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768" r:id="rId1"/>
  </p:sldMasterIdLst>
  <p:notesMasterIdLst>
    <p:notesMasterId r:id="rId28"/>
  </p:notesMasterIdLst>
  <p:sldIdLst>
    <p:sldId id="264" r:id="rId2"/>
    <p:sldId id="374" r:id="rId3"/>
    <p:sldId id="388" r:id="rId4"/>
    <p:sldId id="387" r:id="rId5"/>
    <p:sldId id="389" r:id="rId6"/>
    <p:sldId id="390" r:id="rId7"/>
    <p:sldId id="391" r:id="rId8"/>
    <p:sldId id="392" r:id="rId9"/>
    <p:sldId id="448" r:id="rId10"/>
    <p:sldId id="393" r:id="rId11"/>
    <p:sldId id="449" r:id="rId12"/>
    <p:sldId id="450" r:id="rId13"/>
    <p:sldId id="451" r:id="rId14"/>
    <p:sldId id="452" r:id="rId15"/>
    <p:sldId id="453" r:id="rId16"/>
    <p:sldId id="454" r:id="rId17"/>
    <p:sldId id="455" r:id="rId18"/>
    <p:sldId id="456" r:id="rId19"/>
    <p:sldId id="457" r:id="rId20"/>
    <p:sldId id="458" r:id="rId21"/>
    <p:sldId id="459" r:id="rId22"/>
    <p:sldId id="460" r:id="rId23"/>
    <p:sldId id="461" r:id="rId24"/>
    <p:sldId id="462" r:id="rId25"/>
    <p:sldId id="463" r:id="rId26"/>
    <p:sldId id="464"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05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Orta Stil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Açık Stil 1 - Vurgu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38B1855-1B75-4FBE-930C-398BA8C253C6}" styleName="Tema Uygulanmış Stil 2 - Vurgu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ema Uygulanmış Stil 2 - Vurgu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E9639D4-E3E2-4D34-9284-5A2195B3D0D7}" styleName="Açık Stil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936" y="34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464574-716D-44F1-B0C2-E2D42EABD35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1CA91DEB-CE0D-415F-9056-E618B5FF7704}">
      <dgm:prSet/>
      <dgm:spPr/>
      <dgm:t>
        <a:bodyPr/>
        <a:lstStyle/>
        <a:p>
          <a:pPr algn="ctr" rtl="0"/>
          <a:r>
            <a:rPr lang="tr-TR" dirty="0" smtClean="0"/>
            <a:t>MUŞ İLİ YATIRIM POTANSİYELİ</a:t>
          </a:r>
          <a:br>
            <a:rPr lang="tr-TR" dirty="0" smtClean="0"/>
          </a:br>
          <a:r>
            <a:rPr lang="tr-TR" dirty="0" smtClean="0"/>
            <a:t>Halil İbrahim GÜRAY</a:t>
          </a:r>
        </a:p>
        <a:p>
          <a:pPr algn="ctr" rtl="0"/>
          <a:r>
            <a:rPr lang="tr-TR" dirty="0" smtClean="0"/>
            <a:t>DAKA GENEL SEKRETERİ</a:t>
          </a:r>
          <a:endParaRPr lang="tr-TR" dirty="0"/>
        </a:p>
      </dgm:t>
    </dgm:pt>
    <dgm:pt modelId="{4A90FFB1-8F9E-4680-B3F3-22DFF832A8C0}" type="parTrans" cxnId="{D9A12181-1809-4E5C-8688-9C9C10532292}">
      <dgm:prSet/>
      <dgm:spPr/>
      <dgm:t>
        <a:bodyPr/>
        <a:lstStyle/>
        <a:p>
          <a:endParaRPr lang="tr-TR"/>
        </a:p>
      </dgm:t>
    </dgm:pt>
    <dgm:pt modelId="{9A216CCD-8865-479C-8812-60B7667C03ED}" type="sibTrans" cxnId="{D9A12181-1809-4E5C-8688-9C9C10532292}">
      <dgm:prSet/>
      <dgm:spPr/>
      <dgm:t>
        <a:bodyPr/>
        <a:lstStyle/>
        <a:p>
          <a:endParaRPr lang="tr-TR"/>
        </a:p>
      </dgm:t>
    </dgm:pt>
    <dgm:pt modelId="{97F329D3-6986-43F1-B2EE-706450A5DCEC}" type="pres">
      <dgm:prSet presAssocID="{4D464574-716D-44F1-B0C2-E2D42EABD353}" presName="linear" presStyleCnt="0">
        <dgm:presLayoutVars>
          <dgm:animLvl val="lvl"/>
          <dgm:resizeHandles val="exact"/>
        </dgm:presLayoutVars>
      </dgm:prSet>
      <dgm:spPr/>
      <dgm:t>
        <a:bodyPr/>
        <a:lstStyle/>
        <a:p>
          <a:endParaRPr lang="tr-TR"/>
        </a:p>
      </dgm:t>
    </dgm:pt>
    <dgm:pt modelId="{AAE1107F-5CCF-410D-8CF0-995D461A6D17}" type="pres">
      <dgm:prSet presAssocID="{1CA91DEB-CE0D-415F-9056-E618B5FF7704}" presName="parentText" presStyleLbl="node1" presStyleIdx="0" presStyleCnt="1" custLinFactNeighborX="4782" custLinFactNeighborY="1885">
        <dgm:presLayoutVars>
          <dgm:chMax val="0"/>
          <dgm:bulletEnabled val="1"/>
        </dgm:presLayoutVars>
      </dgm:prSet>
      <dgm:spPr/>
      <dgm:t>
        <a:bodyPr/>
        <a:lstStyle/>
        <a:p>
          <a:endParaRPr lang="tr-TR"/>
        </a:p>
      </dgm:t>
    </dgm:pt>
  </dgm:ptLst>
  <dgm:cxnLst>
    <dgm:cxn modelId="{D96A7F78-12B4-411A-98FD-9399BDBF69EA}" type="presOf" srcId="{4D464574-716D-44F1-B0C2-E2D42EABD353}" destId="{97F329D3-6986-43F1-B2EE-706450A5DCEC}" srcOrd="0" destOrd="0" presId="urn:microsoft.com/office/officeart/2005/8/layout/vList2"/>
    <dgm:cxn modelId="{D9A12181-1809-4E5C-8688-9C9C10532292}" srcId="{4D464574-716D-44F1-B0C2-E2D42EABD353}" destId="{1CA91DEB-CE0D-415F-9056-E618B5FF7704}" srcOrd="0" destOrd="0" parTransId="{4A90FFB1-8F9E-4680-B3F3-22DFF832A8C0}" sibTransId="{9A216CCD-8865-479C-8812-60B7667C03ED}"/>
    <dgm:cxn modelId="{7023296C-14EA-462C-AF07-0212DE91D8C5}" type="presOf" srcId="{1CA91DEB-CE0D-415F-9056-E618B5FF7704}" destId="{AAE1107F-5CCF-410D-8CF0-995D461A6D17}" srcOrd="0" destOrd="0" presId="urn:microsoft.com/office/officeart/2005/8/layout/vList2"/>
    <dgm:cxn modelId="{01233393-95D6-4D45-9398-3749D2F31DC9}" type="presParOf" srcId="{97F329D3-6986-43F1-B2EE-706450A5DCEC}" destId="{AAE1107F-5CCF-410D-8CF0-995D461A6D1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D40441AF-E926-4AEE-B101-9D2A2C64F4A9}"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68BA7E2-1491-423E-B3D7-F9D9C864158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CFE517A5-70F5-47F3-B682-A4579D3700DA}">
      <dgm:prSet/>
      <dgm:spPr/>
      <dgm:t>
        <a:bodyPr/>
        <a:lstStyle/>
        <a:p>
          <a:pPr rtl="0"/>
          <a:r>
            <a:rPr lang="tr-TR" dirty="0" smtClean="0"/>
            <a:t>2017 yılı verileri baz alındığında TRB2 Bölge illerindeki aktif çalışabilir nüfus 245.336 kişidir.  15+ yaş üzerindeki nüfus içerisinde kayıtlı işsiz sayısı 83 bin kişi, işsizlik oranı ise % 12,8’dir.</a:t>
          </a:r>
          <a:endParaRPr lang="tr-TR" dirty="0"/>
        </a:p>
      </dgm:t>
    </dgm:pt>
    <dgm:pt modelId="{2024F3A1-98B4-4520-9140-ACE9066AFC78}" type="parTrans" cxnId="{4D313D4D-5033-4387-A880-DEA5F03BA429}">
      <dgm:prSet/>
      <dgm:spPr/>
      <dgm:t>
        <a:bodyPr/>
        <a:lstStyle/>
        <a:p>
          <a:endParaRPr lang="tr-TR"/>
        </a:p>
      </dgm:t>
    </dgm:pt>
    <dgm:pt modelId="{5997F7D9-29B1-449C-9538-39EEE5336910}" type="sibTrans" cxnId="{4D313D4D-5033-4387-A880-DEA5F03BA429}">
      <dgm:prSet/>
      <dgm:spPr/>
      <dgm:t>
        <a:bodyPr/>
        <a:lstStyle/>
        <a:p>
          <a:endParaRPr lang="tr-TR"/>
        </a:p>
      </dgm:t>
    </dgm:pt>
    <dgm:pt modelId="{84D2B701-923C-4A5C-9264-98F9E101256F}" type="pres">
      <dgm:prSet presAssocID="{E68BA7E2-1491-423E-B3D7-F9D9C864158F}" presName="linear" presStyleCnt="0">
        <dgm:presLayoutVars>
          <dgm:animLvl val="lvl"/>
          <dgm:resizeHandles val="exact"/>
        </dgm:presLayoutVars>
      </dgm:prSet>
      <dgm:spPr/>
      <dgm:t>
        <a:bodyPr/>
        <a:lstStyle/>
        <a:p>
          <a:endParaRPr lang="tr-TR"/>
        </a:p>
      </dgm:t>
    </dgm:pt>
    <dgm:pt modelId="{77F2B6F9-EA23-4D20-B870-38AAC93E7118}" type="pres">
      <dgm:prSet presAssocID="{CFE517A5-70F5-47F3-B682-A4579D3700DA}" presName="parentText" presStyleLbl="node1" presStyleIdx="0" presStyleCnt="1" custLinFactNeighborX="3364">
        <dgm:presLayoutVars>
          <dgm:chMax val="0"/>
          <dgm:bulletEnabled val="1"/>
        </dgm:presLayoutVars>
      </dgm:prSet>
      <dgm:spPr/>
      <dgm:t>
        <a:bodyPr/>
        <a:lstStyle/>
        <a:p>
          <a:endParaRPr lang="tr-TR"/>
        </a:p>
      </dgm:t>
    </dgm:pt>
  </dgm:ptLst>
  <dgm:cxnLst>
    <dgm:cxn modelId="{861D389F-2A04-43DE-9B15-351EB4F7BFE2}" type="presOf" srcId="{CFE517A5-70F5-47F3-B682-A4579D3700DA}" destId="{77F2B6F9-EA23-4D20-B870-38AAC93E7118}" srcOrd="0" destOrd="0" presId="urn:microsoft.com/office/officeart/2005/8/layout/vList2"/>
    <dgm:cxn modelId="{576DDFE2-FE78-4E28-AEEF-E8BED3E3EE27}" type="presOf" srcId="{E68BA7E2-1491-423E-B3D7-F9D9C864158F}" destId="{84D2B701-923C-4A5C-9264-98F9E101256F}" srcOrd="0" destOrd="0" presId="urn:microsoft.com/office/officeart/2005/8/layout/vList2"/>
    <dgm:cxn modelId="{4D313D4D-5033-4387-A880-DEA5F03BA429}" srcId="{E68BA7E2-1491-423E-B3D7-F9D9C864158F}" destId="{CFE517A5-70F5-47F3-B682-A4579D3700DA}" srcOrd="0" destOrd="0" parTransId="{2024F3A1-98B4-4520-9140-ACE9066AFC78}" sibTransId="{5997F7D9-29B1-449C-9538-39EEE5336910}"/>
    <dgm:cxn modelId="{2FF9D9A1-3532-4E63-9D08-33EB57FB5454}" type="presParOf" srcId="{84D2B701-923C-4A5C-9264-98F9E101256F}" destId="{77F2B6F9-EA23-4D20-B870-38AAC93E7118}"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6E9EC8C2-C154-406B-B0AB-114DB8BF72DE}"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B803A40-0E66-4A01-9675-5F38DB5DAE3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398B2F1F-469D-4765-A55E-BB82DF102E18}">
      <dgm:prSet phldrT="[Metin]" custT="1"/>
      <dgm:spPr/>
      <dgm:t>
        <a:bodyPr/>
        <a:lstStyle/>
        <a:p>
          <a:r>
            <a:rPr lang="tr-TR" sz="1800" dirty="0" smtClean="0">
              <a:latin typeface="Times New Roman" panose="02020603050405020304" pitchFamily="18" charset="0"/>
              <a:cs typeface="Times New Roman" panose="02020603050405020304" pitchFamily="18" charset="0"/>
            </a:rPr>
            <a:t>Muş, havayolu, karayolu ve demiryolu taşımacılığıyla; sınır illerinin yanında bağlantılı ulaşım hatları sayesinde pek çok ülkeye de erişilebilirliğe sahip bir konuma sahiptir.</a:t>
          </a:r>
          <a:endParaRPr lang="tr-TR" sz="1800" dirty="0">
            <a:latin typeface="Times New Roman" panose="02020603050405020304" pitchFamily="18" charset="0"/>
            <a:cs typeface="Times New Roman" panose="02020603050405020304" pitchFamily="18" charset="0"/>
          </a:endParaRPr>
        </a:p>
      </dgm:t>
    </dgm:pt>
    <dgm:pt modelId="{F0D48041-1305-46FC-9F93-A09F0EE6B54B}" type="parTrans" cxnId="{AB324038-D65E-42D2-BC75-2C1F1C876B25}">
      <dgm:prSet/>
      <dgm:spPr/>
      <dgm:t>
        <a:bodyPr/>
        <a:lstStyle/>
        <a:p>
          <a:endParaRPr lang="tr-TR"/>
        </a:p>
      </dgm:t>
    </dgm:pt>
    <dgm:pt modelId="{E6AE9262-46BA-4D8D-A7B8-FC5CE7024030}" type="sibTrans" cxnId="{AB324038-D65E-42D2-BC75-2C1F1C876B25}">
      <dgm:prSet/>
      <dgm:spPr/>
      <dgm:t>
        <a:bodyPr/>
        <a:lstStyle/>
        <a:p>
          <a:endParaRPr lang="tr-TR"/>
        </a:p>
      </dgm:t>
    </dgm:pt>
    <dgm:pt modelId="{7DCD2221-69CF-4DA3-A644-B4D008137C09}" type="pres">
      <dgm:prSet presAssocID="{EB803A40-0E66-4A01-9675-5F38DB5DAE3D}" presName="linear" presStyleCnt="0">
        <dgm:presLayoutVars>
          <dgm:animLvl val="lvl"/>
          <dgm:resizeHandles val="exact"/>
        </dgm:presLayoutVars>
      </dgm:prSet>
      <dgm:spPr/>
      <dgm:t>
        <a:bodyPr/>
        <a:lstStyle/>
        <a:p>
          <a:endParaRPr lang="tr-TR"/>
        </a:p>
      </dgm:t>
    </dgm:pt>
    <dgm:pt modelId="{8EFFEB0E-C3B3-4B0D-B282-FCE5D6BEB580}" type="pres">
      <dgm:prSet presAssocID="{398B2F1F-469D-4765-A55E-BB82DF102E18}" presName="parentText" presStyleLbl="node1" presStyleIdx="0" presStyleCnt="1" custScaleY="82421" custLinFactNeighborX="1595" custLinFactNeighborY="-32063">
        <dgm:presLayoutVars>
          <dgm:chMax val="0"/>
          <dgm:bulletEnabled val="1"/>
        </dgm:presLayoutVars>
      </dgm:prSet>
      <dgm:spPr/>
      <dgm:t>
        <a:bodyPr/>
        <a:lstStyle/>
        <a:p>
          <a:endParaRPr lang="tr-TR"/>
        </a:p>
      </dgm:t>
    </dgm:pt>
  </dgm:ptLst>
  <dgm:cxnLst>
    <dgm:cxn modelId="{04E5AECF-81BB-4298-AD9D-BE388A6F4A04}" type="presOf" srcId="{398B2F1F-469D-4765-A55E-BB82DF102E18}" destId="{8EFFEB0E-C3B3-4B0D-B282-FCE5D6BEB580}" srcOrd="0" destOrd="0" presId="urn:microsoft.com/office/officeart/2005/8/layout/vList2"/>
    <dgm:cxn modelId="{A4E13451-7AAB-4550-A8D5-02574B1A7E4E}" type="presOf" srcId="{EB803A40-0E66-4A01-9675-5F38DB5DAE3D}" destId="{7DCD2221-69CF-4DA3-A644-B4D008137C09}" srcOrd="0" destOrd="0" presId="urn:microsoft.com/office/officeart/2005/8/layout/vList2"/>
    <dgm:cxn modelId="{AB324038-D65E-42D2-BC75-2C1F1C876B25}" srcId="{EB803A40-0E66-4A01-9675-5F38DB5DAE3D}" destId="{398B2F1F-469D-4765-A55E-BB82DF102E18}" srcOrd="0" destOrd="0" parTransId="{F0D48041-1305-46FC-9F93-A09F0EE6B54B}" sibTransId="{E6AE9262-46BA-4D8D-A7B8-FC5CE7024030}"/>
    <dgm:cxn modelId="{BB447097-6692-4412-AB1F-4A5753647220}" type="presParOf" srcId="{7DCD2221-69CF-4DA3-A644-B4D008137C09}" destId="{8EFFEB0E-C3B3-4B0D-B282-FCE5D6BEB580}" srcOrd="0"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DFEBA6C4-A412-442F-BB51-C586F96B23F1}"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B803A40-0E66-4A01-9675-5F38DB5DAE3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398B2F1F-469D-4765-A55E-BB82DF102E18}">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800" dirty="0" smtClean="0"/>
            <a:t>Demiryolu öncelikle yurt içi bağlantı ve erişim imkanı sağlarken, yük ve yolcu taşımacılığında da maliyet etkin erişim imkanı sağlamaktadır. </a:t>
          </a:r>
        </a:p>
        <a:p>
          <a:pPr marL="0" marR="0" indent="0" defTabSz="914400" eaLnBrk="1" fontAlgn="auto" latinLnBrk="0" hangingPunct="1">
            <a:lnSpc>
              <a:spcPct val="100000"/>
            </a:lnSpc>
            <a:spcBef>
              <a:spcPts val="0"/>
            </a:spcBef>
            <a:spcAft>
              <a:spcPts val="0"/>
            </a:spcAft>
            <a:buClrTx/>
            <a:buSzTx/>
            <a:buFontTx/>
            <a:buNone/>
            <a:tabLst/>
            <a:defRPr/>
          </a:pPr>
          <a:endParaRPr lang="tr-TR" sz="1800" dirty="0" smtClean="0"/>
        </a:p>
        <a:p>
          <a:pPr defTabSz="800100">
            <a:lnSpc>
              <a:spcPct val="90000"/>
            </a:lnSpc>
            <a:spcBef>
              <a:spcPct val="0"/>
            </a:spcBef>
            <a:spcAft>
              <a:spcPct val="35000"/>
            </a:spcAft>
          </a:pPr>
          <a:r>
            <a:rPr lang="tr-TR" sz="1800" dirty="0" smtClean="0"/>
            <a:t>Muş il sınırları içerisinde 95 km. uzunluğunda konvansiyonel demiryolu hattı bulunmaktadır.  </a:t>
          </a:r>
        </a:p>
        <a:p>
          <a:pPr defTabSz="800100">
            <a:lnSpc>
              <a:spcPct val="90000"/>
            </a:lnSpc>
            <a:spcBef>
              <a:spcPct val="0"/>
            </a:spcBef>
            <a:spcAft>
              <a:spcPct val="35000"/>
            </a:spcAft>
          </a:pPr>
          <a:r>
            <a:rPr lang="tr-TR" sz="1800" dirty="0" smtClean="0"/>
            <a:t>Palu – Genç – Muş demiryolu deplasmanı konvansiyonel demiryolu hattının yapımı devam etmektedir. </a:t>
          </a:r>
        </a:p>
      </dgm:t>
    </dgm:pt>
    <dgm:pt modelId="{F0D48041-1305-46FC-9F93-A09F0EE6B54B}" type="parTrans" cxnId="{AB324038-D65E-42D2-BC75-2C1F1C876B25}">
      <dgm:prSet/>
      <dgm:spPr/>
      <dgm:t>
        <a:bodyPr/>
        <a:lstStyle/>
        <a:p>
          <a:endParaRPr lang="tr-TR"/>
        </a:p>
      </dgm:t>
    </dgm:pt>
    <dgm:pt modelId="{E6AE9262-46BA-4D8D-A7B8-FC5CE7024030}" type="sibTrans" cxnId="{AB324038-D65E-42D2-BC75-2C1F1C876B25}">
      <dgm:prSet/>
      <dgm:spPr/>
      <dgm:t>
        <a:bodyPr/>
        <a:lstStyle/>
        <a:p>
          <a:endParaRPr lang="tr-TR"/>
        </a:p>
      </dgm:t>
    </dgm:pt>
    <dgm:pt modelId="{7DCD2221-69CF-4DA3-A644-B4D008137C09}" type="pres">
      <dgm:prSet presAssocID="{EB803A40-0E66-4A01-9675-5F38DB5DAE3D}" presName="linear" presStyleCnt="0">
        <dgm:presLayoutVars>
          <dgm:animLvl val="lvl"/>
          <dgm:resizeHandles val="exact"/>
        </dgm:presLayoutVars>
      </dgm:prSet>
      <dgm:spPr/>
      <dgm:t>
        <a:bodyPr/>
        <a:lstStyle/>
        <a:p>
          <a:endParaRPr lang="tr-TR"/>
        </a:p>
      </dgm:t>
    </dgm:pt>
    <dgm:pt modelId="{8EFFEB0E-C3B3-4B0D-B282-FCE5D6BEB580}" type="pres">
      <dgm:prSet presAssocID="{398B2F1F-469D-4765-A55E-BB82DF102E18}" presName="parentText" presStyleLbl="node1" presStyleIdx="0" presStyleCnt="1" custScaleX="100000" custScaleY="760346" custLinFactY="-12869" custLinFactNeighborX="43659" custLinFactNeighborY="-100000">
        <dgm:presLayoutVars>
          <dgm:chMax val="0"/>
          <dgm:bulletEnabled val="1"/>
        </dgm:presLayoutVars>
      </dgm:prSet>
      <dgm:spPr/>
      <dgm:t>
        <a:bodyPr/>
        <a:lstStyle/>
        <a:p>
          <a:endParaRPr lang="tr-TR"/>
        </a:p>
      </dgm:t>
    </dgm:pt>
  </dgm:ptLst>
  <dgm:cxnLst>
    <dgm:cxn modelId="{ACA22B74-3DEB-4C1A-ADEA-C1868568BA39}" type="presOf" srcId="{398B2F1F-469D-4765-A55E-BB82DF102E18}" destId="{8EFFEB0E-C3B3-4B0D-B282-FCE5D6BEB580}" srcOrd="0" destOrd="0" presId="urn:microsoft.com/office/officeart/2005/8/layout/vList2"/>
    <dgm:cxn modelId="{1D5721B7-0FA9-4EEC-B990-D3C23D355B6E}" type="presOf" srcId="{EB803A40-0E66-4A01-9675-5F38DB5DAE3D}" destId="{7DCD2221-69CF-4DA3-A644-B4D008137C09}" srcOrd="0" destOrd="0" presId="urn:microsoft.com/office/officeart/2005/8/layout/vList2"/>
    <dgm:cxn modelId="{AB324038-D65E-42D2-BC75-2C1F1C876B25}" srcId="{EB803A40-0E66-4A01-9675-5F38DB5DAE3D}" destId="{398B2F1F-469D-4765-A55E-BB82DF102E18}" srcOrd="0" destOrd="0" parTransId="{F0D48041-1305-46FC-9F93-A09F0EE6B54B}" sibTransId="{E6AE9262-46BA-4D8D-A7B8-FC5CE7024030}"/>
    <dgm:cxn modelId="{09D45A45-2A9A-4531-A541-8D3A4C67FACA}" type="presParOf" srcId="{7DCD2221-69CF-4DA3-A644-B4D008137C09}" destId="{8EFFEB0E-C3B3-4B0D-B282-FCE5D6BEB580}" srcOrd="0"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ABCA44B4-629A-4FE4-B483-B5F31365E8A0}"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24D48293-6A2E-46CD-9D58-B5C12FCCC170}"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A84BBC1D-756F-45F0-A6FA-27B96CE154C7}"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68BA7E2-1491-423E-B3D7-F9D9C864158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CFE517A5-70F5-47F3-B682-A4579D3700DA}">
      <dgm:prSet custT="1"/>
      <dgm:spPr/>
      <dgm:t>
        <a:bodyPr/>
        <a:lstStyle/>
        <a:p>
          <a:pPr algn="just" rtl="0"/>
          <a:r>
            <a:rPr lang="tr-TR" sz="2000" dirty="0" smtClean="0"/>
            <a:t>TÜİK verilerine göre;</a:t>
          </a:r>
        </a:p>
        <a:p>
          <a:pPr algn="just" rtl="0"/>
          <a:endParaRPr lang="tr-TR" sz="2000" dirty="0" smtClean="0"/>
        </a:p>
        <a:p>
          <a:pPr algn="just" rtl="0"/>
          <a:r>
            <a:rPr lang="tr-TR" sz="2000" dirty="0" smtClean="0"/>
            <a:t>Muş ilimiz 2018 yılında toplamda yaklaşık 6,146 milyon dolarlık ihracat yapmış olup bunun yaklaşık %91’ini Azerbaycan’a gerçekleştirmiştir.</a:t>
          </a:r>
        </a:p>
        <a:p>
          <a:pPr algn="just" rtl="0"/>
          <a:endParaRPr lang="tr-TR" sz="2000" dirty="0" smtClean="0"/>
        </a:p>
        <a:p>
          <a:pPr algn="just" rtl="0"/>
          <a:r>
            <a:rPr lang="tr-TR" sz="2000" dirty="0" smtClean="0"/>
            <a:t>Aynı şekilde 1,420 milyon dolarlık ithalatın yaklaşık %40’ını Almanya’dan gerçekleştirmiştir.  </a:t>
          </a:r>
        </a:p>
        <a:p>
          <a:pPr algn="just" rtl="0"/>
          <a:endParaRPr lang="tr-TR" sz="2000" dirty="0" smtClean="0"/>
        </a:p>
        <a:p>
          <a:pPr algn="just"/>
          <a:r>
            <a:rPr lang="tr-TR" sz="2000" dirty="0" smtClean="0"/>
            <a:t>Muş ilinin 2017 ve 2018 yıllarında gerçekleşen toplam ihracat/ithalat tutarları karşılaştırıldığında ihracatta yaklaşık %14 düşüş, ithalatta ise yaklaşık %27 artış görülmektedir. </a:t>
          </a:r>
          <a:endParaRPr lang="tr-TR" sz="2000" dirty="0"/>
        </a:p>
      </dgm:t>
    </dgm:pt>
    <dgm:pt modelId="{2024F3A1-98B4-4520-9140-ACE9066AFC78}" type="parTrans" cxnId="{4D313D4D-5033-4387-A880-DEA5F03BA429}">
      <dgm:prSet/>
      <dgm:spPr/>
      <dgm:t>
        <a:bodyPr/>
        <a:lstStyle/>
        <a:p>
          <a:endParaRPr lang="tr-TR"/>
        </a:p>
      </dgm:t>
    </dgm:pt>
    <dgm:pt modelId="{5997F7D9-29B1-449C-9538-39EEE5336910}" type="sibTrans" cxnId="{4D313D4D-5033-4387-A880-DEA5F03BA429}">
      <dgm:prSet/>
      <dgm:spPr/>
      <dgm:t>
        <a:bodyPr/>
        <a:lstStyle/>
        <a:p>
          <a:endParaRPr lang="tr-TR"/>
        </a:p>
      </dgm:t>
    </dgm:pt>
    <dgm:pt modelId="{84D2B701-923C-4A5C-9264-98F9E101256F}" type="pres">
      <dgm:prSet presAssocID="{E68BA7E2-1491-423E-B3D7-F9D9C864158F}" presName="linear" presStyleCnt="0">
        <dgm:presLayoutVars>
          <dgm:animLvl val="lvl"/>
          <dgm:resizeHandles val="exact"/>
        </dgm:presLayoutVars>
      </dgm:prSet>
      <dgm:spPr/>
      <dgm:t>
        <a:bodyPr/>
        <a:lstStyle/>
        <a:p>
          <a:endParaRPr lang="tr-TR"/>
        </a:p>
      </dgm:t>
    </dgm:pt>
    <dgm:pt modelId="{77F2B6F9-EA23-4D20-B870-38AAC93E7118}" type="pres">
      <dgm:prSet presAssocID="{CFE517A5-70F5-47F3-B682-A4579D3700DA}" presName="parentText" presStyleLbl="node1" presStyleIdx="0" presStyleCnt="1" custScaleY="892317" custLinFactY="-400000" custLinFactNeighborX="316" custLinFactNeighborY="-446114">
        <dgm:presLayoutVars>
          <dgm:chMax val="0"/>
          <dgm:bulletEnabled val="1"/>
        </dgm:presLayoutVars>
      </dgm:prSet>
      <dgm:spPr/>
      <dgm:t>
        <a:bodyPr/>
        <a:lstStyle/>
        <a:p>
          <a:endParaRPr lang="tr-TR"/>
        </a:p>
      </dgm:t>
    </dgm:pt>
  </dgm:ptLst>
  <dgm:cxnLst>
    <dgm:cxn modelId="{B314D717-68B3-47FE-A176-3B778C3995FB}" type="presOf" srcId="{E68BA7E2-1491-423E-B3D7-F9D9C864158F}" destId="{84D2B701-923C-4A5C-9264-98F9E101256F}" srcOrd="0" destOrd="0" presId="urn:microsoft.com/office/officeart/2005/8/layout/vList2"/>
    <dgm:cxn modelId="{4804C336-CC00-4149-9BDB-EC8342E06B2B}" type="presOf" srcId="{CFE517A5-70F5-47F3-B682-A4579D3700DA}" destId="{77F2B6F9-EA23-4D20-B870-38AAC93E7118}" srcOrd="0" destOrd="0" presId="urn:microsoft.com/office/officeart/2005/8/layout/vList2"/>
    <dgm:cxn modelId="{4D313D4D-5033-4387-A880-DEA5F03BA429}" srcId="{E68BA7E2-1491-423E-B3D7-F9D9C864158F}" destId="{CFE517A5-70F5-47F3-B682-A4579D3700DA}" srcOrd="0" destOrd="0" parTransId="{2024F3A1-98B4-4520-9140-ACE9066AFC78}" sibTransId="{5997F7D9-29B1-449C-9538-39EEE5336910}"/>
    <dgm:cxn modelId="{F2605D68-FE84-47EB-B702-B6F467BB3D20}" type="presParOf" srcId="{84D2B701-923C-4A5C-9264-98F9E101256F}" destId="{77F2B6F9-EA23-4D20-B870-38AAC93E7118}"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555EE59B-1C59-4659-A8EE-E0F96CB690E9}"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E3B8CC71-19AB-4272-BABD-9C216ED0D485}"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68BA7E2-1491-423E-B3D7-F9D9C864158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CFE517A5-70F5-47F3-B682-A4579D3700DA}">
      <dgm:prSet custT="1"/>
      <dgm:spPr/>
      <dgm:t>
        <a:bodyPr/>
        <a:lstStyle/>
        <a:p>
          <a:pPr rtl="0"/>
          <a:r>
            <a:rPr lang="tr-TR" sz="1600" dirty="0" smtClean="0">
              <a:latin typeface="Arial" pitchFamily="34" charset="0"/>
              <a:cs typeface="Arial" pitchFamily="34" charset="0"/>
            </a:rPr>
            <a:t>2018 yılında Muş ilinden yapılan ihracata ürün bazlı bakıldığında en çok ihraç edilen ürünlerin %96 ile «</a:t>
          </a:r>
          <a:r>
            <a:rPr lang="tr-TR" sz="1600" dirty="0" err="1" smtClean="0">
              <a:latin typeface="Arial" pitchFamily="34" charset="0"/>
              <a:cs typeface="Arial" pitchFamily="34" charset="0"/>
            </a:rPr>
            <a:t>taşocakçılığı</a:t>
          </a:r>
          <a:r>
            <a:rPr lang="tr-TR" sz="1600" dirty="0" smtClean="0">
              <a:latin typeface="Arial" pitchFamily="34" charset="0"/>
              <a:cs typeface="Arial" pitchFamily="34" charset="0"/>
            </a:rPr>
            <a:t> ve diğer madencilik» sektöründen olduğu görülmektedir. İkinci sırada da %2 pay ile «başka yerde sınıflandırılmamış makine ve teçhizat» sektörü yer almaktadır.</a:t>
          </a:r>
          <a:endParaRPr lang="tr-TR" sz="1600" dirty="0">
            <a:latin typeface="Arial" pitchFamily="34" charset="0"/>
            <a:cs typeface="Arial" pitchFamily="34" charset="0"/>
          </a:endParaRPr>
        </a:p>
      </dgm:t>
    </dgm:pt>
    <dgm:pt modelId="{2024F3A1-98B4-4520-9140-ACE9066AFC78}" type="parTrans" cxnId="{4D313D4D-5033-4387-A880-DEA5F03BA429}">
      <dgm:prSet/>
      <dgm:spPr/>
      <dgm:t>
        <a:bodyPr/>
        <a:lstStyle/>
        <a:p>
          <a:endParaRPr lang="tr-TR"/>
        </a:p>
      </dgm:t>
    </dgm:pt>
    <dgm:pt modelId="{5997F7D9-29B1-449C-9538-39EEE5336910}" type="sibTrans" cxnId="{4D313D4D-5033-4387-A880-DEA5F03BA429}">
      <dgm:prSet/>
      <dgm:spPr/>
      <dgm:t>
        <a:bodyPr/>
        <a:lstStyle/>
        <a:p>
          <a:endParaRPr lang="tr-TR"/>
        </a:p>
      </dgm:t>
    </dgm:pt>
    <dgm:pt modelId="{84D2B701-923C-4A5C-9264-98F9E101256F}" type="pres">
      <dgm:prSet presAssocID="{E68BA7E2-1491-423E-B3D7-F9D9C864158F}" presName="linear" presStyleCnt="0">
        <dgm:presLayoutVars>
          <dgm:animLvl val="lvl"/>
          <dgm:resizeHandles val="exact"/>
        </dgm:presLayoutVars>
      </dgm:prSet>
      <dgm:spPr/>
      <dgm:t>
        <a:bodyPr/>
        <a:lstStyle/>
        <a:p>
          <a:endParaRPr lang="tr-TR"/>
        </a:p>
      </dgm:t>
    </dgm:pt>
    <dgm:pt modelId="{77F2B6F9-EA23-4D20-B870-38AAC93E7118}" type="pres">
      <dgm:prSet presAssocID="{CFE517A5-70F5-47F3-B682-A4579D3700DA}" presName="parentText" presStyleLbl="node1" presStyleIdx="0" presStyleCnt="1" custScaleY="386544" custLinFactNeighborX="1914" custLinFactNeighborY="90451">
        <dgm:presLayoutVars>
          <dgm:chMax val="0"/>
          <dgm:bulletEnabled val="1"/>
        </dgm:presLayoutVars>
      </dgm:prSet>
      <dgm:spPr/>
      <dgm:t>
        <a:bodyPr/>
        <a:lstStyle/>
        <a:p>
          <a:endParaRPr lang="tr-TR"/>
        </a:p>
      </dgm:t>
    </dgm:pt>
  </dgm:ptLst>
  <dgm:cxnLst>
    <dgm:cxn modelId="{4DFB488E-BC0A-43DA-9E4B-E490A51F02BF}" type="presOf" srcId="{E68BA7E2-1491-423E-B3D7-F9D9C864158F}" destId="{84D2B701-923C-4A5C-9264-98F9E101256F}" srcOrd="0" destOrd="0" presId="urn:microsoft.com/office/officeart/2005/8/layout/vList2"/>
    <dgm:cxn modelId="{AA046661-B6E0-4407-B6F8-E2C680D6C89B}" type="presOf" srcId="{CFE517A5-70F5-47F3-B682-A4579D3700DA}" destId="{77F2B6F9-EA23-4D20-B870-38AAC93E7118}" srcOrd="0" destOrd="0" presId="urn:microsoft.com/office/officeart/2005/8/layout/vList2"/>
    <dgm:cxn modelId="{4D313D4D-5033-4387-A880-DEA5F03BA429}" srcId="{E68BA7E2-1491-423E-B3D7-F9D9C864158F}" destId="{CFE517A5-70F5-47F3-B682-A4579D3700DA}" srcOrd="0" destOrd="0" parTransId="{2024F3A1-98B4-4520-9140-ACE9066AFC78}" sibTransId="{5997F7D9-29B1-449C-9538-39EEE5336910}"/>
    <dgm:cxn modelId="{FE876687-8E71-4DC8-A76D-A539554CE39C}" type="presParOf" srcId="{84D2B701-923C-4A5C-9264-98F9E101256F}" destId="{77F2B6F9-EA23-4D20-B870-38AAC93E7118}"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816AD862-BBA2-45DA-BDC1-C83845AE371D}"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90F05231-8DDB-4692-B8EF-7AE0CEA96C83}"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E68BA7E2-1491-423E-B3D7-F9D9C864158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CFE517A5-70F5-47F3-B682-A4579D3700DA}">
      <dgm:prSet custT="1"/>
      <dgm:spPr/>
      <dgm:t>
        <a:bodyPr/>
        <a:lstStyle/>
        <a:p>
          <a:pPr algn="just" rtl="0"/>
          <a:r>
            <a:rPr lang="tr-TR" sz="1600" dirty="0" smtClean="0"/>
            <a:t>Muş Organize Sanayi Bölgesi içerisinde bulunan Bilim Teknik Koleji kalifiye eleman yetiştirmektedir. Muş OSB 2018 yılında </a:t>
          </a:r>
          <a:r>
            <a:rPr lang="tr-TR" sz="1600" dirty="0" err="1" smtClean="0"/>
            <a:t>DAKA’nın</a:t>
          </a:r>
          <a:r>
            <a:rPr lang="tr-TR" sz="1600" dirty="0" smtClean="0"/>
            <a:t> ‘Yatırım Altyapısını Güçlendirmeye Yönelik Küçük Ölçekli Altyapı Mali Destek Programı’na sunduğu «Muş Organize Sanayi Bölgesi Altyapı ve Yatırım Ortamını Geliştirme Projesi»  ile destek almaya hak kazanmıştır.  2.350.423,52 TL’lik projenin 1.762.817,64 TL’ </a:t>
          </a:r>
          <a:r>
            <a:rPr lang="tr-TR" sz="1600" dirty="0" err="1" smtClean="0"/>
            <a:t>lik</a:t>
          </a:r>
          <a:r>
            <a:rPr lang="tr-TR" sz="1600" dirty="0" smtClean="0"/>
            <a:t> kısmını DAKA karşılamaktadır.  </a:t>
          </a:r>
          <a:endParaRPr lang="tr-TR" sz="1600" dirty="0">
            <a:latin typeface="Arial" pitchFamily="34" charset="0"/>
            <a:cs typeface="Arial" pitchFamily="34" charset="0"/>
          </a:endParaRPr>
        </a:p>
      </dgm:t>
    </dgm:pt>
    <dgm:pt modelId="{2024F3A1-98B4-4520-9140-ACE9066AFC78}" type="parTrans" cxnId="{4D313D4D-5033-4387-A880-DEA5F03BA429}">
      <dgm:prSet/>
      <dgm:spPr/>
      <dgm:t>
        <a:bodyPr/>
        <a:lstStyle/>
        <a:p>
          <a:endParaRPr lang="tr-TR"/>
        </a:p>
      </dgm:t>
    </dgm:pt>
    <dgm:pt modelId="{5997F7D9-29B1-449C-9538-39EEE5336910}" type="sibTrans" cxnId="{4D313D4D-5033-4387-A880-DEA5F03BA429}">
      <dgm:prSet/>
      <dgm:spPr/>
      <dgm:t>
        <a:bodyPr/>
        <a:lstStyle/>
        <a:p>
          <a:endParaRPr lang="tr-TR"/>
        </a:p>
      </dgm:t>
    </dgm:pt>
    <dgm:pt modelId="{84D2B701-923C-4A5C-9264-98F9E101256F}" type="pres">
      <dgm:prSet presAssocID="{E68BA7E2-1491-423E-B3D7-F9D9C864158F}" presName="linear" presStyleCnt="0">
        <dgm:presLayoutVars>
          <dgm:animLvl val="lvl"/>
          <dgm:resizeHandles val="exact"/>
        </dgm:presLayoutVars>
      </dgm:prSet>
      <dgm:spPr/>
      <dgm:t>
        <a:bodyPr/>
        <a:lstStyle/>
        <a:p>
          <a:endParaRPr lang="tr-TR"/>
        </a:p>
      </dgm:t>
    </dgm:pt>
    <dgm:pt modelId="{77F2B6F9-EA23-4D20-B870-38AAC93E7118}" type="pres">
      <dgm:prSet presAssocID="{CFE517A5-70F5-47F3-B682-A4579D3700DA}" presName="parentText" presStyleLbl="node1" presStyleIdx="0" presStyleCnt="1" custScaleY="605613" custLinFactY="-71666" custLinFactNeighborX="1381" custLinFactNeighborY="-100000">
        <dgm:presLayoutVars>
          <dgm:chMax val="0"/>
          <dgm:bulletEnabled val="1"/>
        </dgm:presLayoutVars>
      </dgm:prSet>
      <dgm:spPr/>
      <dgm:t>
        <a:bodyPr/>
        <a:lstStyle/>
        <a:p>
          <a:endParaRPr lang="tr-TR"/>
        </a:p>
      </dgm:t>
    </dgm:pt>
  </dgm:ptLst>
  <dgm:cxnLst>
    <dgm:cxn modelId="{348AE2D3-3D3C-4CE3-BDE4-C34F7CEBFB76}" type="presOf" srcId="{E68BA7E2-1491-423E-B3D7-F9D9C864158F}" destId="{84D2B701-923C-4A5C-9264-98F9E101256F}" srcOrd="0" destOrd="0" presId="urn:microsoft.com/office/officeart/2005/8/layout/vList2"/>
    <dgm:cxn modelId="{4D313D4D-5033-4387-A880-DEA5F03BA429}" srcId="{E68BA7E2-1491-423E-B3D7-F9D9C864158F}" destId="{CFE517A5-70F5-47F3-B682-A4579D3700DA}" srcOrd="0" destOrd="0" parTransId="{2024F3A1-98B4-4520-9140-ACE9066AFC78}" sibTransId="{5997F7D9-29B1-449C-9538-39EEE5336910}"/>
    <dgm:cxn modelId="{FE9FA24A-F7E1-4FE3-B0A5-160AA79834C3}" type="presOf" srcId="{CFE517A5-70F5-47F3-B682-A4579D3700DA}" destId="{77F2B6F9-EA23-4D20-B870-38AAC93E7118}" srcOrd="0" destOrd="0" presId="urn:microsoft.com/office/officeart/2005/8/layout/vList2"/>
    <dgm:cxn modelId="{D7FE79FE-BE2A-4867-82C4-C146278E9420}" type="presParOf" srcId="{84D2B701-923C-4A5C-9264-98F9E101256F}" destId="{77F2B6F9-EA23-4D20-B870-38AAC93E7118}"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87E15CC3-7E95-4E7A-A5B7-41B685B64801}"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F5B57B2F-C2A5-400D-87C8-37BFBB1A8820}"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4D7DD525-1CC7-45E6-A458-3C931B36194B}"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E6FD78B-C45B-46C2-A531-6730F6D19C72}" type="doc">
      <dgm:prSet loTypeId="urn:microsoft.com/office/officeart/2005/8/layout/hProcess11" loCatId="process" qsTypeId="urn:microsoft.com/office/officeart/2005/8/quickstyle/3d5" qsCatId="3D" csTypeId="urn:microsoft.com/office/officeart/2005/8/colors/accent1_2" csCatId="accent1" phldr="1"/>
      <dgm:spPr/>
    </dgm:pt>
    <dgm:pt modelId="{5AA5AA88-7C29-4306-8FBA-424CAAE7AFB2}">
      <dgm:prSet phldrT="[Metin]"/>
      <dgm:spPr/>
      <dgm:t>
        <a:bodyPr/>
        <a:lstStyle/>
        <a:p>
          <a:r>
            <a:rPr lang="tr-TR" dirty="0" smtClean="0"/>
            <a:t>Öne Çıkan Sektörler</a:t>
          </a:r>
          <a:endParaRPr lang="tr-TR" dirty="0"/>
        </a:p>
      </dgm:t>
    </dgm:pt>
    <dgm:pt modelId="{6D68B0F4-4246-47E8-90EA-81BE15861305}" type="parTrans" cxnId="{F64F8667-3F21-4F99-AA4A-D4BBCE7B7A12}">
      <dgm:prSet/>
      <dgm:spPr/>
      <dgm:t>
        <a:bodyPr/>
        <a:lstStyle/>
        <a:p>
          <a:endParaRPr lang="tr-TR"/>
        </a:p>
      </dgm:t>
    </dgm:pt>
    <dgm:pt modelId="{6C17D41B-FE72-451C-A2B9-9CCC5F04C771}" type="sibTrans" cxnId="{F64F8667-3F21-4F99-AA4A-D4BBCE7B7A12}">
      <dgm:prSet/>
      <dgm:spPr/>
      <dgm:t>
        <a:bodyPr/>
        <a:lstStyle/>
        <a:p>
          <a:endParaRPr lang="tr-TR"/>
        </a:p>
      </dgm:t>
    </dgm:pt>
    <dgm:pt modelId="{974F3A74-4D21-4142-95E1-F53240995E20}" type="pres">
      <dgm:prSet presAssocID="{2E6FD78B-C45B-46C2-A531-6730F6D19C72}" presName="Name0" presStyleCnt="0">
        <dgm:presLayoutVars>
          <dgm:dir/>
          <dgm:resizeHandles val="exact"/>
        </dgm:presLayoutVars>
      </dgm:prSet>
      <dgm:spPr/>
    </dgm:pt>
    <dgm:pt modelId="{E208DA4A-C8E9-4B1B-91B1-E295EA7D79C0}" type="pres">
      <dgm:prSet presAssocID="{2E6FD78B-C45B-46C2-A531-6730F6D19C72}" presName="arrow" presStyleLbl="bgShp" presStyleIdx="0" presStyleCnt="1"/>
      <dgm:spPr/>
    </dgm:pt>
    <dgm:pt modelId="{81201AC5-D7E0-458C-AFB4-F03C5512C124}" type="pres">
      <dgm:prSet presAssocID="{2E6FD78B-C45B-46C2-A531-6730F6D19C72}" presName="points" presStyleCnt="0"/>
      <dgm:spPr/>
    </dgm:pt>
    <dgm:pt modelId="{65241C38-9DC5-4FCA-9A77-FA04DDBEC4D6}" type="pres">
      <dgm:prSet presAssocID="{5AA5AA88-7C29-4306-8FBA-424CAAE7AFB2}" presName="compositeA" presStyleCnt="0"/>
      <dgm:spPr/>
    </dgm:pt>
    <dgm:pt modelId="{1BFB98CF-27D4-4630-835F-9C2615A06EE1}" type="pres">
      <dgm:prSet presAssocID="{5AA5AA88-7C29-4306-8FBA-424CAAE7AFB2}" presName="textA" presStyleLbl="revTx" presStyleIdx="0" presStyleCnt="1">
        <dgm:presLayoutVars>
          <dgm:bulletEnabled val="1"/>
        </dgm:presLayoutVars>
      </dgm:prSet>
      <dgm:spPr/>
      <dgm:t>
        <a:bodyPr/>
        <a:lstStyle/>
        <a:p>
          <a:endParaRPr lang="tr-TR"/>
        </a:p>
      </dgm:t>
    </dgm:pt>
    <dgm:pt modelId="{6A65E6AE-9119-40C5-9ECF-C32619AF417D}" type="pres">
      <dgm:prSet presAssocID="{5AA5AA88-7C29-4306-8FBA-424CAAE7AFB2}" presName="circleA" presStyleLbl="node1" presStyleIdx="0" presStyleCnt="1"/>
      <dgm:spPr/>
    </dgm:pt>
    <dgm:pt modelId="{3B05F7F2-2456-4E2A-8C62-BB7A8D55668C}" type="pres">
      <dgm:prSet presAssocID="{5AA5AA88-7C29-4306-8FBA-424CAAE7AFB2}" presName="spaceA" presStyleCnt="0"/>
      <dgm:spPr/>
    </dgm:pt>
  </dgm:ptLst>
  <dgm:cxnLst>
    <dgm:cxn modelId="{F64F8667-3F21-4F99-AA4A-D4BBCE7B7A12}" srcId="{2E6FD78B-C45B-46C2-A531-6730F6D19C72}" destId="{5AA5AA88-7C29-4306-8FBA-424CAAE7AFB2}" srcOrd="0" destOrd="0" parTransId="{6D68B0F4-4246-47E8-90EA-81BE15861305}" sibTransId="{6C17D41B-FE72-451C-A2B9-9CCC5F04C771}"/>
    <dgm:cxn modelId="{17AC336E-FBA6-4CCD-A7AB-A9947F45DA06}" type="presOf" srcId="{5AA5AA88-7C29-4306-8FBA-424CAAE7AFB2}" destId="{1BFB98CF-27D4-4630-835F-9C2615A06EE1}" srcOrd="0" destOrd="0" presId="urn:microsoft.com/office/officeart/2005/8/layout/hProcess11"/>
    <dgm:cxn modelId="{EF7A40D2-1441-4B5D-9119-27272B799AAD}" type="presOf" srcId="{2E6FD78B-C45B-46C2-A531-6730F6D19C72}" destId="{974F3A74-4D21-4142-95E1-F53240995E20}" srcOrd="0" destOrd="0" presId="urn:microsoft.com/office/officeart/2005/8/layout/hProcess11"/>
    <dgm:cxn modelId="{6793B7E1-7579-4BFA-B28C-1C3B0497E7DE}" type="presParOf" srcId="{974F3A74-4D21-4142-95E1-F53240995E20}" destId="{E208DA4A-C8E9-4B1B-91B1-E295EA7D79C0}" srcOrd="0" destOrd="0" presId="urn:microsoft.com/office/officeart/2005/8/layout/hProcess11"/>
    <dgm:cxn modelId="{FCD8D8F8-B5DD-4D0C-923D-DD66298D1BC8}" type="presParOf" srcId="{974F3A74-4D21-4142-95E1-F53240995E20}" destId="{81201AC5-D7E0-458C-AFB4-F03C5512C124}" srcOrd="1" destOrd="0" presId="urn:microsoft.com/office/officeart/2005/8/layout/hProcess11"/>
    <dgm:cxn modelId="{1C2B8F72-D1A9-45AC-BEB6-A940CBBF921B}" type="presParOf" srcId="{81201AC5-D7E0-458C-AFB4-F03C5512C124}" destId="{65241C38-9DC5-4FCA-9A77-FA04DDBEC4D6}" srcOrd="0" destOrd="0" presId="urn:microsoft.com/office/officeart/2005/8/layout/hProcess11"/>
    <dgm:cxn modelId="{8ADFB4AC-F6BC-42EE-8528-0D3AFE360CB6}" type="presParOf" srcId="{65241C38-9DC5-4FCA-9A77-FA04DDBEC4D6}" destId="{1BFB98CF-27D4-4630-835F-9C2615A06EE1}" srcOrd="0" destOrd="0" presId="urn:microsoft.com/office/officeart/2005/8/layout/hProcess11"/>
    <dgm:cxn modelId="{373A5A2C-C8E8-4F21-861C-AEEAECE3FE9C}" type="presParOf" srcId="{65241C38-9DC5-4FCA-9A77-FA04DDBEC4D6}" destId="{6A65E6AE-9119-40C5-9ECF-C32619AF417D}" srcOrd="1" destOrd="0" presId="urn:microsoft.com/office/officeart/2005/8/layout/hProcess11"/>
    <dgm:cxn modelId="{40C72F9B-28BE-4B03-88A0-26CF57A6020D}" type="presParOf" srcId="{65241C38-9DC5-4FCA-9A77-FA04DDBEC4D6}" destId="{3B05F7F2-2456-4E2A-8C62-BB7A8D55668C}" srcOrd="2" destOrd="0" presId="urn:microsoft.com/office/officeart/2005/8/layout/hProcess1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FE2F58E3-59BD-4F81-9B12-681F94A2B747}"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02E582-CDE8-4ABE-ADCA-7D2F94BAD10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E0F82E0C-2469-48E1-9DB4-9A143264D525}">
      <dgm:prSet custT="1"/>
      <dgm:spPr/>
      <dgm:t>
        <a:bodyPr/>
        <a:lstStyle/>
        <a:p>
          <a:pPr rtl="0"/>
          <a:r>
            <a:rPr lang="tr-TR" sz="1600" dirty="0" smtClean="0"/>
            <a:t>Muş ili, Doğu Anadolu Bölgesinde,  39 29’ kuzey enlemleriyle 41 06’ ve 41 47’ doğu boylamları arasında yer alır.</a:t>
          </a:r>
          <a:endParaRPr lang="tr-TR" sz="1600" dirty="0"/>
        </a:p>
      </dgm:t>
    </dgm:pt>
    <dgm:pt modelId="{EE5F52EF-0D43-47C1-9109-682AEDC2BAFC}" type="parTrans" cxnId="{C9823900-7874-4CE8-B3BC-1899DE93BF12}">
      <dgm:prSet/>
      <dgm:spPr/>
      <dgm:t>
        <a:bodyPr/>
        <a:lstStyle/>
        <a:p>
          <a:endParaRPr lang="tr-TR"/>
        </a:p>
      </dgm:t>
    </dgm:pt>
    <dgm:pt modelId="{0CDA345A-BD7E-4036-A3AA-A4579546A041}" type="sibTrans" cxnId="{C9823900-7874-4CE8-B3BC-1899DE93BF12}">
      <dgm:prSet/>
      <dgm:spPr/>
      <dgm:t>
        <a:bodyPr/>
        <a:lstStyle/>
        <a:p>
          <a:endParaRPr lang="tr-TR"/>
        </a:p>
      </dgm:t>
    </dgm:pt>
    <dgm:pt modelId="{5A33D232-8824-436F-9169-C7CA3DB0FA56}">
      <dgm:prSet custT="1"/>
      <dgm:spPr/>
      <dgm:t>
        <a:bodyPr/>
        <a:lstStyle/>
        <a:p>
          <a:pPr rtl="0"/>
          <a:r>
            <a:rPr lang="tr-TR" sz="1600" dirty="0" smtClean="0"/>
            <a:t>Doğudan Ağrı Patnos ve Tutak, Bitlis Ahlat ve  Adilcevaz;  kuzeyden Erzurum Karayazı, Hınıs, Tekman, Karaçoban;  batıdan Bingöl Karlıova ve Solhan; güneyden Diyarbakır Kulp, Batman Sason, Bitlis Güroymak ve Mutki ilçeleri ile çevrilidir.</a:t>
          </a:r>
          <a:endParaRPr lang="tr-TR" sz="1600" dirty="0"/>
        </a:p>
      </dgm:t>
    </dgm:pt>
    <dgm:pt modelId="{D751B8D7-79E9-4F79-AF42-C391CA4352ED}" type="parTrans" cxnId="{EB9EDB1E-C143-4EC3-9DAD-225C63F1E7D6}">
      <dgm:prSet/>
      <dgm:spPr/>
      <dgm:t>
        <a:bodyPr/>
        <a:lstStyle/>
        <a:p>
          <a:endParaRPr lang="tr-TR"/>
        </a:p>
      </dgm:t>
    </dgm:pt>
    <dgm:pt modelId="{CED93317-FFBE-4C22-B143-6F87CF345911}" type="sibTrans" cxnId="{EB9EDB1E-C143-4EC3-9DAD-225C63F1E7D6}">
      <dgm:prSet/>
      <dgm:spPr/>
      <dgm:t>
        <a:bodyPr/>
        <a:lstStyle/>
        <a:p>
          <a:endParaRPr lang="tr-TR"/>
        </a:p>
      </dgm:t>
    </dgm:pt>
    <dgm:pt modelId="{7C3D9C3A-2FDA-41F8-8B41-788FDD619902}">
      <dgm:prSet custT="1"/>
      <dgm:spPr/>
      <dgm:t>
        <a:bodyPr/>
        <a:lstStyle/>
        <a:p>
          <a:pPr rtl="0"/>
          <a:r>
            <a:rPr lang="tr-TR" sz="1600" dirty="0" smtClean="0"/>
            <a:t>Karayolu, Demiryolu ve Havayolu ile erişim sağlanabilmektedir.  264 km devlet yolu,  412 km il yolu, 2.785 km toplam köy yolu bulunmaktadır. 86 km. çift hatlı demiryolu bulunmaktadır.  </a:t>
          </a:r>
          <a:endParaRPr lang="tr-TR" sz="1600" dirty="0"/>
        </a:p>
      </dgm:t>
    </dgm:pt>
    <dgm:pt modelId="{41753AF6-AB87-46ED-9666-0D1B5BF65D86}" type="parTrans" cxnId="{C07EC219-D0EE-4875-ABB7-55A058C09E47}">
      <dgm:prSet/>
      <dgm:spPr/>
      <dgm:t>
        <a:bodyPr/>
        <a:lstStyle/>
        <a:p>
          <a:endParaRPr lang="tr-TR"/>
        </a:p>
      </dgm:t>
    </dgm:pt>
    <dgm:pt modelId="{CCED5429-628F-4030-9C08-96C556BAB7DC}" type="sibTrans" cxnId="{C07EC219-D0EE-4875-ABB7-55A058C09E47}">
      <dgm:prSet/>
      <dgm:spPr/>
      <dgm:t>
        <a:bodyPr/>
        <a:lstStyle/>
        <a:p>
          <a:endParaRPr lang="tr-TR"/>
        </a:p>
      </dgm:t>
    </dgm:pt>
    <dgm:pt modelId="{E166DEB7-C1CA-488C-A5C1-A86937CE6465}">
      <dgm:prSet custT="1"/>
      <dgm:spPr/>
      <dgm:t>
        <a:bodyPr/>
        <a:lstStyle/>
        <a:p>
          <a:r>
            <a:rPr lang="tr-TR" sz="1600" dirty="0"/>
            <a:t>Muş Sultan Alparslan  Havaalanı  1992 yılında hizmete girmiş olup, 2.490 m² alan üzerinde sivil ve askeri iç hat ulaşımını sağlamaktadır. DHMİ verilerine göre 2019 Ocak itibarıyla 204 iç hat uçuşu ile  34. 348 yolcuya hizmet verilmiştir</a:t>
          </a:r>
          <a:r>
            <a:rPr lang="tr-TR" sz="1600" dirty="0" smtClean="0"/>
            <a:t>.  İstanbul, Ankara, Bursa ve İzmir direk uçuşları mevcut olup, aktarmalı uçuşlar ile dünya ülkeleri erişimi mevcuttur.</a:t>
          </a:r>
          <a:endParaRPr lang="tr-TR" sz="1600" dirty="0"/>
        </a:p>
      </dgm:t>
    </dgm:pt>
    <dgm:pt modelId="{78E79AB6-BD5D-4D88-83A5-DC4E1BBDBD2D}" type="parTrans" cxnId="{DEA65E58-FCA4-4D92-BFA3-8D027BEAD4CE}">
      <dgm:prSet/>
      <dgm:spPr/>
      <dgm:t>
        <a:bodyPr/>
        <a:lstStyle/>
        <a:p>
          <a:endParaRPr lang="tr-TR"/>
        </a:p>
      </dgm:t>
    </dgm:pt>
    <dgm:pt modelId="{8911B95D-8856-4C3E-8649-1DAD040CD004}" type="sibTrans" cxnId="{DEA65E58-FCA4-4D92-BFA3-8D027BEAD4CE}">
      <dgm:prSet/>
      <dgm:spPr/>
      <dgm:t>
        <a:bodyPr/>
        <a:lstStyle/>
        <a:p>
          <a:endParaRPr lang="tr-TR"/>
        </a:p>
      </dgm:t>
    </dgm:pt>
    <dgm:pt modelId="{9B93F417-5F8F-4D8C-96C8-E83AD7591E22}" type="pres">
      <dgm:prSet presAssocID="{4902E582-CDE8-4ABE-ADCA-7D2F94BAD102}" presName="linear" presStyleCnt="0">
        <dgm:presLayoutVars>
          <dgm:animLvl val="lvl"/>
          <dgm:resizeHandles val="exact"/>
        </dgm:presLayoutVars>
      </dgm:prSet>
      <dgm:spPr/>
      <dgm:t>
        <a:bodyPr/>
        <a:lstStyle/>
        <a:p>
          <a:endParaRPr lang="tr-TR"/>
        </a:p>
      </dgm:t>
    </dgm:pt>
    <dgm:pt modelId="{3043F20B-54BC-41E2-9FE6-25DEB5FD2A04}" type="pres">
      <dgm:prSet presAssocID="{E0F82E0C-2469-48E1-9DB4-9A143264D525}" presName="parentText" presStyleLbl="node1" presStyleIdx="0" presStyleCnt="4">
        <dgm:presLayoutVars>
          <dgm:chMax val="0"/>
          <dgm:bulletEnabled val="1"/>
        </dgm:presLayoutVars>
      </dgm:prSet>
      <dgm:spPr/>
      <dgm:t>
        <a:bodyPr/>
        <a:lstStyle/>
        <a:p>
          <a:endParaRPr lang="tr-TR"/>
        </a:p>
      </dgm:t>
    </dgm:pt>
    <dgm:pt modelId="{F8149558-9C11-4980-9ABD-D35B621073E6}" type="pres">
      <dgm:prSet presAssocID="{0CDA345A-BD7E-4036-A3AA-A4579546A041}" presName="spacer" presStyleCnt="0"/>
      <dgm:spPr/>
    </dgm:pt>
    <dgm:pt modelId="{05B99078-E772-4AF1-8DF6-2468BEE0D968}" type="pres">
      <dgm:prSet presAssocID="{5A33D232-8824-436F-9169-C7CA3DB0FA56}" presName="parentText" presStyleLbl="node1" presStyleIdx="1" presStyleCnt="4">
        <dgm:presLayoutVars>
          <dgm:chMax val="0"/>
          <dgm:bulletEnabled val="1"/>
        </dgm:presLayoutVars>
      </dgm:prSet>
      <dgm:spPr/>
      <dgm:t>
        <a:bodyPr/>
        <a:lstStyle/>
        <a:p>
          <a:endParaRPr lang="tr-TR"/>
        </a:p>
      </dgm:t>
    </dgm:pt>
    <dgm:pt modelId="{EF09F236-8E6B-49FB-BC4E-7831873AC224}" type="pres">
      <dgm:prSet presAssocID="{CED93317-FFBE-4C22-B143-6F87CF345911}" presName="spacer" presStyleCnt="0"/>
      <dgm:spPr/>
    </dgm:pt>
    <dgm:pt modelId="{97E59C72-8B2C-4C24-82AD-0ABA04CE31DA}" type="pres">
      <dgm:prSet presAssocID="{7C3D9C3A-2FDA-41F8-8B41-788FDD619902}" presName="parentText" presStyleLbl="node1" presStyleIdx="2" presStyleCnt="4">
        <dgm:presLayoutVars>
          <dgm:chMax val="0"/>
          <dgm:bulletEnabled val="1"/>
        </dgm:presLayoutVars>
      </dgm:prSet>
      <dgm:spPr/>
      <dgm:t>
        <a:bodyPr/>
        <a:lstStyle/>
        <a:p>
          <a:endParaRPr lang="tr-TR"/>
        </a:p>
      </dgm:t>
    </dgm:pt>
    <dgm:pt modelId="{15E9E0E9-D092-4E4C-AB37-E5E12ACD92F1}" type="pres">
      <dgm:prSet presAssocID="{CCED5429-628F-4030-9C08-96C556BAB7DC}" presName="spacer" presStyleCnt="0"/>
      <dgm:spPr/>
    </dgm:pt>
    <dgm:pt modelId="{9E1DCD41-D3F3-469D-B2C9-52398FB16B0F}" type="pres">
      <dgm:prSet presAssocID="{E166DEB7-C1CA-488C-A5C1-A86937CE6465}" presName="parentText" presStyleLbl="node1" presStyleIdx="3" presStyleCnt="4" custScaleY="113142">
        <dgm:presLayoutVars>
          <dgm:chMax val="0"/>
          <dgm:bulletEnabled val="1"/>
        </dgm:presLayoutVars>
      </dgm:prSet>
      <dgm:spPr/>
      <dgm:t>
        <a:bodyPr/>
        <a:lstStyle/>
        <a:p>
          <a:endParaRPr lang="tr-TR"/>
        </a:p>
      </dgm:t>
    </dgm:pt>
  </dgm:ptLst>
  <dgm:cxnLst>
    <dgm:cxn modelId="{DEA65E58-FCA4-4D92-BFA3-8D027BEAD4CE}" srcId="{4902E582-CDE8-4ABE-ADCA-7D2F94BAD102}" destId="{E166DEB7-C1CA-488C-A5C1-A86937CE6465}" srcOrd="3" destOrd="0" parTransId="{78E79AB6-BD5D-4D88-83A5-DC4E1BBDBD2D}" sibTransId="{8911B95D-8856-4C3E-8649-1DAD040CD004}"/>
    <dgm:cxn modelId="{F59B1935-0F08-4167-A569-C2976BAD6A84}" type="presOf" srcId="{E166DEB7-C1CA-488C-A5C1-A86937CE6465}" destId="{9E1DCD41-D3F3-469D-B2C9-52398FB16B0F}" srcOrd="0" destOrd="0" presId="urn:microsoft.com/office/officeart/2005/8/layout/vList2"/>
    <dgm:cxn modelId="{99852422-B30A-43B6-A150-EA699CE2168A}" type="presOf" srcId="{7C3D9C3A-2FDA-41F8-8B41-788FDD619902}" destId="{97E59C72-8B2C-4C24-82AD-0ABA04CE31DA}" srcOrd="0" destOrd="0" presId="urn:microsoft.com/office/officeart/2005/8/layout/vList2"/>
    <dgm:cxn modelId="{E66B82E3-F58D-420C-9BA6-86A7F7B6E302}" type="presOf" srcId="{5A33D232-8824-436F-9169-C7CA3DB0FA56}" destId="{05B99078-E772-4AF1-8DF6-2468BEE0D968}" srcOrd="0" destOrd="0" presId="urn:microsoft.com/office/officeart/2005/8/layout/vList2"/>
    <dgm:cxn modelId="{C07EC219-D0EE-4875-ABB7-55A058C09E47}" srcId="{4902E582-CDE8-4ABE-ADCA-7D2F94BAD102}" destId="{7C3D9C3A-2FDA-41F8-8B41-788FDD619902}" srcOrd="2" destOrd="0" parTransId="{41753AF6-AB87-46ED-9666-0D1B5BF65D86}" sibTransId="{CCED5429-628F-4030-9C08-96C556BAB7DC}"/>
    <dgm:cxn modelId="{EB9EDB1E-C143-4EC3-9DAD-225C63F1E7D6}" srcId="{4902E582-CDE8-4ABE-ADCA-7D2F94BAD102}" destId="{5A33D232-8824-436F-9169-C7CA3DB0FA56}" srcOrd="1" destOrd="0" parTransId="{D751B8D7-79E9-4F79-AF42-C391CA4352ED}" sibTransId="{CED93317-FFBE-4C22-B143-6F87CF345911}"/>
    <dgm:cxn modelId="{166AADC9-72D2-4BAB-ADC9-06715F0E6AB1}" type="presOf" srcId="{4902E582-CDE8-4ABE-ADCA-7D2F94BAD102}" destId="{9B93F417-5F8F-4D8C-96C8-E83AD7591E22}" srcOrd="0" destOrd="0" presId="urn:microsoft.com/office/officeart/2005/8/layout/vList2"/>
    <dgm:cxn modelId="{C13E589A-D1DE-46F3-A9ED-3350C9C12B73}" type="presOf" srcId="{E0F82E0C-2469-48E1-9DB4-9A143264D525}" destId="{3043F20B-54BC-41E2-9FE6-25DEB5FD2A04}" srcOrd="0" destOrd="0" presId="urn:microsoft.com/office/officeart/2005/8/layout/vList2"/>
    <dgm:cxn modelId="{C9823900-7874-4CE8-B3BC-1899DE93BF12}" srcId="{4902E582-CDE8-4ABE-ADCA-7D2F94BAD102}" destId="{E0F82E0C-2469-48E1-9DB4-9A143264D525}" srcOrd="0" destOrd="0" parTransId="{EE5F52EF-0D43-47C1-9109-682AEDC2BAFC}" sibTransId="{0CDA345A-BD7E-4036-A3AA-A4579546A041}"/>
    <dgm:cxn modelId="{5C3466D5-77A3-4ED4-9523-688A21FC3712}" type="presParOf" srcId="{9B93F417-5F8F-4D8C-96C8-E83AD7591E22}" destId="{3043F20B-54BC-41E2-9FE6-25DEB5FD2A04}" srcOrd="0" destOrd="0" presId="urn:microsoft.com/office/officeart/2005/8/layout/vList2"/>
    <dgm:cxn modelId="{C34CF1C9-5198-4102-A90F-59E777B21043}" type="presParOf" srcId="{9B93F417-5F8F-4D8C-96C8-E83AD7591E22}" destId="{F8149558-9C11-4980-9ABD-D35B621073E6}" srcOrd="1" destOrd="0" presId="urn:microsoft.com/office/officeart/2005/8/layout/vList2"/>
    <dgm:cxn modelId="{51CECAF3-E26C-4D04-BB35-2607B2ABFA53}" type="presParOf" srcId="{9B93F417-5F8F-4D8C-96C8-E83AD7591E22}" destId="{05B99078-E772-4AF1-8DF6-2468BEE0D968}" srcOrd="2" destOrd="0" presId="urn:microsoft.com/office/officeart/2005/8/layout/vList2"/>
    <dgm:cxn modelId="{A4A7E4F6-60C3-41E1-AD74-01AA761ACFA1}" type="presParOf" srcId="{9B93F417-5F8F-4D8C-96C8-E83AD7591E22}" destId="{EF09F236-8E6B-49FB-BC4E-7831873AC224}" srcOrd="3" destOrd="0" presId="urn:microsoft.com/office/officeart/2005/8/layout/vList2"/>
    <dgm:cxn modelId="{3C47F011-27A0-4680-A8A1-8F50F9CF8ED8}" type="presParOf" srcId="{9B93F417-5F8F-4D8C-96C8-E83AD7591E22}" destId="{97E59C72-8B2C-4C24-82AD-0ABA04CE31DA}" srcOrd="4" destOrd="0" presId="urn:microsoft.com/office/officeart/2005/8/layout/vList2"/>
    <dgm:cxn modelId="{06BB282E-688D-47F5-AE44-61DC8E78962A}" type="presParOf" srcId="{9B93F417-5F8F-4D8C-96C8-E83AD7591E22}" destId="{15E9E0E9-D092-4E4C-AB37-E5E12ACD92F1}" srcOrd="5" destOrd="0" presId="urn:microsoft.com/office/officeart/2005/8/layout/vList2"/>
    <dgm:cxn modelId="{05AF2C0C-1A74-475C-ADC5-6A8511CF642A}" type="presParOf" srcId="{9B93F417-5F8F-4D8C-96C8-E83AD7591E22}" destId="{9E1DCD41-D3F3-469D-B2C9-52398FB16B0F}" srcOrd="6"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AB886647-1B71-47D6-A5D2-11329E01BEF8}"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3469DD88-6051-4938-BFF4-86B278030886}"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C5D77C82-B76D-42F9-AA25-40F3F8BE0C39}"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8656B9A3-DBD0-4E70-80B6-E31D7CA0ED00}">
      <dgm:prSet/>
      <dgm:spPr>
        <a:solidFill>
          <a:schemeClr val="accent5">
            <a:lumMod val="60000"/>
            <a:lumOff val="40000"/>
          </a:schemeClr>
        </a:solidFill>
      </dgm:spPr>
      <dgm:t>
        <a:bodyPr/>
        <a:lstStyle/>
        <a:p>
          <a:pPr rtl="0"/>
          <a:r>
            <a:rPr lang="tr-TR" b="1" dirty="0" smtClean="0"/>
            <a:t>J-  6.Bölge Teşvik Destekleri-1</a:t>
          </a:r>
          <a:endParaRPr lang="tr-TR" dirty="0"/>
        </a:p>
      </dgm:t>
    </dgm:pt>
    <dgm:pt modelId="{5FECE0BA-4A08-4195-8F7B-4AAEB32522F3}" type="parTrans" cxnId="{44036218-60DD-452F-8235-A3434E5CBDA0}">
      <dgm:prSet/>
      <dgm:spPr/>
      <dgm:t>
        <a:bodyPr/>
        <a:lstStyle/>
        <a:p>
          <a:endParaRPr lang="tr-TR"/>
        </a:p>
      </dgm:t>
    </dgm:pt>
    <dgm:pt modelId="{CBF86DF4-7136-4B30-9B5E-B6CC12854B73}" type="sibTrans" cxnId="{44036218-60DD-452F-8235-A3434E5CBDA0}">
      <dgm:prSet/>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 modelId="{F57CA437-2C2C-4016-A33B-587D23F552B4}" type="pres">
      <dgm:prSet presAssocID="{8656B9A3-DBD0-4E70-80B6-E31D7CA0ED00}" presName="parentText" presStyleLbl="node1" presStyleIdx="0" presStyleCnt="1">
        <dgm:presLayoutVars>
          <dgm:chMax val="0"/>
          <dgm:bulletEnabled val="1"/>
        </dgm:presLayoutVars>
      </dgm:prSet>
      <dgm:spPr/>
      <dgm:t>
        <a:bodyPr/>
        <a:lstStyle/>
        <a:p>
          <a:endParaRPr lang="tr-TR"/>
        </a:p>
      </dgm:t>
    </dgm:pt>
  </dgm:ptLst>
  <dgm:cxnLst>
    <dgm:cxn modelId="{44036218-60DD-452F-8235-A3434E5CBDA0}" srcId="{7D5D3AE9-D071-46D9-84F6-6C9E7A040115}" destId="{8656B9A3-DBD0-4E70-80B6-E31D7CA0ED00}" srcOrd="0" destOrd="0" parTransId="{5FECE0BA-4A08-4195-8F7B-4AAEB32522F3}" sibTransId="{CBF86DF4-7136-4B30-9B5E-B6CC12854B73}"/>
    <dgm:cxn modelId="{040544BC-6025-4461-9235-8831CE8EB7EC}" type="presOf" srcId="{7D5D3AE9-D071-46D9-84F6-6C9E7A040115}" destId="{28024C0E-580F-49E5-BEAE-0A3F7E38AEC9}" srcOrd="0" destOrd="0" presId="urn:microsoft.com/office/officeart/2005/8/layout/vList2"/>
    <dgm:cxn modelId="{D6E6AC4E-889A-48FA-9FF5-240F52553910}" type="presOf" srcId="{8656B9A3-DBD0-4E70-80B6-E31D7CA0ED00}" destId="{F57CA437-2C2C-4016-A33B-587D23F552B4}" srcOrd="0" destOrd="0" presId="urn:microsoft.com/office/officeart/2005/8/layout/vList2"/>
    <dgm:cxn modelId="{9AD9D9C9-F62A-48E6-89B8-F91D51E81F0F}" type="presParOf" srcId="{28024C0E-580F-49E5-BEAE-0A3F7E38AEC9}" destId="{F57CA437-2C2C-4016-A33B-587D23F552B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4EA427F7-7D58-4EAF-8B4A-C0CF4AA4CE5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9729C488-C1E0-4625-85FD-8E4763E4B04D}">
      <dgm:prSet/>
      <dgm:spPr/>
      <dgm:t>
        <a:bodyPr/>
        <a:lstStyle/>
        <a:p>
          <a:pPr rtl="0"/>
          <a:r>
            <a:rPr lang="tr-TR" i="1" smtClean="0"/>
            <a:t>15.06.2012 tarih ve 2012/3305 Sayılı Bakanlar Kurulu Kararı ile yürürlüğe giren yeni teşvik sistemi ile kararda belirlenmiş teşvik edilmeyen yatırımlar, enerji üretimine yönelik yatırımlar ve kamu kuruluşları tarafından yapılacak hizmet ve altyapı yatırımları hariç olmak üzere, sabit yatırım tutarı 500.000 TL ve üzerindeki tüm yatırımlar bölgesel teşvik sistemi kapsamında desteklenecektir.</a:t>
          </a:r>
          <a:endParaRPr lang="tr-TR"/>
        </a:p>
      </dgm:t>
    </dgm:pt>
    <dgm:pt modelId="{A0364570-7F05-443D-B0B8-AD5407109CBE}" type="parTrans" cxnId="{BA23ABAA-962C-4EE2-AD22-05DBADF7D3E7}">
      <dgm:prSet/>
      <dgm:spPr/>
      <dgm:t>
        <a:bodyPr/>
        <a:lstStyle/>
        <a:p>
          <a:endParaRPr lang="tr-TR"/>
        </a:p>
      </dgm:t>
    </dgm:pt>
    <dgm:pt modelId="{5DCE29E0-39AA-4C19-9495-7B816CA1DAE0}" type="sibTrans" cxnId="{BA23ABAA-962C-4EE2-AD22-05DBADF7D3E7}">
      <dgm:prSet/>
      <dgm:spPr/>
      <dgm:t>
        <a:bodyPr/>
        <a:lstStyle/>
        <a:p>
          <a:endParaRPr lang="tr-TR"/>
        </a:p>
      </dgm:t>
    </dgm:pt>
    <dgm:pt modelId="{7D6BE1E2-085B-4ADF-B677-A882817365E7}" type="pres">
      <dgm:prSet presAssocID="{4EA427F7-7D58-4EAF-8B4A-C0CF4AA4CE59}" presName="linear" presStyleCnt="0">
        <dgm:presLayoutVars>
          <dgm:animLvl val="lvl"/>
          <dgm:resizeHandles val="exact"/>
        </dgm:presLayoutVars>
      </dgm:prSet>
      <dgm:spPr/>
      <dgm:t>
        <a:bodyPr/>
        <a:lstStyle/>
        <a:p>
          <a:endParaRPr lang="tr-TR"/>
        </a:p>
      </dgm:t>
    </dgm:pt>
    <dgm:pt modelId="{47C2DAC0-9671-448F-96A4-E1772CCECB3B}" type="pres">
      <dgm:prSet presAssocID="{9729C488-C1E0-4625-85FD-8E4763E4B04D}" presName="parentText" presStyleLbl="node1" presStyleIdx="0" presStyleCnt="1">
        <dgm:presLayoutVars>
          <dgm:chMax val="0"/>
          <dgm:bulletEnabled val="1"/>
        </dgm:presLayoutVars>
      </dgm:prSet>
      <dgm:spPr/>
      <dgm:t>
        <a:bodyPr/>
        <a:lstStyle/>
        <a:p>
          <a:endParaRPr lang="tr-TR"/>
        </a:p>
      </dgm:t>
    </dgm:pt>
  </dgm:ptLst>
  <dgm:cxnLst>
    <dgm:cxn modelId="{BA23ABAA-962C-4EE2-AD22-05DBADF7D3E7}" srcId="{4EA427F7-7D58-4EAF-8B4A-C0CF4AA4CE59}" destId="{9729C488-C1E0-4625-85FD-8E4763E4B04D}" srcOrd="0" destOrd="0" parTransId="{A0364570-7F05-443D-B0B8-AD5407109CBE}" sibTransId="{5DCE29E0-39AA-4C19-9495-7B816CA1DAE0}"/>
    <dgm:cxn modelId="{201D1F17-46EE-4DB4-9931-7C1D6FFD1709}" type="presOf" srcId="{9729C488-C1E0-4625-85FD-8E4763E4B04D}" destId="{47C2DAC0-9671-448F-96A4-E1772CCECB3B}" srcOrd="0" destOrd="0" presId="urn:microsoft.com/office/officeart/2005/8/layout/vList2"/>
    <dgm:cxn modelId="{1B0680B7-10A4-4323-A35F-EBA034803E0D}" type="presOf" srcId="{4EA427F7-7D58-4EAF-8B4A-C0CF4AA4CE59}" destId="{7D6BE1E2-085B-4ADF-B677-A882817365E7}" srcOrd="0" destOrd="0" presId="urn:microsoft.com/office/officeart/2005/8/layout/vList2"/>
    <dgm:cxn modelId="{39945B8D-8711-428F-85CB-36D9C7064121}" type="presParOf" srcId="{7D6BE1E2-085B-4ADF-B677-A882817365E7}" destId="{47C2DAC0-9671-448F-96A4-E1772CCECB3B}" srcOrd="0"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8656B9A3-DBD0-4E70-80B6-E31D7CA0ED00}">
      <dgm:prSet/>
      <dgm:spPr>
        <a:solidFill>
          <a:schemeClr val="accent5">
            <a:lumMod val="60000"/>
            <a:lumOff val="40000"/>
          </a:schemeClr>
        </a:solidFill>
      </dgm:spPr>
      <dgm:t>
        <a:bodyPr/>
        <a:lstStyle/>
        <a:p>
          <a:pPr rtl="0"/>
          <a:r>
            <a:rPr lang="tr-TR" b="1" dirty="0" smtClean="0"/>
            <a:t>J-  6.Bölge Teşvik Destekleri-2</a:t>
          </a:r>
          <a:endParaRPr lang="tr-TR" dirty="0"/>
        </a:p>
      </dgm:t>
    </dgm:pt>
    <dgm:pt modelId="{5FECE0BA-4A08-4195-8F7B-4AAEB32522F3}" type="parTrans" cxnId="{44036218-60DD-452F-8235-A3434E5CBDA0}">
      <dgm:prSet/>
      <dgm:spPr/>
      <dgm:t>
        <a:bodyPr/>
        <a:lstStyle/>
        <a:p>
          <a:endParaRPr lang="tr-TR"/>
        </a:p>
      </dgm:t>
    </dgm:pt>
    <dgm:pt modelId="{CBF86DF4-7136-4B30-9B5E-B6CC12854B73}" type="sibTrans" cxnId="{44036218-60DD-452F-8235-A3434E5CBDA0}">
      <dgm:prSet/>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 modelId="{F57CA437-2C2C-4016-A33B-587D23F552B4}" type="pres">
      <dgm:prSet presAssocID="{8656B9A3-DBD0-4E70-80B6-E31D7CA0ED00}" presName="parentText" presStyleLbl="node1" presStyleIdx="0" presStyleCnt="1">
        <dgm:presLayoutVars>
          <dgm:chMax val="0"/>
          <dgm:bulletEnabled val="1"/>
        </dgm:presLayoutVars>
      </dgm:prSet>
      <dgm:spPr/>
      <dgm:t>
        <a:bodyPr/>
        <a:lstStyle/>
        <a:p>
          <a:endParaRPr lang="tr-TR"/>
        </a:p>
      </dgm:t>
    </dgm:pt>
  </dgm:ptLst>
  <dgm:cxnLst>
    <dgm:cxn modelId="{44036218-60DD-452F-8235-A3434E5CBDA0}" srcId="{7D5D3AE9-D071-46D9-84F6-6C9E7A040115}" destId="{8656B9A3-DBD0-4E70-80B6-E31D7CA0ED00}" srcOrd="0" destOrd="0" parTransId="{5FECE0BA-4A08-4195-8F7B-4AAEB32522F3}" sibTransId="{CBF86DF4-7136-4B30-9B5E-B6CC12854B73}"/>
    <dgm:cxn modelId="{8DD8521A-1D9A-4AD1-8915-FEF656E110D9}" type="presOf" srcId="{8656B9A3-DBD0-4E70-80B6-E31D7CA0ED00}" destId="{F57CA437-2C2C-4016-A33B-587D23F552B4}" srcOrd="0" destOrd="0" presId="urn:microsoft.com/office/officeart/2005/8/layout/vList2"/>
    <dgm:cxn modelId="{9F615288-2F81-43E9-9A5A-1AA091C62C7D}" type="presOf" srcId="{7D5D3AE9-D071-46D9-84F6-6C9E7A040115}" destId="{28024C0E-580F-49E5-BEAE-0A3F7E38AEC9}" srcOrd="0" destOrd="0" presId="urn:microsoft.com/office/officeart/2005/8/layout/vList2"/>
    <dgm:cxn modelId="{7DFA624B-C726-4539-A43F-2DAB62A66626}" type="presParOf" srcId="{28024C0E-580F-49E5-BEAE-0A3F7E38AEC9}" destId="{F57CA437-2C2C-4016-A33B-587D23F552B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EA427F7-7D58-4EAF-8B4A-C0CF4AA4CE5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7D6BE1E2-085B-4ADF-B677-A882817365E7}" type="pres">
      <dgm:prSet presAssocID="{4EA427F7-7D58-4EAF-8B4A-C0CF4AA4CE59}" presName="linear" presStyleCnt="0">
        <dgm:presLayoutVars>
          <dgm:animLvl val="lvl"/>
          <dgm:resizeHandles val="exact"/>
        </dgm:presLayoutVars>
      </dgm:prSet>
      <dgm:spPr/>
      <dgm:t>
        <a:bodyPr/>
        <a:lstStyle/>
        <a:p>
          <a:endParaRPr lang="tr-TR"/>
        </a:p>
      </dgm:t>
    </dgm:pt>
  </dgm:ptLst>
  <dgm:cxnLst>
    <dgm:cxn modelId="{06F9EF13-09A6-431E-97A4-8449027FCF53}" type="presOf" srcId="{4EA427F7-7D58-4EAF-8B4A-C0CF4AA4CE59}" destId="{7D6BE1E2-085B-4ADF-B677-A882817365E7}"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EDE3A282-6182-4F2E-BEEB-CE46EEBEF350}"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7F991631-2146-4111-87FF-A84E74845204}"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CDEC149C-0462-4A03-8FF9-82B5E15FFBF5}"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A10F2496-6C1C-41AB-A3CC-453A515F1C33}"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28E80F05-142D-4241-9F20-1B66DE537BD7}"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68BA7E2-1491-423E-B3D7-F9D9C864158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84D2B701-923C-4A5C-9264-98F9E101256F}" type="pres">
      <dgm:prSet presAssocID="{E68BA7E2-1491-423E-B3D7-F9D9C864158F}" presName="linear" presStyleCnt="0">
        <dgm:presLayoutVars>
          <dgm:animLvl val="lvl"/>
          <dgm:resizeHandles val="exact"/>
        </dgm:presLayoutVars>
      </dgm:prSet>
      <dgm:spPr/>
      <dgm:t>
        <a:bodyPr/>
        <a:lstStyle/>
        <a:p>
          <a:endParaRPr lang="tr-TR"/>
        </a:p>
      </dgm:t>
    </dgm:pt>
  </dgm:ptLst>
  <dgm:cxnLst>
    <dgm:cxn modelId="{9B5B8039-7F1E-4A7E-82A1-74F346BEAB68}" type="presOf" srcId="{E68BA7E2-1491-423E-B3D7-F9D9C864158F}" destId="{84D2B701-923C-4A5C-9264-98F9E101256F}"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CCA73223-A4DA-4916-92BC-9DEF81F2B493}"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E1107F-5CCF-410D-8CF0-995D461A6D17}">
      <dsp:nvSpPr>
        <dsp:cNvPr id="0" name=""/>
        <dsp:cNvSpPr/>
      </dsp:nvSpPr>
      <dsp:spPr>
        <a:xfrm>
          <a:off x="0" y="50902"/>
          <a:ext cx="4898008" cy="16110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tr-TR" sz="2700" kern="1200" dirty="0" smtClean="0"/>
            <a:t>MUŞ İLİ YATIRIM POTANSİYELİ</a:t>
          </a:r>
          <a:br>
            <a:rPr lang="tr-TR" sz="2700" kern="1200" dirty="0" smtClean="0"/>
          </a:br>
          <a:r>
            <a:rPr lang="tr-TR" sz="2700" kern="1200" dirty="0" smtClean="0"/>
            <a:t>Halil İbrahim GÜRAY</a:t>
          </a:r>
        </a:p>
        <a:p>
          <a:pPr lvl="0" algn="ctr" defTabSz="1200150" rtl="0">
            <a:lnSpc>
              <a:spcPct val="90000"/>
            </a:lnSpc>
            <a:spcBef>
              <a:spcPct val="0"/>
            </a:spcBef>
            <a:spcAft>
              <a:spcPct val="35000"/>
            </a:spcAft>
          </a:pPr>
          <a:r>
            <a:rPr lang="tr-TR" sz="2700" kern="1200" dirty="0" smtClean="0"/>
            <a:t>DAKA GENEL SEKRETERİ</a:t>
          </a:r>
          <a:endParaRPr lang="tr-TR" sz="2700" kern="1200" dirty="0"/>
        </a:p>
      </dsp:txBody>
      <dsp:txXfrm>
        <a:off x="78647" y="129549"/>
        <a:ext cx="4740714" cy="145379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2B6F9-EA23-4D20-B870-38AAC93E7118}">
      <dsp:nvSpPr>
        <dsp:cNvPr id="0" name=""/>
        <dsp:cNvSpPr/>
      </dsp:nvSpPr>
      <dsp:spPr>
        <a:xfrm>
          <a:off x="0" y="23239"/>
          <a:ext cx="7344816" cy="11056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tr-TR" sz="2100" kern="1200" dirty="0" smtClean="0"/>
            <a:t>2017 yılı verileri baz alındığında TRB2 Bölge illerindeki aktif çalışabilir nüfus 245.336 kişidir.  15+ yaş üzerindeki nüfus içerisinde kayıtlı işsiz sayısı 83 bin kişi, işsizlik oranı ise % 12,8’dir.</a:t>
          </a:r>
          <a:endParaRPr lang="tr-TR" sz="2100" kern="1200" dirty="0"/>
        </a:p>
      </dsp:txBody>
      <dsp:txXfrm>
        <a:off x="53973" y="77212"/>
        <a:ext cx="7236870" cy="99770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FFEB0E-C3B3-4B0D-B282-FCE5D6BEB580}">
      <dsp:nvSpPr>
        <dsp:cNvPr id="0" name=""/>
        <dsp:cNvSpPr/>
      </dsp:nvSpPr>
      <dsp:spPr>
        <a:xfrm>
          <a:off x="0" y="0"/>
          <a:ext cx="7269386" cy="100289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kern="1200" dirty="0" smtClean="0">
              <a:latin typeface="Times New Roman" panose="02020603050405020304" pitchFamily="18" charset="0"/>
              <a:cs typeface="Times New Roman" panose="02020603050405020304" pitchFamily="18" charset="0"/>
            </a:rPr>
            <a:t>Muş, havayolu, karayolu ve demiryolu taşımacılığıyla; sınır illerinin yanında bağlantılı ulaşım hatları sayesinde pek çok ülkeye de erişilebilirliğe sahip bir konuma sahiptir.</a:t>
          </a:r>
          <a:endParaRPr lang="tr-TR" sz="1800" kern="1200" dirty="0">
            <a:latin typeface="Times New Roman" panose="02020603050405020304" pitchFamily="18" charset="0"/>
            <a:cs typeface="Times New Roman" panose="02020603050405020304" pitchFamily="18" charset="0"/>
          </a:endParaRPr>
        </a:p>
      </dsp:txBody>
      <dsp:txXfrm>
        <a:off x="48957" y="48957"/>
        <a:ext cx="7171472" cy="90498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FFEB0E-C3B3-4B0D-B282-FCE5D6BEB580}">
      <dsp:nvSpPr>
        <dsp:cNvPr id="0" name=""/>
        <dsp:cNvSpPr/>
      </dsp:nvSpPr>
      <dsp:spPr>
        <a:xfrm>
          <a:off x="0" y="0"/>
          <a:ext cx="3236938" cy="396996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tr-TR" sz="1800" kern="1200" dirty="0" smtClean="0"/>
            <a:t>Demiryolu öncelikle yurt içi bağlantı ve erişim imkanı sağlarken, yük ve yolcu taşımacılığında da maliyet etkin erişim imkanı sağlamaktadır. </a:t>
          </a:r>
        </a:p>
        <a:p>
          <a:pPr marL="0" marR="0" lvl="0" indent="0" algn="l" defTabSz="914400" eaLnBrk="1" fontAlgn="auto" latinLnBrk="0" hangingPunct="1">
            <a:lnSpc>
              <a:spcPct val="100000"/>
            </a:lnSpc>
            <a:spcBef>
              <a:spcPct val="0"/>
            </a:spcBef>
            <a:spcAft>
              <a:spcPts val="0"/>
            </a:spcAft>
            <a:buClrTx/>
            <a:buSzTx/>
            <a:buFontTx/>
            <a:buNone/>
            <a:tabLst/>
            <a:defRPr/>
          </a:pPr>
          <a:endParaRPr lang="tr-TR" sz="1800" kern="1200" dirty="0" smtClean="0"/>
        </a:p>
        <a:p>
          <a:pPr lvl="0" algn="l" defTabSz="800100">
            <a:lnSpc>
              <a:spcPct val="90000"/>
            </a:lnSpc>
            <a:spcBef>
              <a:spcPct val="0"/>
            </a:spcBef>
            <a:spcAft>
              <a:spcPct val="35000"/>
            </a:spcAft>
          </a:pPr>
          <a:r>
            <a:rPr lang="tr-TR" sz="1800" kern="1200" dirty="0" smtClean="0"/>
            <a:t>Muş il sınırları içerisinde 95 km. uzunluğunda konvansiyonel demiryolu hattı bulunmaktadır.  </a:t>
          </a:r>
        </a:p>
        <a:p>
          <a:pPr lvl="0" algn="l" defTabSz="800100">
            <a:lnSpc>
              <a:spcPct val="90000"/>
            </a:lnSpc>
            <a:spcBef>
              <a:spcPct val="0"/>
            </a:spcBef>
            <a:spcAft>
              <a:spcPct val="35000"/>
            </a:spcAft>
          </a:pPr>
          <a:r>
            <a:rPr lang="tr-TR" sz="1800" kern="1200" dirty="0" smtClean="0"/>
            <a:t>Palu – Genç – Muş demiryolu deplasmanı konvansiyonel demiryolu hattının yapımı devam etmektedir. </a:t>
          </a:r>
        </a:p>
      </dsp:txBody>
      <dsp:txXfrm>
        <a:off x="158014" y="158014"/>
        <a:ext cx="2920910" cy="365393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2B6F9-EA23-4D20-B870-38AAC93E7118}">
      <dsp:nvSpPr>
        <dsp:cNvPr id="0" name=""/>
        <dsp:cNvSpPr/>
      </dsp:nvSpPr>
      <dsp:spPr>
        <a:xfrm>
          <a:off x="0" y="0"/>
          <a:ext cx="7344816" cy="416692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tr-TR" sz="2000" kern="1200" dirty="0" smtClean="0"/>
            <a:t>TÜİK verilerine göre;</a:t>
          </a:r>
        </a:p>
        <a:p>
          <a:pPr lvl="0" algn="just" defTabSz="889000" rtl="0">
            <a:lnSpc>
              <a:spcPct val="90000"/>
            </a:lnSpc>
            <a:spcBef>
              <a:spcPct val="0"/>
            </a:spcBef>
            <a:spcAft>
              <a:spcPct val="35000"/>
            </a:spcAft>
          </a:pPr>
          <a:endParaRPr lang="tr-TR" sz="2000" kern="1200" dirty="0" smtClean="0"/>
        </a:p>
        <a:p>
          <a:pPr lvl="0" algn="just" defTabSz="889000" rtl="0">
            <a:lnSpc>
              <a:spcPct val="90000"/>
            </a:lnSpc>
            <a:spcBef>
              <a:spcPct val="0"/>
            </a:spcBef>
            <a:spcAft>
              <a:spcPct val="35000"/>
            </a:spcAft>
          </a:pPr>
          <a:r>
            <a:rPr lang="tr-TR" sz="2000" kern="1200" dirty="0" smtClean="0"/>
            <a:t>Muş ilimiz 2018 yılında toplamda yaklaşık 6,146 milyon dolarlık ihracat yapmış olup bunun yaklaşık %91’ini Azerbaycan’a gerçekleştirmiştir.</a:t>
          </a:r>
        </a:p>
        <a:p>
          <a:pPr lvl="0" algn="just" defTabSz="889000" rtl="0">
            <a:lnSpc>
              <a:spcPct val="90000"/>
            </a:lnSpc>
            <a:spcBef>
              <a:spcPct val="0"/>
            </a:spcBef>
            <a:spcAft>
              <a:spcPct val="35000"/>
            </a:spcAft>
          </a:pPr>
          <a:endParaRPr lang="tr-TR" sz="2000" kern="1200" dirty="0" smtClean="0"/>
        </a:p>
        <a:p>
          <a:pPr lvl="0" algn="just" defTabSz="889000" rtl="0">
            <a:lnSpc>
              <a:spcPct val="90000"/>
            </a:lnSpc>
            <a:spcBef>
              <a:spcPct val="0"/>
            </a:spcBef>
            <a:spcAft>
              <a:spcPct val="35000"/>
            </a:spcAft>
          </a:pPr>
          <a:r>
            <a:rPr lang="tr-TR" sz="2000" kern="1200" dirty="0" smtClean="0"/>
            <a:t>Aynı şekilde 1,420 milyon dolarlık ithalatın yaklaşık %40’ını Almanya’dan gerçekleştirmiştir.  </a:t>
          </a:r>
        </a:p>
        <a:p>
          <a:pPr lvl="0" algn="just" defTabSz="889000" rtl="0">
            <a:lnSpc>
              <a:spcPct val="90000"/>
            </a:lnSpc>
            <a:spcBef>
              <a:spcPct val="0"/>
            </a:spcBef>
            <a:spcAft>
              <a:spcPct val="35000"/>
            </a:spcAft>
          </a:pPr>
          <a:endParaRPr lang="tr-TR" sz="2000" kern="1200" dirty="0" smtClean="0"/>
        </a:p>
        <a:p>
          <a:pPr lvl="0" algn="just" defTabSz="889000">
            <a:lnSpc>
              <a:spcPct val="90000"/>
            </a:lnSpc>
            <a:spcBef>
              <a:spcPct val="0"/>
            </a:spcBef>
            <a:spcAft>
              <a:spcPct val="35000"/>
            </a:spcAft>
          </a:pPr>
          <a:r>
            <a:rPr lang="tr-TR" sz="2000" kern="1200" dirty="0" smtClean="0"/>
            <a:t>Muş ilinin 2017 ve 2018 yıllarında gerçekleşen toplam ihracat/ithalat tutarları karşılaştırıldığında ihracatta yaklaşık %14 düşüş, ithalatta ise yaklaşık %27 artış görülmektedir. </a:t>
          </a:r>
          <a:endParaRPr lang="tr-TR" sz="2000" kern="1200" dirty="0"/>
        </a:p>
      </dsp:txBody>
      <dsp:txXfrm>
        <a:off x="203412" y="203412"/>
        <a:ext cx="6937992" cy="37600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2B6F9-EA23-4D20-B870-38AAC93E7118}">
      <dsp:nvSpPr>
        <dsp:cNvPr id="0" name=""/>
        <dsp:cNvSpPr/>
      </dsp:nvSpPr>
      <dsp:spPr>
        <a:xfrm>
          <a:off x="0" y="67772"/>
          <a:ext cx="7344816" cy="10843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kern="1200" dirty="0" smtClean="0">
              <a:latin typeface="Arial" pitchFamily="34" charset="0"/>
              <a:cs typeface="Arial" pitchFamily="34" charset="0"/>
            </a:rPr>
            <a:t>2018 yılında Muş ilinden yapılan ihracata ürün bazlı bakıldığında en çok ihraç edilen ürünlerin %96 ile «</a:t>
          </a:r>
          <a:r>
            <a:rPr lang="tr-TR" sz="1600" kern="1200" dirty="0" err="1" smtClean="0">
              <a:latin typeface="Arial" pitchFamily="34" charset="0"/>
              <a:cs typeface="Arial" pitchFamily="34" charset="0"/>
            </a:rPr>
            <a:t>taşocakçılığı</a:t>
          </a:r>
          <a:r>
            <a:rPr lang="tr-TR" sz="1600" kern="1200" dirty="0" smtClean="0">
              <a:latin typeface="Arial" pitchFamily="34" charset="0"/>
              <a:cs typeface="Arial" pitchFamily="34" charset="0"/>
            </a:rPr>
            <a:t> ve diğer madencilik» sektöründen olduğu görülmektedir. İkinci sırada da %2 pay ile «başka yerde sınıflandırılmamış makine ve teçhizat» sektörü yer almaktadır.</a:t>
          </a:r>
          <a:endParaRPr lang="tr-TR" sz="1600" kern="1200" dirty="0">
            <a:latin typeface="Arial" pitchFamily="34" charset="0"/>
            <a:cs typeface="Arial" pitchFamily="34" charset="0"/>
          </a:endParaRPr>
        </a:p>
      </dsp:txBody>
      <dsp:txXfrm>
        <a:off x="52934" y="120706"/>
        <a:ext cx="7238948" cy="9784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2B6F9-EA23-4D20-B870-38AAC93E7118}">
      <dsp:nvSpPr>
        <dsp:cNvPr id="0" name=""/>
        <dsp:cNvSpPr/>
      </dsp:nvSpPr>
      <dsp:spPr>
        <a:xfrm>
          <a:off x="0" y="0"/>
          <a:ext cx="7635129" cy="173429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rtl="0">
            <a:lnSpc>
              <a:spcPct val="90000"/>
            </a:lnSpc>
            <a:spcBef>
              <a:spcPct val="0"/>
            </a:spcBef>
            <a:spcAft>
              <a:spcPct val="35000"/>
            </a:spcAft>
          </a:pPr>
          <a:r>
            <a:rPr lang="tr-TR" sz="1600" kern="1200" dirty="0" smtClean="0"/>
            <a:t>Muş Organize Sanayi Bölgesi içerisinde bulunan Bilim Teknik Koleji kalifiye eleman yetiştirmektedir. Muş OSB 2018 yılında </a:t>
          </a:r>
          <a:r>
            <a:rPr lang="tr-TR" sz="1600" kern="1200" dirty="0" err="1" smtClean="0"/>
            <a:t>DAKA’nın</a:t>
          </a:r>
          <a:r>
            <a:rPr lang="tr-TR" sz="1600" kern="1200" dirty="0" smtClean="0"/>
            <a:t> ‘Yatırım Altyapısını Güçlendirmeye Yönelik Küçük Ölçekli Altyapı Mali Destek Programı’na sunduğu «Muş Organize Sanayi Bölgesi Altyapı ve Yatırım Ortamını Geliştirme Projesi»  ile destek almaya hak kazanmıştır.  2.350.423,52 TL’lik projenin 1.762.817,64 TL’ </a:t>
          </a:r>
          <a:r>
            <a:rPr lang="tr-TR" sz="1600" kern="1200" dirty="0" err="1" smtClean="0"/>
            <a:t>lik</a:t>
          </a:r>
          <a:r>
            <a:rPr lang="tr-TR" sz="1600" kern="1200" dirty="0" smtClean="0"/>
            <a:t> kısmını DAKA karşılamaktadır.  </a:t>
          </a:r>
          <a:endParaRPr lang="tr-TR" sz="1600" kern="1200" dirty="0">
            <a:latin typeface="Arial" pitchFamily="34" charset="0"/>
            <a:cs typeface="Arial" pitchFamily="34" charset="0"/>
          </a:endParaRPr>
        </a:p>
      </dsp:txBody>
      <dsp:txXfrm>
        <a:off x="84661" y="84661"/>
        <a:ext cx="7465807" cy="156497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8DA4A-C8E9-4B1B-91B1-E295EA7D79C0}">
      <dsp:nvSpPr>
        <dsp:cNvPr id="0" name=""/>
        <dsp:cNvSpPr/>
      </dsp:nvSpPr>
      <dsp:spPr>
        <a:xfrm>
          <a:off x="0" y="756084"/>
          <a:ext cx="3888432" cy="1008112"/>
        </a:xfrm>
        <a:prstGeom prst="notchedRightArrow">
          <a:avLst/>
        </a:prstGeom>
        <a:solidFill>
          <a:schemeClr val="accent1">
            <a:tint val="40000"/>
            <a:hueOff val="0"/>
            <a:satOff val="0"/>
            <a:lumOff val="0"/>
            <a:alphaOff val="0"/>
          </a:schemeClr>
        </a:solid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1BFB98CF-27D4-4630-835F-9C2615A06EE1}">
      <dsp:nvSpPr>
        <dsp:cNvPr id="0" name=""/>
        <dsp:cNvSpPr/>
      </dsp:nvSpPr>
      <dsp:spPr>
        <a:xfrm>
          <a:off x="0" y="0"/>
          <a:ext cx="3499588" cy="1008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b" anchorCtr="0">
          <a:noAutofit/>
        </a:bodyPr>
        <a:lstStyle/>
        <a:p>
          <a:pPr lvl="0" algn="ctr" defTabSz="1244600">
            <a:lnSpc>
              <a:spcPct val="90000"/>
            </a:lnSpc>
            <a:spcBef>
              <a:spcPct val="0"/>
            </a:spcBef>
            <a:spcAft>
              <a:spcPct val="35000"/>
            </a:spcAft>
          </a:pPr>
          <a:r>
            <a:rPr lang="tr-TR" sz="2800" kern="1200" dirty="0" smtClean="0"/>
            <a:t>Öne Çıkan Sektörler</a:t>
          </a:r>
          <a:endParaRPr lang="tr-TR" sz="2800" kern="1200" dirty="0"/>
        </a:p>
      </dsp:txBody>
      <dsp:txXfrm>
        <a:off x="0" y="0"/>
        <a:ext cx="3499588" cy="1008112"/>
      </dsp:txXfrm>
    </dsp:sp>
    <dsp:sp modelId="{6A65E6AE-9119-40C5-9ECF-C32619AF417D}">
      <dsp:nvSpPr>
        <dsp:cNvPr id="0" name=""/>
        <dsp:cNvSpPr/>
      </dsp:nvSpPr>
      <dsp:spPr>
        <a:xfrm>
          <a:off x="1623780" y="1134126"/>
          <a:ext cx="252028" cy="252028"/>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43F20B-54BC-41E2-9FE6-25DEB5FD2A04}">
      <dsp:nvSpPr>
        <dsp:cNvPr id="0" name=""/>
        <dsp:cNvSpPr/>
      </dsp:nvSpPr>
      <dsp:spPr>
        <a:xfrm>
          <a:off x="0" y="308158"/>
          <a:ext cx="7416824" cy="11296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kern="1200" dirty="0" smtClean="0"/>
            <a:t>Muş ili, Doğu Anadolu Bölgesinde,  39 29’ kuzey enlemleriyle 41 06’ ve 41 47’ doğu boylamları arasında yer alır.</a:t>
          </a:r>
          <a:endParaRPr lang="tr-TR" sz="1600" kern="1200" dirty="0"/>
        </a:p>
      </dsp:txBody>
      <dsp:txXfrm>
        <a:off x="55143" y="363301"/>
        <a:ext cx="7306538" cy="1019329"/>
      </dsp:txXfrm>
    </dsp:sp>
    <dsp:sp modelId="{05B99078-E772-4AF1-8DF6-2468BEE0D968}">
      <dsp:nvSpPr>
        <dsp:cNvPr id="0" name=""/>
        <dsp:cNvSpPr/>
      </dsp:nvSpPr>
      <dsp:spPr>
        <a:xfrm>
          <a:off x="0" y="1451541"/>
          <a:ext cx="7416824" cy="11296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kern="1200" dirty="0" smtClean="0"/>
            <a:t>Doğudan Ağrı Patnos ve Tutak, Bitlis Ahlat ve  Adilcevaz;  kuzeyden Erzurum Karayazı, Hınıs, Tekman, Karaçoban;  batıdan Bingöl Karlıova ve Solhan; güneyden Diyarbakır Kulp, Batman Sason, Bitlis Güroymak ve Mutki ilçeleri ile çevrilidir.</a:t>
          </a:r>
          <a:endParaRPr lang="tr-TR" sz="1600" kern="1200" dirty="0"/>
        </a:p>
      </dsp:txBody>
      <dsp:txXfrm>
        <a:off x="55143" y="1506684"/>
        <a:ext cx="7306538" cy="1019329"/>
      </dsp:txXfrm>
    </dsp:sp>
    <dsp:sp modelId="{97E59C72-8B2C-4C24-82AD-0ABA04CE31DA}">
      <dsp:nvSpPr>
        <dsp:cNvPr id="0" name=""/>
        <dsp:cNvSpPr/>
      </dsp:nvSpPr>
      <dsp:spPr>
        <a:xfrm>
          <a:off x="0" y="2594924"/>
          <a:ext cx="7416824" cy="11296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kern="1200" dirty="0" smtClean="0"/>
            <a:t>Karayolu, Demiryolu ve Havayolu ile erişim sağlanabilmektedir.  264 km devlet yolu,  412 km il yolu, 2.785 km toplam köy yolu bulunmaktadır. 86 km. çift hatlı demiryolu bulunmaktadır.  </a:t>
          </a:r>
          <a:endParaRPr lang="tr-TR" sz="1600" kern="1200" dirty="0"/>
        </a:p>
      </dsp:txBody>
      <dsp:txXfrm>
        <a:off x="55143" y="2650067"/>
        <a:ext cx="7306538" cy="1019329"/>
      </dsp:txXfrm>
    </dsp:sp>
    <dsp:sp modelId="{9E1DCD41-D3F3-469D-B2C9-52398FB16B0F}">
      <dsp:nvSpPr>
        <dsp:cNvPr id="0" name=""/>
        <dsp:cNvSpPr/>
      </dsp:nvSpPr>
      <dsp:spPr>
        <a:xfrm>
          <a:off x="0" y="3738306"/>
          <a:ext cx="7416824" cy="127806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dirty="0"/>
            <a:t>Muş Sultan Alparslan  Havaalanı  1992 yılında hizmete girmiş olup, 2.490 m² alan üzerinde sivil ve askeri iç hat ulaşımını sağlamaktadır. DHMİ verilerine göre 2019 Ocak itibarıyla 204 iç hat uçuşu ile  34. 348 yolcuya hizmet verilmiştir</a:t>
          </a:r>
          <a:r>
            <a:rPr lang="tr-TR" sz="1600" kern="1200" dirty="0" smtClean="0"/>
            <a:t>.  İstanbul, Ankara, Bursa ve İzmir direk uçuşları mevcut olup, aktarmalı uçuşlar ile dünya ülkeleri erişimi mevcuttur.</a:t>
          </a:r>
          <a:endParaRPr lang="tr-TR" sz="1600" kern="1200" dirty="0"/>
        </a:p>
      </dsp:txBody>
      <dsp:txXfrm>
        <a:off x="62390" y="3800696"/>
        <a:ext cx="7292044" cy="115328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CA437-2C2C-4016-A33B-587D23F552B4}">
      <dsp:nvSpPr>
        <dsp:cNvPr id="0" name=""/>
        <dsp:cNvSpPr/>
      </dsp:nvSpPr>
      <dsp:spPr>
        <a:xfrm>
          <a:off x="0" y="103499"/>
          <a:ext cx="7498080" cy="936000"/>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tr-TR" sz="4000" b="1" kern="1200" dirty="0" smtClean="0"/>
            <a:t>J-  6.Bölge Teşvik Destekleri-1</a:t>
          </a:r>
          <a:endParaRPr lang="tr-TR" sz="4000" kern="1200" dirty="0"/>
        </a:p>
      </dsp:txBody>
      <dsp:txXfrm>
        <a:off x="45692" y="149191"/>
        <a:ext cx="7406696" cy="84461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2DAC0-9671-448F-96A4-E1772CCECB3B}">
      <dsp:nvSpPr>
        <dsp:cNvPr id="0" name=""/>
        <dsp:cNvSpPr/>
      </dsp:nvSpPr>
      <dsp:spPr>
        <a:xfrm>
          <a:off x="0" y="32862"/>
          <a:ext cx="7881234" cy="1965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i="1" kern="1200" smtClean="0"/>
            <a:t>15.06.2012 tarih ve 2012/3305 Sayılı Bakanlar Kurulu Kararı ile yürürlüğe giren yeni teşvik sistemi ile kararda belirlenmiş teşvik edilmeyen yatırımlar, enerji üretimine yönelik yatırımlar ve kamu kuruluşları tarafından yapılacak hizmet ve altyapı yatırımları hariç olmak üzere, sabit yatırım tutarı 500.000 TL ve üzerindeki tüm yatırımlar bölgesel teşvik sistemi kapsamında desteklenecektir.</a:t>
          </a:r>
          <a:endParaRPr lang="tr-TR" sz="2000" kern="1200"/>
        </a:p>
      </dsp:txBody>
      <dsp:txXfrm>
        <a:off x="95953" y="128815"/>
        <a:ext cx="7689328" cy="1773694"/>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CA437-2C2C-4016-A33B-587D23F552B4}">
      <dsp:nvSpPr>
        <dsp:cNvPr id="0" name=""/>
        <dsp:cNvSpPr/>
      </dsp:nvSpPr>
      <dsp:spPr>
        <a:xfrm>
          <a:off x="0" y="103499"/>
          <a:ext cx="7498080" cy="936000"/>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tr-TR" sz="4000" b="1" kern="1200" dirty="0" smtClean="0"/>
            <a:t>J-  6.Bölge Teşvik Destekleri-2</a:t>
          </a:r>
          <a:endParaRPr lang="tr-TR" sz="4000" kern="1200" dirty="0"/>
        </a:p>
      </dsp:txBody>
      <dsp:txXfrm>
        <a:off x="45692" y="149191"/>
        <a:ext cx="7406696" cy="84461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AC5FFA-CBA6-4CF3-92E7-A2F5A5E827A2}" type="datetimeFigureOut">
              <a:rPr lang="tr-TR" smtClean="0"/>
              <a:t>8.5.2020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458169-709A-4AA7-A6D5-5F96011F9CCE}" type="slidenum">
              <a:rPr lang="tr-TR" smtClean="0"/>
              <a:t>‹#›</a:t>
            </a:fld>
            <a:endParaRPr lang="tr-TR"/>
          </a:p>
        </p:txBody>
      </p:sp>
    </p:spTree>
    <p:extLst>
      <p:ext uri="{BB962C8B-B14F-4D97-AF65-F5344CB8AC3E}">
        <p14:creationId xmlns:p14="http://schemas.microsoft.com/office/powerpoint/2010/main" val="386476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Başlık 13"/>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Alt Başlık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Veri Yer Tutucusu 6"/>
          <p:cNvSpPr>
            <a:spLocks noGrp="1"/>
          </p:cNvSpPr>
          <p:nvPr>
            <p:ph type="dt" sz="half" idx="10"/>
          </p:nvPr>
        </p:nvSpPr>
        <p:spPr/>
        <p:txBody>
          <a:bodyPr/>
          <a:lstStyle>
            <a:extLst/>
          </a:lstStyle>
          <a:p>
            <a:fld id="{B5A7E409-0057-42CE-983B-2438CB547152}" type="datetimeFigureOut">
              <a:rPr lang="tr-TR" smtClean="0"/>
              <a:t>8.5.2020</a:t>
            </a:fld>
            <a:endParaRPr lang="tr-TR" dirty="0"/>
          </a:p>
        </p:txBody>
      </p:sp>
      <p:sp>
        <p:nvSpPr>
          <p:cNvPr id="20" name="Altbilgi Yer Tutucusu 19"/>
          <p:cNvSpPr>
            <a:spLocks noGrp="1"/>
          </p:cNvSpPr>
          <p:nvPr>
            <p:ph type="ftr" sz="quarter" idx="11"/>
          </p:nvPr>
        </p:nvSpPr>
        <p:spPr/>
        <p:txBody>
          <a:bodyPr/>
          <a:lstStyle>
            <a:extLst/>
          </a:lstStyle>
          <a:p>
            <a:endParaRPr lang="tr-TR" dirty="0"/>
          </a:p>
        </p:txBody>
      </p:sp>
      <p:sp>
        <p:nvSpPr>
          <p:cNvPr id="10" name="Slayt Numarası Yer Tutucusu 9"/>
          <p:cNvSpPr>
            <a:spLocks noGrp="1"/>
          </p:cNvSpPr>
          <p:nvPr>
            <p:ph type="sldNum" sz="quarter" idx="12"/>
          </p:nvPr>
        </p:nvSpPr>
        <p:spPr/>
        <p:txBody>
          <a:bodyPr/>
          <a:lstStyle>
            <a:extLst/>
          </a:lstStyle>
          <a:p>
            <a:fld id="{C13F9794-A263-448B-9CA9-4702C0455CA7}" type="slidenum">
              <a:rPr lang="tr-TR" smtClean="0"/>
              <a:t>‹#›</a:t>
            </a:fld>
            <a:endParaRPr lang="tr-TR"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B5A7E409-0057-42CE-983B-2438CB547152}" type="datetimeFigureOut">
              <a:rPr lang="tr-TR" smtClean="0"/>
              <a:t>8.5.2020</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B5A7E409-0057-42CE-983B-2438CB547152}" type="datetimeFigureOut">
              <a:rPr lang="tr-TR" smtClean="0"/>
              <a:t>8.5.2020</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B5A7E409-0057-42CE-983B-2438CB547152}" type="datetimeFigureOut">
              <a:rPr lang="tr-TR" smtClean="0"/>
              <a:t>8.5.2020</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Dikdörtgen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Başlık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extLst/>
          </a:lstStyle>
          <a:p>
            <a:fld id="{B5A7E409-0057-42CE-983B-2438CB547152}" type="datetimeFigureOut">
              <a:rPr lang="tr-TR" smtClean="0"/>
              <a:t>8.5.2020</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C13F9794-A263-448B-9CA9-4702C0455CA7}" type="slidenum">
              <a:rPr lang="tr-TR" smtClean="0"/>
              <a:t>‹#›</a:t>
            </a:fld>
            <a:endParaRPr lang="tr-TR" dirty="0"/>
          </a:p>
        </p:txBody>
      </p:sp>
      <p:sp>
        <p:nvSpPr>
          <p:cNvPr id="10" name="Dikdörtgen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B5A7E409-0057-42CE-983B-2438CB547152}" type="datetimeFigureOut">
              <a:rPr lang="tr-TR" smtClean="0"/>
              <a:t>8.5.2020</a:t>
            </a:fld>
            <a:endParaRPr lang="tr-TR" dirty="0"/>
          </a:p>
        </p:txBody>
      </p:sp>
      <p:sp>
        <p:nvSpPr>
          <p:cNvPr id="6" name="Altbilgi Yer Tutucusu 5"/>
          <p:cNvSpPr>
            <a:spLocks noGrp="1"/>
          </p:cNvSpPr>
          <p:nvPr>
            <p:ph type="ftr" sz="quarter" idx="11"/>
          </p:nvPr>
        </p:nvSpPr>
        <p:spPr/>
        <p:txBody>
          <a:bodyPr/>
          <a:lstStyle>
            <a:extLst/>
          </a:lstStyle>
          <a:p>
            <a:endParaRPr lang="tr-TR" dirty="0"/>
          </a:p>
        </p:txBody>
      </p:sp>
      <p:sp>
        <p:nvSpPr>
          <p:cNvPr id="7" name="Slayt Numarası Yer Tutucusu 6"/>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B5A7E409-0057-42CE-983B-2438CB547152}" type="datetimeFigureOut">
              <a:rPr lang="tr-TR" smtClean="0"/>
              <a:t>8.5.2020</a:t>
            </a:fld>
            <a:endParaRPr lang="tr-TR" dirty="0"/>
          </a:p>
        </p:txBody>
      </p:sp>
      <p:sp>
        <p:nvSpPr>
          <p:cNvPr id="8" name="Altbilgi Yer Tutucusu 7"/>
          <p:cNvSpPr>
            <a:spLocks noGrp="1"/>
          </p:cNvSpPr>
          <p:nvPr>
            <p:ph type="ftr" sz="quarter" idx="11"/>
          </p:nvPr>
        </p:nvSpPr>
        <p:spPr/>
        <p:txBody>
          <a:bodyPr/>
          <a:lstStyle>
            <a:extLst/>
          </a:lstStyle>
          <a:p>
            <a:endParaRPr lang="tr-TR" dirty="0"/>
          </a:p>
        </p:txBody>
      </p:sp>
      <p:sp>
        <p:nvSpPr>
          <p:cNvPr id="9" name="Slayt Numarası Yer Tutucusu 8"/>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B5A7E409-0057-42CE-983B-2438CB547152}" type="datetimeFigureOut">
              <a:rPr lang="tr-TR" smtClean="0"/>
              <a:t>8.5.2020</a:t>
            </a:fld>
            <a:endParaRPr lang="tr-TR" dirty="0"/>
          </a:p>
        </p:txBody>
      </p:sp>
      <p:sp>
        <p:nvSpPr>
          <p:cNvPr id="4" name="Altbilgi Yer Tutucusu 3"/>
          <p:cNvSpPr>
            <a:spLocks noGrp="1"/>
          </p:cNvSpPr>
          <p:nvPr>
            <p:ph type="ftr" sz="quarter" idx="11"/>
          </p:nvPr>
        </p:nvSpPr>
        <p:spPr/>
        <p:txBody>
          <a:bodyPr/>
          <a:lstStyle>
            <a:extLst/>
          </a:lstStyle>
          <a:p>
            <a:endParaRPr lang="tr-TR" dirty="0"/>
          </a:p>
        </p:txBody>
      </p:sp>
      <p:sp>
        <p:nvSpPr>
          <p:cNvPr id="5" name="Slayt Numarası Yer Tutucusu 4"/>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ikdörtgen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Veri Yer Tutucusu 1"/>
          <p:cNvSpPr>
            <a:spLocks noGrp="1"/>
          </p:cNvSpPr>
          <p:nvPr>
            <p:ph type="dt" sz="half" idx="10"/>
          </p:nvPr>
        </p:nvSpPr>
        <p:spPr/>
        <p:txBody>
          <a:bodyPr/>
          <a:lstStyle>
            <a:extLst/>
          </a:lstStyle>
          <a:p>
            <a:fld id="{B5A7E409-0057-42CE-983B-2438CB547152}" type="datetimeFigureOut">
              <a:rPr lang="tr-TR" smtClean="0"/>
              <a:t>8.5.2020</a:t>
            </a:fld>
            <a:endParaRPr lang="tr-TR" dirty="0"/>
          </a:p>
        </p:txBody>
      </p:sp>
      <p:sp>
        <p:nvSpPr>
          <p:cNvPr id="3" name="Altbilgi Yer Tutucusu 2"/>
          <p:cNvSpPr>
            <a:spLocks noGrp="1"/>
          </p:cNvSpPr>
          <p:nvPr>
            <p:ph type="ftr" sz="quarter" idx="11"/>
          </p:nvPr>
        </p:nvSpPr>
        <p:spPr/>
        <p:txBody>
          <a:bodyPr/>
          <a:lstStyle>
            <a:extLst/>
          </a:lstStyle>
          <a:p>
            <a:endParaRPr lang="tr-TR" dirty="0"/>
          </a:p>
        </p:txBody>
      </p:sp>
      <p:sp>
        <p:nvSpPr>
          <p:cNvPr id="4" name="Slayt Numarası Yer Tutucusu 3"/>
          <p:cNvSpPr>
            <a:spLocks noGrp="1"/>
          </p:cNvSpPr>
          <p:nvPr>
            <p:ph type="sldNum" sz="quarter" idx="12"/>
          </p:nvPr>
        </p:nvSpPr>
        <p:spPr/>
        <p:txBody>
          <a:bodyPr/>
          <a:lstStyle>
            <a:extLst/>
          </a:lstStyle>
          <a:p>
            <a:fld id="{C13F9794-A263-448B-9CA9-4702C0455CA7}" type="slidenum">
              <a:rPr lang="tr-TR" smtClean="0"/>
              <a:t>‹#›</a:t>
            </a:fld>
            <a:endParaRPr lang="tr-TR" dirty="0"/>
          </a:p>
        </p:txBody>
      </p:sp>
      <p:sp>
        <p:nvSpPr>
          <p:cNvPr id="6" name="Dikdörtgen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B5A7E409-0057-42CE-983B-2438CB547152}" type="datetimeFigureOut">
              <a:rPr lang="tr-TR" smtClean="0"/>
              <a:t>8.5.2020</a:t>
            </a:fld>
            <a:endParaRPr lang="tr-TR" dirty="0"/>
          </a:p>
        </p:txBody>
      </p:sp>
      <p:sp>
        <p:nvSpPr>
          <p:cNvPr id="6" name="Altbilgi Yer Tutucusu 5"/>
          <p:cNvSpPr>
            <a:spLocks noGrp="1"/>
          </p:cNvSpPr>
          <p:nvPr>
            <p:ph type="ftr" sz="quarter" idx="11"/>
          </p:nvPr>
        </p:nvSpPr>
        <p:spPr/>
        <p:txBody>
          <a:bodyPr/>
          <a:lstStyle>
            <a:extLst/>
          </a:lstStyle>
          <a:p>
            <a:endParaRPr lang="tr-TR" dirty="0"/>
          </a:p>
        </p:txBody>
      </p:sp>
      <p:sp>
        <p:nvSpPr>
          <p:cNvPr id="7" name="Slayt Numarası Yer Tutucusu 6"/>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extLst/>
          </a:lstStyle>
          <a:p>
            <a:fld id="{B5A7E409-0057-42CE-983B-2438CB547152}" type="datetimeFigureOut">
              <a:rPr lang="tr-TR" smtClean="0"/>
              <a:t>8.5.2020</a:t>
            </a:fld>
            <a:endParaRPr lang="tr-TR" dirty="0"/>
          </a:p>
        </p:txBody>
      </p:sp>
      <p:sp>
        <p:nvSpPr>
          <p:cNvPr id="6" name="Altbilgi Yer Tutucusu 5"/>
          <p:cNvSpPr>
            <a:spLocks noGrp="1"/>
          </p:cNvSpPr>
          <p:nvPr>
            <p:ph type="ftr" sz="quarter" idx="11"/>
          </p:nvPr>
        </p:nvSpPr>
        <p:spPr/>
        <p:txBody>
          <a:bodyPr/>
          <a:lstStyle>
            <a:extLst/>
          </a:lstStyle>
          <a:p>
            <a:endParaRPr lang="tr-TR" dirty="0"/>
          </a:p>
        </p:txBody>
      </p:sp>
      <p:sp>
        <p:nvSpPr>
          <p:cNvPr id="7" name="Slayt Numarası Yer Tutucusu 6"/>
          <p:cNvSpPr>
            <a:spLocks noGrp="1"/>
          </p:cNvSpPr>
          <p:nvPr>
            <p:ph type="sldNum" sz="quarter" idx="12"/>
          </p:nvPr>
        </p:nvSpPr>
        <p:spPr/>
        <p:txBody>
          <a:bodyPr/>
          <a:lstStyle>
            <a:extLst/>
          </a:lstStyle>
          <a:p>
            <a:fld id="{C13F9794-A263-448B-9CA9-4702C0455CA7}" type="slidenum">
              <a:rPr lang="tr-TR" smtClean="0"/>
              <a:t>‹#›</a:t>
            </a:fld>
            <a:endParaRPr lang="tr-TR" dirty="0"/>
          </a:p>
        </p:txBody>
      </p:sp>
      <p:sp>
        <p:nvSpPr>
          <p:cNvPr id="8" name="Dikdörtgen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Resim Yer Tutucusu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dirty="0" smtClean="0"/>
              <a:t>Resim eklemek için simgeyi tıklatın</a:t>
            </a:r>
            <a:endParaRPr kumimoji="0" lang="en-US" dirty="0"/>
          </a:p>
        </p:txBody>
      </p:sp>
      <p:sp>
        <p:nvSpPr>
          <p:cNvPr id="9" name="Akış Çizelgesi: İşlem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Akış Çizelgesi: İşlem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Metin Yer Tutucusu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as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Halka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Dikdörtgen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Başlık Yer Tutucusu 4"/>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Metin Yer Tutucusu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Veri Yer Tutucusu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5A7E409-0057-42CE-983B-2438CB547152}" type="datetimeFigureOut">
              <a:rPr lang="tr-TR" smtClean="0"/>
              <a:t>8.5.2020</a:t>
            </a:fld>
            <a:endParaRPr lang="tr-TR" dirty="0"/>
          </a:p>
        </p:txBody>
      </p:sp>
      <p:sp>
        <p:nvSpPr>
          <p:cNvPr id="10" name="Altbilgi Yer Tutucusu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dirty="0"/>
          </a:p>
        </p:txBody>
      </p:sp>
      <p:sp>
        <p:nvSpPr>
          <p:cNvPr id="22" name="Slayt Numarası Yer Tutucusu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13F9794-A263-448B-9CA9-4702C0455CA7}" type="slidenum">
              <a:rPr lang="tr-TR" smtClean="0"/>
              <a:t>‹#›</a:t>
            </a:fld>
            <a:endParaRPr lang="tr-TR" dirty="0"/>
          </a:p>
        </p:txBody>
      </p:sp>
      <p:sp>
        <p:nvSpPr>
          <p:cNvPr id="15" name="Dikdörtgen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diagramDrawing" Target="../diagrams/drawing15.xml"/><Relationship Id="rId3" Type="http://schemas.openxmlformats.org/officeDocument/2006/relationships/diagramLayout" Target="../diagrams/layout14.xml"/><Relationship Id="rId7" Type="http://schemas.openxmlformats.org/officeDocument/2006/relationships/image" Target="../media/image4.png"/><Relationship Id="rId12" Type="http://schemas.openxmlformats.org/officeDocument/2006/relationships/diagramColors" Target="../diagrams/colors15.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11" Type="http://schemas.openxmlformats.org/officeDocument/2006/relationships/diagramQuickStyle" Target="../diagrams/quickStyle15.xml"/><Relationship Id="rId5" Type="http://schemas.openxmlformats.org/officeDocument/2006/relationships/diagramColors" Target="../diagrams/colors14.xml"/><Relationship Id="rId10" Type="http://schemas.openxmlformats.org/officeDocument/2006/relationships/diagramLayout" Target="../diagrams/layout15.xml"/><Relationship Id="rId4" Type="http://schemas.openxmlformats.org/officeDocument/2006/relationships/diagramQuickStyle" Target="../diagrams/quickStyle14.xml"/><Relationship Id="rId9" Type="http://schemas.openxmlformats.org/officeDocument/2006/relationships/diagramData" Target="../diagrams/data15.xml"/></Relationships>
</file>

<file path=ppt/slides/_rels/slide1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Layout" Target="../diagrams/layout16.xml"/><Relationship Id="rId7" Type="http://schemas.openxmlformats.org/officeDocument/2006/relationships/image" Target="../media/image4.pn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2.xml.rels><?xml version="1.0" encoding="UTF-8" standalone="yes"?>
<Relationships xmlns="http://schemas.openxmlformats.org/package/2006/relationships"><Relationship Id="rId8" Type="http://schemas.openxmlformats.org/officeDocument/2006/relationships/hyperlink" Target="#_ftnref1"/><Relationship Id="rId3" Type="http://schemas.openxmlformats.org/officeDocument/2006/relationships/diagramLayout" Target="../diagrams/layout17.xml"/><Relationship Id="rId7" Type="http://schemas.openxmlformats.org/officeDocument/2006/relationships/image" Target="../media/image4.pn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 Id="rId9" Type="http://schemas.openxmlformats.org/officeDocument/2006/relationships/hyperlink" Target="http://www.tuik.gov.tr/" TargetMode="Externa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9.xml"/><Relationship Id="rId3" Type="http://schemas.openxmlformats.org/officeDocument/2006/relationships/diagramLayout" Target="../diagrams/layout18.xml"/><Relationship Id="rId7" Type="http://schemas.openxmlformats.org/officeDocument/2006/relationships/image" Target="../media/image4.png"/><Relationship Id="rId12" Type="http://schemas.microsoft.com/office/2007/relationships/diagramDrawing" Target="../diagrams/drawing19.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11" Type="http://schemas.openxmlformats.org/officeDocument/2006/relationships/diagramColors" Target="../diagrams/colors19.xml"/><Relationship Id="rId5" Type="http://schemas.openxmlformats.org/officeDocument/2006/relationships/diagramColors" Target="../diagrams/colors18.xml"/><Relationship Id="rId10" Type="http://schemas.openxmlformats.org/officeDocument/2006/relationships/diagramQuickStyle" Target="../diagrams/quickStyle19.xml"/><Relationship Id="rId4" Type="http://schemas.openxmlformats.org/officeDocument/2006/relationships/diagramQuickStyle" Target="../diagrams/quickStyle18.xml"/><Relationship Id="rId9" Type="http://schemas.openxmlformats.org/officeDocument/2006/relationships/diagramLayout" Target="../diagrams/layout19.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21.xml"/><Relationship Id="rId13" Type="http://schemas.openxmlformats.org/officeDocument/2006/relationships/hyperlink" Target="#_ftn1"/><Relationship Id="rId3" Type="http://schemas.openxmlformats.org/officeDocument/2006/relationships/diagramLayout" Target="../diagrams/layout20.xml"/><Relationship Id="rId7" Type="http://schemas.openxmlformats.org/officeDocument/2006/relationships/image" Target="../media/image4.png"/><Relationship Id="rId12" Type="http://schemas.microsoft.com/office/2007/relationships/diagramDrawing" Target="../diagrams/drawing21.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11" Type="http://schemas.openxmlformats.org/officeDocument/2006/relationships/diagramColors" Target="../diagrams/colors21.xml"/><Relationship Id="rId5" Type="http://schemas.openxmlformats.org/officeDocument/2006/relationships/diagramColors" Target="../diagrams/colors20.xml"/><Relationship Id="rId15" Type="http://schemas.openxmlformats.org/officeDocument/2006/relationships/hyperlink" Target="http://www.tuik.gov.tr/" TargetMode="External"/><Relationship Id="rId10" Type="http://schemas.openxmlformats.org/officeDocument/2006/relationships/diagramQuickStyle" Target="../diagrams/quickStyle21.xml"/><Relationship Id="rId4" Type="http://schemas.openxmlformats.org/officeDocument/2006/relationships/diagramQuickStyle" Target="../diagrams/quickStyle20.xml"/><Relationship Id="rId9" Type="http://schemas.openxmlformats.org/officeDocument/2006/relationships/diagramLayout" Target="../diagrams/layout21.xml"/><Relationship Id="rId14" Type="http://schemas.openxmlformats.org/officeDocument/2006/relationships/hyperlink" Target="#_ftnref1"/></Relationships>
</file>

<file path=ppt/slides/_rels/slide15.xml.rels><?xml version="1.0" encoding="UTF-8" standalone="yes"?>
<Relationships xmlns="http://schemas.openxmlformats.org/package/2006/relationships"><Relationship Id="rId8" Type="http://schemas.openxmlformats.org/officeDocument/2006/relationships/hyperlink" Target="#_ftnref1"/><Relationship Id="rId3" Type="http://schemas.openxmlformats.org/officeDocument/2006/relationships/diagramLayout" Target="../diagrams/layout22.xml"/><Relationship Id="rId7" Type="http://schemas.openxmlformats.org/officeDocument/2006/relationships/image" Target="../media/image4.png"/><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10" Type="http://schemas.openxmlformats.org/officeDocument/2006/relationships/hyperlink" Target="#_ftn1"/><Relationship Id="rId4" Type="http://schemas.openxmlformats.org/officeDocument/2006/relationships/diagramQuickStyle" Target="../diagrams/quickStyle22.xml"/><Relationship Id="rId9" Type="http://schemas.openxmlformats.org/officeDocument/2006/relationships/hyperlink" Target="http://www.tuik.gov.tr/" TargetMode="Externa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24.xml"/><Relationship Id="rId13" Type="http://schemas.openxmlformats.org/officeDocument/2006/relationships/hyperlink" Target="#_ftn1"/><Relationship Id="rId3" Type="http://schemas.openxmlformats.org/officeDocument/2006/relationships/diagramLayout" Target="../diagrams/layout23.xml"/><Relationship Id="rId7" Type="http://schemas.openxmlformats.org/officeDocument/2006/relationships/image" Target="../media/image4.png"/><Relationship Id="rId12" Type="http://schemas.microsoft.com/office/2007/relationships/diagramDrawing" Target="../diagrams/drawing24.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11" Type="http://schemas.openxmlformats.org/officeDocument/2006/relationships/diagramColors" Target="../diagrams/colors24.xml"/><Relationship Id="rId5" Type="http://schemas.openxmlformats.org/officeDocument/2006/relationships/diagramColors" Target="../diagrams/colors23.xml"/><Relationship Id="rId10" Type="http://schemas.openxmlformats.org/officeDocument/2006/relationships/diagramQuickStyle" Target="../diagrams/quickStyle24.xml"/><Relationship Id="rId4" Type="http://schemas.openxmlformats.org/officeDocument/2006/relationships/diagramQuickStyle" Target="../diagrams/quickStyle23.xml"/><Relationship Id="rId9" Type="http://schemas.openxmlformats.org/officeDocument/2006/relationships/diagramLayout" Target="../diagrams/layout24.xml"/><Relationship Id="rId14" Type="http://schemas.openxmlformats.org/officeDocument/2006/relationships/hyperlink" Target="#_ftnref1"/></Relationships>
</file>

<file path=ppt/slides/_rels/slide17.xml.rels><?xml version="1.0" encoding="UTF-8" standalone="yes"?>
<Relationships xmlns="http://schemas.openxmlformats.org/package/2006/relationships"><Relationship Id="rId8" Type="http://schemas.openxmlformats.org/officeDocument/2006/relationships/hyperlink" Target="#_ftnref1"/><Relationship Id="rId3" Type="http://schemas.openxmlformats.org/officeDocument/2006/relationships/diagramLayout" Target="../diagrams/layout25.xml"/><Relationship Id="rId7" Type="http://schemas.openxmlformats.org/officeDocument/2006/relationships/image" Target="../media/image4.png"/><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18.xml.rels><?xml version="1.0" encoding="UTF-8" standalone="yes"?>
<Relationships xmlns="http://schemas.openxmlformats.org/package/2006/relationships"><Relationship Id="rId8" Type="http://schemas.openxmlformats.org/officeDocument/2006/relationships/hyperlink" Target="#_ftn1"/><Relationship Id="rId3" Type="http://schemas.openxmlformats.org/officeDocument/2006/relationships/diagramLayout" Target="../diagrams/layout26.xml"/><Relationship Id="rId7" Type="http://schemas.openxmlformats.org/officeDocument/2006/relationships/image" Target="../media/image4.png"/><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 Id="rId9" Type="http://schemas.openxmlformats.org/officeDocument/2006/relationships/hyperlink" Target="#_ftnref1"/></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28.xml"/><Relationship Id="rId3" Type="http://schemas.openxmlformats.org/officeDocument/2006/relationships/diagramLayout" Target="../diagrams/layout27.xml"/><Relationship Id="rId7" Type="http://schemas.openxmlformats.org/officeDocument/2006/relationships/image" Target="../media/image4.png"/><Relationship Id="rId12" Type="http://schemas.microsoft.com/office/2007/relationships/diagramDrawing" Target="../diagrams/drawing28.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11" Type="http://schemas.openxmlformats.org/officeDocument/2006/relationships/diagramColors" Target="../diagrams/colors28.xml"/><Relationship Id="rId5" Type="http://schemas.openxmlformats.org/officeDocument/2006/relationships/diagramColors" Target="../diagrams/colors27.xml"/><Relationship Id="rId10" Type="http://schemas.openxmlformats.org/officeDocument/2006/relationships/diagramQuickStyle" Target="../diagrams/quickStyle28.xml"/><Relationship Id="rId4" Type="http://schemas.openxmlformats.org/officeDocument/2006/relationships/diagramQuickStyle" Target="../diagrams/quickStyle27.xml"/><Relationship Id="rId9" Type="http://schemas.openxmlformats.org/officeDocument/2006/relationships/diagramLayout" Target="../diagrams/layout28.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Layout" Target="../diagrams/layout2.xml"/><Relationship Id="rId7" Type="http://schemas.openxmlformats.org/officeDocument/2006/relationships/image" Target="../media/image4.png"/><Relationship Id="rId12" Type="http://schemas.microsoft.com/office/2007/relationships/diagramDrawing" Target="../diagrams/drawing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diagramColors" Target="../diagrams/colors3.xml"/><Relationship Id="rId5" Type="http://schemas.openxmlformats.org/officeDocument/2006/relationships/diagramColors" Target="../diagrams/colors2.xml"/><Relationship Id="rId10" Type="http://schemas.openxmlformats.org/officeDocument/2006/relationships/diagramQuickStyle" Target="../diagrams/quickStyle3.xml"/><Relationship Id="rId4" Type="http://schemas.openxmlformats.org/officeDocument/2006/relationships/diagramQuickStyle" Target="../diagrams/quickStyle2.xml"/><Relationship Id="rId9" Type="http://schemas.openxmlformats.org/officeDocument/2006/relationships/diagramLayout" Target="../diagrams/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Layout" Target="../diagrams/layout29.xml"/><Relationship Id="rId7" Type="http://schemas.openxmlformats.org/officeDocument/2006/relationships/image" Target="../media/image4.png"/><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 Id="rId9" Type="http://schemas.openxmlformats.org/officeDocument/2006/relationships/image" Target="../media/image10.jpeg"/></Relationships>
</file>

<file path=ppt/slides/_rels/slide2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Layout" Target="../diagrams/layout30.xml"/><Relationship Id="rId7" Type="http://schemas.openxmlformats.org/officeDocument/2006/relationships/image" Target="../media/image4.png"/><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10" Type="http://schemas.openxmlformats.org/officeDocument/2006/relationships/image" Target="../media/image12.jpeg"/><Relationship Id="rId4" Type="http://schemas.openxmlformats.org/officeDocument/2006/relationships/diagramQuickStyle" Target="../diagrams/quickStyle30.xml"/><Relationship Id="rId9" Type="http://schemas.openxmlformats.org/officeDocument/2006/relationships/image" Target="../media/image11.jpe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1.xml"/><Relationship Id="rId7" Type="http://schemas.openxmlformats.org/officeDocument/2006/relationships/image" Target="../media/image4.png"/><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2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diagramLayout" Target="../diagrams/layout32.xml"/><Relationship Id="rId7" Type="http://schemas.openxmlformats.org/officeDocument/2006/relationships/image" Target="../media/image4.png"/><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24.xml.rels><?xml version="1.0" encoding="UTF-8" standalone="yes"?>
<Relationships xmlns="http://schemas.openxmlformats.org/package/2006/relationships"><Relationship Id="rId8" Type="http://schemas.openxmlformats.org/officeDocument/2006/relationships/image" Target="../media/image14.jpeg"/><Relationship Id="rId13" Type="http://schemas.microsoft.com/office/2007/relationships/diagramDrawing" Target="../diagrams/drawing34.xml"/><Relationship Id="rId3" Type="http://schemas.openxmlformats.org/officeDocument/2006/relationships/diagramLayout" Target="../diagrams/layout33.xml"/><Relationship Id="rId7" Type="http://schemas.openxmlformats.org/officeDocument/2006/relationships/image" Target="../media/image4.png"/><Relationship Id="rId12" Type="http://schemas.openxmlformats.org/officeDocument/2006/relationships/diagramColors" Target="../diagrams/colors34.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11" Type="http://schemas.openxmlformats.org/officeDocument/2006/relationships/diagramQuickStyle" Target="../diagrams/quickStyle34.xml"/><Relationship Id="rId5" Type="http://schemas.openxmlformats.org/officeDocument/2006/relationships/diagramColors" Target="../diagrams/colors33.xml"/><Relationship Id="rId10" Type="http://schemas.openxmlformats.org/officeDocument/2006/relationships/diagramLayout" Target="../diagrams/layout34.xml"/><Relationship Id="rId4" Type="http://schemas.openxmlformats.org/officeDocument/2006/relationships/diagramQuickStyle" Target="../diagrams/quickStyle33.xml"/><Relationship Id="rId9" Type="http://schemas.openxmlformats.org/officeDocument/2006/relationships/diagramData" Target="../diagrams/data34.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36.xml"/><Relationship Id="rId13" Type="http://schemas.openxmlformats.org/officeDocument/2006/relationships/image" Target="../media/image15.jpeg"/><Relationship Id="rId3" Type="http://schemas.openxmlformats.org/officeDocument/2006/relationships/diagramLayout" Target="../diagrams/layout35.xml"/><Relationship Id="rId7" Type="http://schemas.openxmlformats.org/officeDocument/2006/relationships/image" Target="../media/image4.png"/><Relationship Id="rId12" Type="http://schemas.microsoft.com/office/2007/relationships/diagramDrawing" Target="../diagrams/drawing36.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11" Type="http://schemas.openxmlformats.org/officeDocument/2006/relationships/diagramColors" Target="../diagrams/colors36.xml"/><Relationship Id="rId5" Type="http://schemas.openxmlformats.org/officeDocument/2006/relationships/diagramColors" Target="../diagrams/colors35.xml"/><Relationship Id="rId10" Type="http://schemas.openxmlformats.org/officeDocument/2006/relationships/diagramQuickStyle" Target="../diagrams/quickStyle36.xml"/><Relationship Id="rId4" Type="http://schemas.openxmlformats.org/officeDocument/2006/relationships/diagramQuickStyle" Target="../diagrams/quickStyle35.xml"/><Relationship Id="rId9" Type="http://schemas.openxmlformats.org/officeDocument/2006/relationships/diagramLayout" Target="../diagrams/layout3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7.xml"/><Relationship Id="rId7" Type="http://schemas.openxmlformats.org/officeDocument/2006/relationships/image" Target="../media/image4.png"/><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4.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5.xml"/><Relationship Id="rId7" Type="http://schemas.openxmlformats.org/officeDocument/2006/relationships/image" Target="../media/image4.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4.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hyperlink" Target="#_ftnref1"/><Relationship Id="rId3" Type="http://schemas.openxmlformats.org/officeDocument/2006/relationships/diagramLayout" Target="../diagrams/layout7.xml"/><Relationship Id="rId7" Type="http://schemas.openxmlformats.org/officeDocument/2006/relationships/image" Target="../media/image4.png"/><Relationship Id="rId12" Type="http://schemas.microsoft.com/office/2007/relationships/diagramDrawing" Target="../diagrams/drawing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openxmlformats.org/officeDocument/2006/relationships/diagramColors" Target="../diagrams/colors8.xml"/><Relationship Id="rId5" Type="http://schemas.openxmlformats.org/officeDocument/2006/relationships/diagramColors" Target="../diagrams/colors7.xml"/><Relationship Id="rId10" Type="http://schemas.openxmlformats.org/officeDocument/2006/relationships/diagramQuickStyle" Target="../diagrams/quickStyle8.xml"/><Relationship Id="rId4" Type="http://schemas.openxmlformats.org/officeDocument/2006/relationships/diagramQuickStyle" Target="../diagrams/quickStyle7.xml"/><Relationship Id="rId9" Type="http://schemas.openxmlformats.org/officeDocument/2006/relationships/diagramLayout" Target="../diagrams/layout8.xml"/></Relationships>
</file>

<file path=ppt/slides/_rels/slide7.xml.rels><?xml version="1.0" encoding="UTF-8" standalone="yes"?>
<Relationships xmlns="http://schemas.openxmlformats.org/package/2006/relationships"><Relationship Id="rId8" Type="http://schemas.openxmlformats.org/officeDocument/2006/relationships/hyperlink" Target="#_ftnref1"/><Relationship Id="rId3" Type="http://schemas.openxmlformats.org/officeDocument/2006/relationships/diagramLayout" Target="../diagrams/layout9.xml"/><Relationship Id="rId7" Type="http://schemas.openxmlformats.org/officeDocument/2006/relationships/image" Target="../media/image4.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Layout" Target="../diagrams/layout10.xml"/><Relationship Id="rId7" Type="http://schemas.openxmlformats.org/officeDocument/2006/relationships/image" Target="../media/image4.png"/><Relationship Id="rId12" Type="http://schemas.microsoft.com/office/2007/relationships/diagramDrawing" Target="../diagrams/drawing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openxmlformats.org/officeDocument/2006/relationships/diagramColors" Target="../diagrams/colors11.xml"/><Relationship Id="rId5" Type="http://schemas.openxmlformats.org/officeDocument/2006/relationships/diagramColors" Target="../diagrams/colors10.xml"/><Relationship Id="rId10" Type="http://schemas.openxmlformats.org/officeDocument/2006/relationships/diagramQuickStyle" Target="../diagrams/quickStyle11.xml"/><Relationship Id="rId4" Type="http://schemas.openxmlformats.org/officeDocument/2006/relationships/diagramQuickStyle" Target="../diagrams/quickStyle10.xml"/><Relationship Id="rId9" Type="http://schemas.openxmlformats.org/officeDocument/2006/relationships/diagramLayout" Target="../diagrams/layout11.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diagramDrawing" Target="../diagrams/drawing13.xml"/><Relationship Id="rId3" Type="http://schemas.openxmlformats.org/officeDocument/2006/relationships/diagramLayout" Target="../diagrams/layout12.xml"/><Relationship Id="rId7" Type="http://schemas.openxmlformats.org/officeDocument/2006/relationships/image" Target="../media/image4.png"/><Relationship Id="rId12" Type="http://schemas.openxmlformats.org/officeDocument/2006/relationships/diagramColors" Target="../diagrams/colors13.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openxmlformats.org/officeDocument/2006/relationships/diagramQuickStyle" Target="../diagrams/quickStyle13.xml"/><Relationship Id="rId5" Type="http://schemas.openxmlformats.org/officeDocument/2006/relationships/diagramColors" Target="../diagrams/colors12.xml"/><Relationship Id="rId10" Type="http://schemas.openxmlformats.org/officeDocument/2006/relationships/diagramLayout" Target="../diagrams/layout13.xml"/><Relationship Id="rId4" Type="http://schemas.openxmlformats.org/officeDocument/2006/relationships/diagramQuickStyle" Target="../diagrams/quickStyle12.xml"/><Relationship Id="rId9" Type="http://schemas.openxmlformats.org/officeDocument/2006/relationships/diagramData" Target="../diagrams/data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descr="png_sunum_logo"/>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96" y="5157192"/>
            <a:ext cx="827584" cy="1386619"/>
          </a:xfrm>
          <a:prstGeom prst="rect">
            <a:avLst/>
          </a:prstGeom>
          <a:noFill/>
        </p:spPr>
      </p:pic>
      <p:graphicFrame>
        <p:nvGraphicFramePr>
          <p:cNvPr id="4" name="Diyagram 3"/>
          <p:cNvGraphicFramePr/>
          <p:nvPr>
            <p:extLst>
              <p:ext uri="{D42A27DB-BD31-4B8C-83A1-F6EECF244321}">
                <p14:modId xmlns:p14="http://schemas.microsoft.com/office/powerpoint/2010/main" val="2222846337"/>
              </p:ext>
            </p:extLst>
          </p:nvPr>
        </p:nvGraphicFramePr>
        <p:xfrm>
          <a:off x="2356309" y="4953362"/>
          <a:ext cx="4898008" cy="16619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600" y="22254"/>
            <a:ext cx="8172400" cy="484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64984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194010780"/>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f</a:t>
              </a:r>
              <a:r>
                <a:rPr lang="tr-TR" sz="2600" b="1" kern="1200" dirty="0" smtClean="0"/>
                <a:t>- Ulaşım İmkanları</a:t>
              </a:r>
              <a:endParaRPr lang="tr-TR" sz="2600" kern="1200" dirty="0"/>
            </a:p>
          </p:txBody>
        </p:sp>
      </p:grpSp>
      <p:sp>
        <p:nvSpPr>
          <p:cNvPr id="17" name="Dikdörtgen 16"/>
          <p:cNvSpPr/>
          <p:nvPr/>
        </p:nvSpPr>
        <p:spPr>
          <a:xfrm>
            <a:off x="5397185" y="1373160"/>
            <a:ext cx="3092922" cy="430085"/>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tr-TR" b="1" dirty="0" smtClean="0"/>
              <a:t>DEMİRYOLU</a:t>
            </a:r>
            <a:endParaRPr lang="tr-TR" b="1" dirty="0"/>
          </a:p>
        </p:txBody>
      </p:sp>
      <p:sp>
        <p:nvSpPr>
          <p:cNvPr id="21" name="Metin kutusu 20"/>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42100" y="1479485"/>
            <a:ext cx="3590163" cy="39241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9" name="Diyagram 18"/>
          <p:cNvGraphicFramePr/>
          <p:nvPr>
            <p:extLst>
              <p:ext uri="{D42A27DB-BD31-4B8C-83A1-F6EECF244321}">
                <p14:modId xmlns:p14="http://schemas.microsoft.com/office/powerpoint/2010/main" val="2430144632"/>
              </p:ext>
            </p:extLst>
          </p:nvPr>
        </p:nvGraphicFramePr>
        <p:xfrm>
          <a:off x="5292080" y="1897960"/>
          <a:ext cx="3236938" cy="397384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8654525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948557489"/>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f</a:t>
              </a:r>
              <a:r>
                <a:rPr lang="tr-TR" sz="2600" b="1" kern="1200" dirty="0" smtClean="0"/>
                <a:t>- Ulaşım İmkanları</a:t>
              </a:r>
              <a:endParaRPr lang="tr-TR" sz="2600" kern="1200" dirty="0"/>
            </a:p>
          </p:txBody>
        </p:sp>
      </p:grpSp>
      <p:sp>
        <p:nvSpPr>
          <p:cNvPr id="17" name="Dikdörtgen 16"/>
          <p:cNvSpPr/>
          <p:nvPr/>
        </p:nvSpPr>
        <p:spPr>
          <a:xfrm>
            <a:off x="5652120" y="1897960"/>
            <a:ext cx="3092922" cy="430085"/>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tr-TR" b="1" dirty="0" smtClean="0"/>
              <a:t>KARAYOLLARI</a:t>
            </a:r>
            <a:endParaRPr lang="tr-TR" b="1" dirty="0"/>
          </a:p>
        </p:txBody>
      </p:sp>
      <p:sp>
        <p:nvSpPr>
          <p:cNvPr id="21" name="Metin kutusu 20"/>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pic>
        <p:nvPicPr>
          <p:cNvPr id="2053" name="Picture 5" descr="C:\Users\hilal.turgay\Desktop\MYDO 20190214\Mus karayol.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28946" y="1803245"/>
            <a:ext cx="4233711" cy="406855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p:cNvGraphicFramePr>
            <a:graphicFrameLocks noGrp="1"/>
          </p:cNvGraphicFramePr>
          <p:nvPr>
            <p:extLst>
              <p:ext uri="{D42A27DB-BD31-4B8C-83A1-F6EECF244321}">
                <p14:modId xmlns:p14="http://schemas.microsoft.com/office/powerpoint/2010/main" val="258249914"/>
              </p:ext>
            </p:extLst>
          </p:nvPr>
        </p:nvGraphicFramePr>
        <p:xfrm>
          <a:off x="5530022" y="2469371"/>
          <a:ext cx="3362460" cy="2888629"/>
        </p:xfrm>
        <a:graphic>
          <a:graphicData uri="http://schemas.openxmlformats.org/drawingml/2006/table">
            <a:tbl>
              <a:tblPr>
                <a:tableStyleId>{5C22544A-7EE6-4342-B048-85BDC9FD1C3A}</a:tableStyleId>
              </a:tblPr>
              <a:tblGrid>
                <a:gridCol w="672492"/>
                <a:gridCol w="745750"/>
                <a:gridCol w="792088"/>
                <a:gridCol w="576064"/>
                <a:gridCol w="576066"/>
              </a:tblGrid>
              <a:tr h="417043">
                <a:tc gridSpan="2">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MUŞ</a:t>
                      </a:r>
                    </a:p>
                  </a:txBody>
                  <a:tcPr marL="7620" marR="7620" marT="7620" marB="0" anchor="ctr">
                    <a:solidFill>
                      <a:schemeClr val="accent6">
                        <a:lumMod val="40000"/>
                        <a:lumOff val="60000"/>
                      </a:schemeClr>
                    </a:solidFill>
                  </a:tcPr>
                </a:tc>
                <a:tc hMerge="1">
                  <a:txBody>
                    <a:bodyPr/>
                    <a:lstStyle/>
                    <a:p>
                      <a:endParaRPr lang="tr-TR"/>
                    </a:p>
                  </a:txBody>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Devlet Yolu</a:t>
                      </a:r>
                    </a:p>
                  </a:txBody>
                  <a:tcPr marL="7620" marR="7620" marT="7620" marB="0" anchor="ctr">
                    <a:solidFill>
                      <a:schemeClr val="accent6">
                        <a:lumMod val="40000"/>
                        <a:lumOff val="6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İl Yolu</a:t>
                      </a:r>
                    </a:p>
                  </a:txBody>
                  <a:tcPr marL="7620" marR="7620" marT="7620" marB="0" anchor="ctr">
                    <a:solidFill>
                      <a:schemeClr val="accent6">
                        <a:lumMod val="40000"/>
                        <a:lumOff val="6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Toplam</a:t>
                      </a:r>
                    </a:p>
                  </a:txBody>
                  <a:tcPr marL="7620" marR="7620" marT="7620" marB="0" anchor="ctr">
                    <a:solidFill>
                      <a:schemeClr val="accent6">
                        <a:lumMod val="40000"/>
                        <a:lumOff val="60000"/>
                      </a:schemeClr>
                    </a:solidFill>
                  </a:tcPr>
                </a:tc>
              </a:tr>
              <a:tr h="326562">
                <a:tc rowSpan="3">
                  <a:txBody>
                    <a:bodyPr/>
                    <a:lstStyle/>
                    <a:p>
                      <a:pPr marL="0" algn="ctr" rtl="0" eaLnBrk="1" fontAlgn="ctr" latinLnBrk="0" hangingPunct="1">
                        <a:lnSpc>
                          <a:spcPct val="115000"/>
                        </a:lnSpc>
                        <a:spcAft>
                          <a:spcPts val="0"/>
                        </a:spcAft>
                      </a:pPr>
                      <a:r>
                        <a:rPr kumimoji="0" lang="tr-TR" sz="1100" kern="1200">
                          <a:solidFill>
                            <a:schemeClr val="tx1"/>
                          </a:solidFill>
                          <a:effectLst/>
                          <a:latin typeface="Times New Roman" panose="02020603050405020304" pitchFamily="18" charset="0"/>
                          <a:ea typeface="Calibri"/>
                          <a:cs typeface="Times New Roman" panose="02020603050405020304" pitchFamily="18" charset="0"/>
                        </a:rPr>
                        <a:t>ASFALT YOLLAR</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ASFALT BETONU</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86</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39</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125</a:t>
                      </a:r>
                    </a:p>
                  </a:txBody>
                  <a:tcPr marL="7620" marR="7620" marT="7620" marB="0" anchor="ctr">
                    <a:solidFill>
                      <a:schemeClr val="accent6">
                        <a:lumMod val="20000"/>
                        <a:lumOff val="80000"/>
                      </a:schemeClr>
                    </a:solidFill>
                  </a:tcPr>
                </a:tc>
              </a:tr>
              <a:tr h="293410">
                <a:tc vMerge="1">
                  <a:txBody>
                    <a:bodyPr/>
                    <a:lstStyle/>
                    <a:p>
                      <a:endParaRPr lang="tr-TR"/>
                    </a:p>
                  </a:txBody>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SATHİ KAPLAMA</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172</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295</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467</a:t>
                      </a:r>
                    </a:p>
                  </a:txBody>
                  <a:tcPr marL="7620" marR="7620" marT="7620" marB="0" anchor="ctr">
                    <a:solidFill>
                      <a:schemeClr val="accent6">
                        <a:lumMod val="20000"/>
                        <a:lumOff val="80000"/>
                      </a:schemeClr>
                    </a:solidFill>
                  </a:tcPr>
                </a:tc>
              </a:tr>
              <a:tr h="280867">
                <a:tc vMerge="1">
                  <a:txBody>
                    <a:bodyPr/>
                    <a:lstStyle/>
                    <a:p>
                      <a:endParaRPr lang="tr-TR"/>
                    </a:p>
                  </a:txBody>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TOPLAM</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258</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334</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592</a:t>
                      </a:r>
                    </a:p>
                  </a:txBody>
                  <a:tcPr marL="7620" marR="7620" marT="7620" marB="0" anchor="ctr">
                    <a:solidFill>
                      <a:schemeClr val="accent6">
                        <a:lumMod val="20000"/>
                        <a:lumOff val="80000"/>
                      </a:schemeClr>
                    </a:solidFill>
                  </a:tcPr>
                </a:tc>
              </a:tr>
              <a:tr h="280867">
                <a:tc gridSpan="2">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PARKE</a:t>
                      </a:r>
                    </a:p>
                  </a:txBody>
                  <a:tcPr marL="7620" marR="7620" marT="7620" marB="0" anchor="ctr">
                    <a:solidFill>
                      <a:schemeClr val="accent6">
                        <a:lumMod val="20000"/>
                        <a:lumOff val="80000"/>
                      </a:schemeClr>
                    </a:solidFill>
                  </a:tcPr>
                </a:tc>
                <a:tc hMerge="1">
                  <a:txBody>
                    <a:bodyPr/>
                    <a:lstStyle/>
                    <a:p>
                      <a:endParaRPr lang="tr-TR"/>
                    </a:p>
                  </a:txBody>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1</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1</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2</a:t>
                      </a:r>
                    </a:p>
                  </a:txBody>
                  <a:tcPr marL="7620" marR="7620" marT="7620" marB="0" anchor="ctr">
                    <a:solidFill>
                      <a:schemeClr val="accent6">
                        <a:lumMod val="20000"/>
                        <a:lumOff val="80000"/>
                      </a:schemeClr>
                    </a:solidFill>
                  </a:tcPr>
                </a:tc>
              </a:tr>
              <a:tr h="280867">
                <a:tc gridSpan="2">
                  <a:txBody>
                    <a:bodyPr/>
                    <a:lstStyle/>
                    <a:p>
                      <a:pPr marL="0" algn="ctr" rtl="0" eaLnBrk="1" fontAlgn="ctr" latinLnBrk="0" hangingPunct="1">
                        <a:lnSpc>
                          <a:spcPct val="115000"/>
                        </a:lnSpc>
                        <a:spcAft>
                          <a:spcPts val="0"/>
                        </a:spcAft>
                      </a:pPr>
                      <a:r>
                        <a:rPr kumimoji="0" lang="tr-TR" sz="1100" kern="1200">
                          <a:solidFill>
                            <a:schemeClr val="tx1"/>
                          </a:solidFill>
                          <a:effectLst/>
                          <a:latin typeface="Times New Roman" panose="02020603050405020304" pitchFamily="18" charset="0"/>
                          <a:ea typeface="Calibri"/>
                          <a:cs typeface="Times New Roman" panose="02020603050405020304" pitchFamily="18" charset="0"/>
                        </a:rPr>
                        <a:t>STABİLİZE</a:t>
                      </a:r>
                    </a:p>
                  </a:txBody>
                  <a:tcPr marL="7620" marR="7620" marT="7620" marB="0" anchor="ctr">
                    <a:solidFill>
                      <a:schemeClr val="accent6">
                        <a:lumMod val="20000"/>
                        <a:lumOff val="80000"/>
                      </a:schemeClr>
                    </a:solidFill>
                  </a:tcPr>
                </a:tc>
                <a:tc hMerge="1">
                  <a:txBody>
                    <a:bodyPr/>
                    <a:lstStyle/>
                    <a:p>
                      <a:endParaRPr lang="tr-TR"/>
                    </a:p>
                  </a:txBody>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a:t>
                      </a:r>
                    </a:p>
                  </a:txBody>
                  <a:tcPr marL="7620" marR="7620" marT="7620" marB="0" anchor="ctr">
                    <a:solidFill>
                      <a:schemeClr val="accent6">
                        <a:lumMod val="20000"/>
                        <a:lumOff val="80000"/>
                      </a:schemeClr>
                    </a:solidFill>
                  </a:tcPr>
                </a:tc>
              </a:tr>
              <a:tr h="280867">
                <a:tc gridSpan="2">
                  <a:txBody>
                    <a:bodyPr/>
                    <a:lstStyle/>
                    <a:p>
                      <a:pPr marL="0" algn="ctr" rtl="0" eaLnBrk="1" fontAlgn="ctr" latinLnBrk="0" hangingPunct="1">
                        <a:lnSpc>
                          <a:spcPct val="115000"/>
                        </a:lnSpc>
                        <a:spcAft>
                          <a:spcPts val="0"/>
                        </a:spcAft>
                      </a:pPr>
                      <a:r>
                        <a:rPr kumimoji="0" lang="tr-TR" sz="1100" kern="1200">
                          <a:solidFill>
                            <a:schemeClr val="tx1"/>
                          </a:solidFill>
                          <a:effectLst/>
                          <a:latin typeface="Times New Roman" panose="02020603050405020304" pitchFamily="18" charset="0"/>
                          <a:ea typeface="Calibri"/>
                          <a:cs typeface="Times New Roman" panose="02020603050405020304" pitchFamily="18" charset="0"/>
                        </a:rPr>
                        <a:t>TOPRAK</a:t>
                      </a:r>
                    </a:p>
                  </a:txBody>
                  <a:tcPr marL="7620" marR="7620" marT="7620" marB="0" anchor="ctr">
                    <a:solidFill>
                      <a:schemeClr val="accent6">
                        <a:lumMod val="20000"/>
                        <a:lumOff val="80000"/>
                      </a:schemeClr>
                    </a:solidFill>
                  </a:tcPr>
                </a:tc>
                <a:tc hMerge="1">
                  <a:txBody>
                    <a:bodyPr/>
                    <a:lstStyle/>
                    <a:p>
                      <a:endParaRPr lang="tr-TR"/>
                    </a:p>
                  </a:txBody>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33</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33</a:t>
                      </a:r>
                    </a:p>
                  </a:txBody>
                  <a:tcPr marL="7620" marR="7620" marT="7620" marB="0" anchor="ctr">
                    <a:solidFill>
                      <a:schemeClr val="accent6">
                        <a:lumMod val="20000"/>
                        <a:lumOff val="80000"/>
                      </a:schemeClr>
                    </a:solidFill>
                  </a:tcPr>
                </a:tc>
              </a:tr>
              <a:tr h="280867">
                <a:tc gridSpan="2">
                  <a:txBody>
                    <a:bodyPr/>
                    <a:lstStyle/>
                    <a:p>
                      <a:pPr marL="0" algn="ctr" rtl="0" eaLnBrk="1" fontAlgn="ctr" latinLnBrk="0" hangingPunct="1">
                        <a:lnSpc>
                          <a:spcPct val="115000"/>
                        </a:lnSpc>
                        <a:spcAft>
                          <a:spcPts val="0"/>
                        </a:spcAft>
                      </a:pPr>
                      <a:r>
                        <a:rPr kumimoji="0" lang="tr-TR" sz="1100" kern="1200">
                          <a:solidFill>
                            <a:schemeClr val="tx1"/>
                          </a:solidFill>
                          <a:effectLst/>
                          <a:latin typeface="Times New Roman" panose="02020603050405020304" pitchFamily="18" charset="0"/>
                          <a:ea typeface="Calibri"/>
                          <a:cs typeface="Times New Roman" panose="02020603050405020304" pitchFamily="18" charset="0"/>
                        </a:rPr>
                        <a:t>DİĞER YOLLAR</a:t>
                      </a:r>
                    </a:p>
                  </a:txBody>
                  <a:tcPr marL="7620" marR="7620" marT="7620" marB="0" anchor="ctr">
                    <a:solidFill>
                      <a:schemeClr val="accent6">
                        <a:lumMod val="20000"/>
                        <a:lumOff val="80000"/>
                      </a:schemeClr>
                    </a:solidFill>
                  </a:tcPr>
                </a:tc>
                <a:tc hMerge="1">
                  <a:txBody>
                    <a:bodyPr/>
                    <a:lstStyle/>
                    <a:p>
                      <a:endParaRPr lang="tr-TR"/>
                    </a:p>
                  </a:txBody>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61</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61</a:t>
                      </a:r>
                    </a:p>
                  </a:txBody>
                  <a:tcPr marL="7620" marR="7620" marT="7620" marB="0" anchor="ctr">
                    <a:solidFill>
                      <a:schemeClr val="accent6">
                        <a:lumMod val="20000"/>
                        <a:lumOff val="80000"/>
                      </a:schemeClr>
                    </a:solidFill>
                  </a:tcPr>
                </a:tc>
              </a:tr>
              <a:tr h="280867">
                <a:tc gridSpan="2">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ŞEBEKE </a:t>
                      </a:r>
                      <a:r>
                        <a:rPr kumimoji="0" lang="tr-TR" sz="1100" kern="1200" dirty="0" smtClean="0">
                          <a:solidFill>
                            <a:schemeClr val="tx1"/>
                          </a:solidFill>
                          <a:effectLst/>
                          <a:latin typeface="Times New Roman" panose="02020603050405020304" pitchFamily="18" charset="0"/>
                          <a:ea typeface="Calibri"/>
                          <a:cs typeface="Times New Roman" panose="02020603050405020304" pitchFamily="18" charset="0"/>
                        </a:rPr>
                        <a:t>UZUNLUĞU</a:t>
                      </a:r>
                      <a:endParaRPr kumimoji="0" lang="tr-TR" sz="1100" kern="1200" dirty="0">
                        <a:solidFill>
                          <a:schemeClr val="tx1"/>
                        </a:solidFill>
                        <a:effectLst/>
                        <a:latin typeface="Times New Roman" panose="02020603050405020304" pitchFamily="18" charset="0"/>
                        <a:ea typeface="Calibri"/>
                        <a:cs typeface="Times New Roman" panose="02020603050405020304" pitchFamily="18" charset="0"/>
                      </a:endParaRPr>
                    </a:p>
                  </a:txBody>
                  <a:tcPr marL="7620" marR="7620" marT="7620" marB="0" anchor="ctr">
                    <a:solidFill>
                      <a:schemeClr val="accent6">
                        <a:lumMod val="20000"/>
                        <a:lumOff val="80000"/>
                      </a:schemeClr>
                    </a:solidFill>
                  </a:tcPr>
                </a:tc>
                <a:tc hMerge="1">
                  <a:txBody>
                    <a:bodyPr/>
                    <a:lstStyle/>
                    <a:p>
                      <a:endParaRPr lang="tr-TR"/>
                    </a:p>
                  </a:txBody>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259</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429</a:t>
                      </a:r>
                    </a:p>
                  </a:txBody>
                  <a:tcPr marL="7620" marR="7620" marT="7620" marB="0" anchor="ctr">
                    <a:solidFill>
                      <a:schemeClr val="accent6">
                        <a:lumMod val="20000"/>
                        <a:lumOff val="80000"/>
                      </a:schemeClr>
                    </a:solidFill>
                  </a:tcPr>
                </a:tc>
                <a:tc>
                  <a:txBody>
                    <a:bodyPr/>
                    <a:lstStyle/>
                    <a:p>
                      <a:pPr marL="0" algn="ctr" rtl="0" eaLnBrk="1" fontAlgn="ctr" latinLnBrk="0" hangingPunct="1">
                        <a:lnSpc>
                          <a:spcPct val="115000"/>
                        </a:lnSpc>
                        <a:spcAft>
                          <a:spcPts val="0"/>
                        </a:spcAft>
                      </a:pPr>
                      <a:r>
                        <a:rPr kumimoji="0" lang="tr-TR" sz="1100" kern="1200" dirty="0">
                          <a:solidFill>
                            <a:schemeClr val="tx1"/>
                          </a:solidFill>
                          <a:effectLst/>
                          <a:latin typeface="Times New Roman" panose="02020603050405020304" pitchFamily="18" charset="0"/>
                          <a:ea typeface="Calibri"/>
                          <a:cs typeface="Times New Roman" panose="02020603050405020304" pitchFamily="18" charset="0"/>
                        </a:rPr>
                        <a:t>688</a:t>
                      </a:r>
                    </a:p>
                  </a:txBody>
                  <a:tcPr marL="7620" marR="7620" marT="7620" marB="0" anchor="ctr">
                    <a:solidFill>
                      <a:schemeClr val="accent6">
                        <a:lumMod val="20000"/>
                        <a:lumOff val="80000"/>
                      </a:schemeClr>
                    </a:solidFill>
                  </a:tcPr>
                </a:tc>
              </a:tr>
            </a:tbl>
          </a:graphicData>
        </a:graphic>
      </p:graphicFrame>
    </p:spTree>
    <p:extLst>
      <p:ext uri="{BB962C8B-B14F-4D97-AF65-F5344CB8AC3E}">
        <p14:creationId xmlns:p14="http://schemas.microsoft.com/office/powerpoint/2010/main" val="41411978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177405473"/>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43210" y="2045293"/>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g</a:t>
              </a:r>
              <a:r>
                <a:rPr lang="tr-TR" sz="2600" b="1" kern="1200" dirty="0" smtClean="0"/>
                <a:t>- Dış Ticaret</a:t>
              </a:r>
              <a:endParaRPr lang="tr-TR" sz="2600" kern="1200" dirty="0"/>
            </a:p>
          </p:txBody>
        </p:sp>
      </p:grpSp>
      <p:graphicFrame>
        <p:nvGraphicFramePr>
          <p:cNvPr id="2" name="Tablo 1"/>
          <p:cNvGraphicFramePr>
            <a:graphicFrameLocks noGrp="1"/>
          </p:cNvGraphicFramePr>
          <p:nvPr>
            <p:extLst>
              <p:ext uri="{D42A27DB-BD31-4B8C-83A1-F6EECF244321}">
                <p14:modId xmlns:p14="http://schemas.microsoft.com/office/powerpoint/2010/main" val="4179487521"/>
              </p:ext>
            </p:extLst>
          </p:nvPr>
        </p:nvGraphicFramePr>
        <p:xfrm>
          <a:off x="1174650" y="1484784"/>
          <a:ext cx="7069757" cy="280416"/>
        </p:xfrm>
        <a:graphic>
          <a:graphicData uri="http://schemas.openxmlformats.org/drawingml/2006/table">
            <a:tbl>
              <a:tblPr>
                <a:tableStyleId>{5C22544A-7EE6-4342-B048-85BDC9FD1C3A}</a:tableStyleId>
              </a:tblPr>
              <a:tblGrid>
                <a:gridCol w="7069757"/>
              </a:tblGrid>
              <a:tr h="0">
                <a:tc>
                  <a:txBody>
                    <a:bodyPr/>
                    <a:lstStyle/>
                    <a:p>
                      <a:pPr algn="ctr">
                        <a:lnSpc>
                          <a:spcPct val="115000"/>
                        </a:lnSpc>
                        <a:spcAft>
                          <a:spcPts val="1000"/>
                        </a:spcAft>
                      </a:pPr>
                      <a:r>
                        <a:rPr lang="tr-TR" sz="1600" dirty="0">
                          <a:effectLst/>
                        </a:rPr>
                        <a:t>Tablo 1. </a:t>
                      </a:r>
                      <a:r>
                        <a:rPr lang="tr-TR" sz="1600" dirty="0" smtClean="0">
                          <a:effectLst/>
                        </a:rPr>
                        <a:t>2017 </a:t>
                      </a:r>
                      <a:r>
                        <a:rPr lang="tr-TR" sz="1600" dirty="0">
                          <a:effectLst/>
                        </a:rPr>
                        <a:t>ve </a:t>
                      </a:r>
                      <a:r>
                        <a:rPr lang="tr-TR" sz="1600" dirty="0" smtClean="0">
                          <a:effectLst/>
                        </a:rPr>
                        <a:t>2018  Yılları Muş İli İthalat </a:t>
                      </a:r>
                      <a:r>
                        <a:rPr lang="tr-TR" sz="1600" dirty="0">
                          <a:effectLst/>
                        </a:rPr>
                        <a:t>ve İhracat </a:t>
                      </a:r>
                      <a:r>
                        <a:rPr lang="tr-TR" sz="1600" dirty="0" smtClean="0">
                          <a:effectLst/>
                        </a:rPr>
                        <a:t>Verileri</a:t>
                      </a:r>
                      <a:endParaRPr lang="tr-TR" sz="1600" dirty="0">
                        <a:effectLst/>
                        <a:latin typeface="Calibri"/>
                        <a:ea typeface="Calibri"/>
                        <a:cs typeface="Times New Roman"/>
                      </a:endParaRPr>
                    </a:p>
                  </a:txBody>
                  <a:tcPr marL="0" marR="0" marT="0" marB="0"/>
                </a:tc>
              </a:tr>
            </a:tbl>
          </a:graphicData>
        </a:graphic>
      </p:graphicFrame>
      <p:graphicFrame>
        <p:nvGraphicFramePr>
          <p:cNvPr id="7" name="Tablo 6"/>
          <p:cNvGraphicFramePr>
            <a:graphicFrameLocks noGrp="1"/>
          </p:cNvGraphicFramePr>
          <p:nvPr>
            <p:extLst>
              <p:ext uri="{D42A27DB-BD31-4B8C-83A1-F6EECF244321}">
                <p14:modId xmlns:p14="http://schemas.microsoft.com/office/powerpoint/2010/main" val="1848712545"/>
              </p:ext>
            </p:extLst>
          </p:nvPr>
        </p:nvGraphicFramePr>
        <p:xfrm>
          <a:off x="1227186" y="1950149"/>
          <a:ext cx="7350835" cy="879348"/>
        </p:xfrm>
        <a:graphic>
          <a:graphicData uri="http://schemas.openxmlformats.org/drawingml/2006/table">
            <a:tbl>
              <a:tblPr firstRow="1" firstCol="1" bandRow="1">
                <a:tableStyleId>{5C22544A-7EE6-4342-B048-85BDC9FD1C3A}</a:tableStyleId>
              </a:tblPr>
              <a:tblGrid>
                <a:gridCol w="1683985"/>
                <a:gridCol w="1490886"/>
                <a:gridCol w="1367049"/>
                <a:gridCol w="1367049"/>
                <a:gridCol w="1441866"/>
              </a:tblGrid>
              <a:tr h="293116">
                <a:tc>
                  <a:txBody>
                    <a:bodyPr/>
                    <a:lstStyle/>
                    <a:p>
                      <a:pPr algn="l">
                        <a:lnSpc>
                          <a:spcPct val="115000"/>
                        </a:lnSpc>
                        <a:spcAft>
                          <a:spcPts val="0"/>
                        </a:spcAft>
                      </a:pPr>
                      <a:r>
                        <a:rPr lang="en-US" sz="1000" dirty="0">
                          <a:effectLst/>
                        </a:rPr>
                        <a:t> </a:t>
                      </a:r>
                      <a:endParaRPr lang="tr-TR" sz="1100" dirty="0">
                        <a:effectLst/>
                        <a:latin typeface="Calibri"/>
                        <a:ea typeface="Calibri"/>
                        <a:cs typeface="Times New Roman"/>
                      </a:endParaRPr>
                    </a:p>
                  </a:txBody>
                  <a:tcPr marL="68580" marR="68580" marT="0" marB="0"/>
                </a:tc>
                <a:tc gridSpan="2">
                  <a:txBody>
                    <a:bodyPr/>
                    <a:lstStyle/>
                    <a:p>
                      <a:pPr algn="ctr">
                        <a:lnSpc>
                          <a:spcPct val="115000"/>
                        </a:lnSpc>
                        <a:spcAft>
                          <a:spcPts val="0"/>
                        </a:spcAft>
                      </a:pPr>
                      <a:r>
                        <a:rPr lang="en-US" sz="1200" dirty="0" smtClean="0">
                          <a:effectLst/>
                        </a:rPr>
                        <a:t>201</a:t>
                      </a:r>
                      <a:r>
                        <a:rPr lang="tr-TR" sz="1200" dirty="0" smtClean="0">
                          <a:effectLst/>
                        </a:rPr>
                        <a:t>8</a:t>
                      </a:r>
                      <a:endParaRPr lang="tr-TR" sz="1200" dirty="0">
                        <a:effectLst/>
                        <a:latin typeface="Calibri"/>
                        <a:ea typeface="Calibri"/>
                        <a:cs typeface="Times New Roman"/>
                      </a:endParaRPr>
                    </a:p>
                  </a:txBody>
                  <a:tcPr marL="68580" marR="68580" marT="0" marB="0"/>
                </a:tc>
                <a:tc hMerge="1">
                  <a:txBody>
                    <a:bodyPr/>
                    <a:lstStyle/>
                    <a:p>
                      <a:endParaRPr lang="tr-TR"/>
                    </a:p>
                  </a:txBody>
                  <a:tcPr/>
                </a:tc>
                <a:tc gridSpan="2">
                  <a:txBody>
                    <a:bodyPr/>
                    <a:lstStyle/>
                    <a:p>
                      <a:pPr algn="ctr">
                        <a:lnSpc>
                          <a:spcPct val="115000"/>
                        </a:lnSpc>
                        <a:spcAft>
                          <a:spcPts val="0"/>
                        </a:spcAft>
                      </a:pPr>
                      <a:r>
                        <a:rPr lang="en-US" sz="1200" dirty="0" smtClean="0">
                          <a:effectLst/>
                        </a:rPr>
                        <a:t>201</a:t>
                      </a:r>
                      <a:r>
                        <a:rPr lang="tr-TR" sz="1200" dirty="0" smtClean="0">
                          <a:effectLst/>
                        </a:rPr>
                        <a:t>7</a:t>
                      </a:r>
                      <a:endParaRPr lang="tr-TR" sz="1200" dirty="0">
                        <a:effectLst/>
                        <a:latin typeface="Calibri"/>
                        <a:ea typeface="Calibri"/>
                        <a:cs typeface="Times New Roman"/>
                      </a:endParaRPr>
                    </a:p>
                  </a:txBody>
                  <a:tcPr marL="68580" marR="68580" marT="0" marB="0"/>
                </a:tc>
                <a:tc hMerge="1">
                  <a:txBody>
                    <a:bodyPr/>
                    <a:lstStyle/>
                    <a:p>
                      <a:endParaRPr lang="tr-TR"/>
                    </a:p>
                  </a:txBody>
                  <a:tcPr/>
                </a:tc>
              </a:tr>
              <a:tr h="293116">
                <a:tc>
                  <a:txBody>
                    <a:bodyPr/>
                    <a:lstStyle/>
                    <a:p>
                      <a:pPr algn="l"/>
                      <a:r>
                        <a:rPr lang="tr-TR" sz="1600" dirty="0" smtClean="0">
                          <a:effectLst/>
                          <a:latin typeface="Calibri"/>
                        </a:rPr>
                        <a:t>DIŞ</a:t>
                      </a:r>
                      <a:r>
                        <a:rPr lang="tr-TR" sz="1600" baseline="0" dirty="0" smtClean="0">
                          <a:effectLst/>
                          <a:latin typeface="Calibri"/>
                        </a:rPr>
                        <a:t> TİCARET</a:t>
                      </a:r>
                      <a:endParaRPr lang="tr-TR" sz="1600" dirty="0">
                        <a:effectLst/>
                        <a:latin typeface="Calibri"/>
                      </a:endParaRPr>
                    </a:p>
                  </a:txBody>
                  <a:tcPr marL="68580" marR="68580" marT="0" marB="0"/>
                </a:tc>
                <a:tc>
                  <a:txBody>
                    <a:bodyPr/>
                    <a:lstStyle/>
                    <a:p>
                      <a:pPr algn="ctr">
                        <a:lnSpc>
                          <a:spcPct val="115000"/>
                        </a:lnSpc>
                        <a:spcAft>
                          <a:spcPts val="0"/>
                        </a:spcAft>
                      </a:pPr>
                      <a:r>
                        <a:rPr lang="en-US" sz="1600" dirty="0" err="1" smtClean="0">
                          <a:effectLst/>
                        </a:rPr>
                        <a:t>İhracat</a:t>
                      </a:r>
                      <a:r>
                        <a:rPr lang="tr-TR" sz="1600" dirty="0" smtClean="0">
                          <a:effectLst/>
                        </a:rPr>
                        <a:t> (bin $)</a:t>
                      </a:r>
                      <a:endParaRPr lang="tr-TR" sz="16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dirty="0" err="1" smtClean="0">
                          <a:effectLst/>
                        </a:rPr>
                        <a:t>İthalat</a:t>
                      </a:r>
                      <a:r>
                        <a:rPr lang="tr-TR" sz="1600" dirty="0" smtClean="0">
                          <a:effectLst/>
                        </a:rPr>
                        <a:t>(bin $)</a:t>
                      </a:r>
                      <a:endParaRPr lang="tr-TR" sz="16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dirty="0" err="1" smtClean="0">
                          <a:effectLst/>
                        </a:rPr>
                        <a:t>İhracat</a:t>
                      </a:r>
                      <a:r>
                        <a:rPr lang="tr-TR" sz="1600" dirty="0" smtClean="0">
                          <a:effectLst/>
                        </a:rPr>
                        <a:t> (bin $)</a:t>
                      </a:r>
                      <a:endParaRPr lang="tr-TR" sz="16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dirty="0" err="1" smtClean="0">
                          <a:effectLst/>
                        </a:rPr>
                        <a:t>İthalat</a:t>
                      </a:r>
                      <a:r>
                        <a:rPr lang="tr-TR" sz="1600" dirty="0" smtClean="0">
                          <a:effectLst/>
                        </a:rPr>
                        <a:t>(bin $)</a:t>
                      </a:r>
                      <a:endParaRPr lang="tr-TR" sz="1600" dirty="0">
                        <a:effectLst/>
                        <a:latin typeface="Calibri"/>
                        <a:ea typeface="Calibri"/>
                        <a:cs typeface="Times New Roman"/>
                      </a:endParaRPr>
                    </a:p>
                  </a:txBody>
                  <a:tcPr marL="68580" marR="68580" marT="0" marB="0"/>
                </a:tc>
              </a:tr>
              <a:tr h="293116">
                <a:tc>
                  <a:txBody>
                    <a:bodyPr/>
                    <a:lstStyle/>
                    <a:p>
                      <a:pPr algn="l">
                        <a:lnSpc>
                          <a:spcPct val="115000"/>
                        </a:lnSpc>
                        <a:spcAft>
                          <a:spcPts val="0"/>
                        </a:spcAft>
                        <a:tabLst>
                          <a:tab pos="914400" algn="l"/>
                        </a:tabLst>
                      </a:pPr>
                      <a:r>
                        <a:rPr lang="en-US" sz="1600" dirty="0">
                          <a:effectLst/>
                        </a:rPr>
                        <a:t>TOPLAM	</a:t>
                      </a:r>
                      <a:endParaRPr lang="tr-TR" sz="1600" dirty="0">
                        <a:effectLst/>
                        <a:latin typeface="Calibri"/>
                        <a:ea typeface="Calibri"/>
                        <a:cs typeface="Times New Roman"/>
                      </a:endParaRPr>
                    </a:p>
                  </a:txBody>
                  <a:tcPr marL="68580" marR="68580" marT="0" marB="0"/>
                </a:tc>
                <a:tc>
                  <a:txBody>
                    <a:bodyPr/>
                    <a:lstStyle/>
                    <a:p>
                      <a:pPr algn="r">
                        <a:lnSpc>
                          <a:spcPct val="115000"/>
                        </a:lnSpc>
                        <a:spcAft>
                          <a:spcPts val="0"/>
                        </a:spcAft>
                      </a:pPr>
                      <a:r>
                        <a:rPr lang="tr-TR" sz="1600" b="1" dirty="0" smtClean="0">
                          <a:effectLst/>
                        </a:rPr>
                        <a:t>6.146</a:t>
                      </a:r>
                      <a:endParaRPr lang="tr-TR" sz="1600" b="1" dirty="0">
                        <a:effectLst/>
                        <a:latin typeface="Calibri"/>
                        <a:ea typeface="Calibri"/>
                        <a:cs typeface="Times New Roman"/>
                      </a:endParaRPr>
                    </a:p>
                  </a:txBody>
                  <a:tcPr marL="68580" marR="68580" marT="0" marB="0"/>
                </a:tc>
                <a:tc>
                  <a:txBody>
                    <a:bodyPr/>
                    <a:lstStyle/>
                    <a:p>
                      <a:pPr algn="r">
                        <a:lnSpc>
                          <a:spcPct val="115000"/>
                        </a:lnSpc>
                        <a:spcAft>
                          <a:spcPts val="0"/>
                        </a:spcAft>
                      </a:pPr>
                      <a:r>
                        <a:rPr lang="tr-TR" sz="1600" b="1" dirty="0" smtClean="0">
                          <a:effectLst/>
                        </a:rPr>
                        <a:t>1.420</a:t>
                      </a:r>
                      <a:endParaRPr lang="tr-TR" sz="1600" b="1" dirty="0">
                        <a:effectLst/>
                        <a:latin typeface="Calibri"/>
                        <a:ea typeface="Calibri"/>
                        <a:cs typeface="Times New Roman"/>
                      </a:endParaRPr>
                    </a:p>
                  </a:txBody>
                  <a:tcPr marL="68580" marR="68580" marT="0" marB="0"/>
                </a:tc>
                <a:tc>
                  <a:txBody>
                    <a:bodyPr/>
                    <a:lstStyle/>
                    <a:p>
                      <a:pPr algn="r">
                        <a:lnSpc>
                          <a:spcPct val="115000"/>
                        </a:lnSpc>
                        <a:spcAft>
                          <a:spcPts val="0"/>
                        </a:spcAft>
                      </a:pPr>
                      <a:r>
                        <a:rPr lang="tr-TR" sz="1600" b="1" dirty="0" smtClean="0">
                          <a:effectLst/>
                        </a:rPr>
                        <a:t>7.128</a:t>
                      </a:r>
                      <a:endParaRPr lang="tr-TR" sz="1600" b="1" dirty="0">
                        <a:effectLst/>
                        <a:latin typeface="Calibri"/>
                        <a:ea typeface="Calibri"/>
                        <a:cs typeface="Times New Roman"/>
                      </a:endParaRPr>
                    </a:p>
                  </a:txBody>
                  <a:tcPr marL="68580" marR="68580" marT="0" marB="0"/>
                </a:tc>
                <a:tc>
                  <a:txBody>
                    <a:bodyPr/>
                    <a:lstStyle/>
                    <a:p>
                      <a:pPr algn="r">
                        <a:lnSpc>
                          <a:spcPct val="115000"/>
                        </a:lnSpc>
                        <a:spcAft>
                          <a:spcPts val="0"/>
                        </a:spcAft>
                      </a:pPr>
                      <a:r>
                        <a:rPr lang="tr-TR" sz="1600" b="1" dirty="0" smtClean="0">
                          <a:effectLst/>
                        </a:rPr>
                        <a:t>1.117</a:t>
                      </a:r>
                      <a:endParaRPr lang="tr-TR" sz="1600" b="1" dirty="0">
                        <a:effectLst/>
                        <a:latin typeface="Calibri"/>
                        <a:ea typeface="Calibri"/>
                        <a:cs typeface="Times New Roman"/>
                      </a:endParaRPr>
                    </a:p>
                  </a:txBody>
                  <a:tcPr marL="68580" marR="68580" marT="0" marB="0"/>
                </a:tc>
              </a:tr>
            </a:tbl>
          </a:graphicData>
        </a:graphic>
      </p:graphicFrame>
      <p:sp>
        <p:nvSpPr>
          <p:cNvPr id="8" name="Rectangle 1"/>
          <p:cNvSpPr>
            <a:spLocks noChangeArrowheads="1"/>
          </p:cNvSpPr>
          <p:nvPr/>
        </p:nvSpPr>
        <p:spPr bwMode="auto">
          <a:xfrm>
            <a:off x="2314575" y="3114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Arial" pitchFamily="34" charset="0"/>
              </a:rPr>
              <a:t/>
            </a:r>
            <a:br>
              <a:rPr kumimoji="0" lang="tr-TR" sz="1800" b="0" i="0" u="none" strike="noStrike" cap="none" normalizeH="0" baseline="0" smtClean="0">
                <a:ln>
                  <a:noFill/>
                </a:ln>
                <a:solidFill>
                  <a:schemeClr val="tx1"/>
                </a:solidFill>
                <a:effectLst/>
                <a:latin typeface="Arial" pitchFamily="34" charset="0"/>
                <a:cs typeface="Arial" pitchFamily="34" charset="0"/>
              </a:rPr>
            </a:b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3"/>
          <p:cNvSpPr>
            <a:spLocks noChangeArrowheads="1"/>
          </p:cNvSpPr>
          <p:nvPr/>
        </p:nvSpPr>
        <p:spPr bwMode="auto">
          <a:xfrm>
            <a:off x="1175852" y="6202225"/>
            <a:ext cx="429008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0" i="0" u="sng" strike="noStrike" cap="none" normalizeH="0" baseline="30000" dirty="0" smtClean="0">
                <a:ln>
                  <a:noFill/>
                </a:ln>
                <a:solidFill>
                  <a:srgbClr val="800080"/>
                </a:solidFill>
                <a:effectLst/>
                <a:latin typeface="Calibri" pitchFamily="34" charset="0"/>
                <a:ea typeface="Calibri" pitchFamily="34" charset="0"/>
                <a:cs typeface="Times New Roman" pitchFamily="18" charset="0"/>
                <a:hlinkClick r:id="rId8"/>
              </a:rPr>
              <a:t>[</a:t>
            </a:r>
            <a:r>
              <a:rPr kumimoji="0" lang="tr-TR" sz="1400" b="0" i="0" u="sng" strike="noStrike" cap="none" normalizeH="0" baseline="30000" dirty="0" smtClean="0" bmk="">
                <a:ln>
                  <a:noFill/>
                </a:ln>
                <a:solidFill>
                  <a:srgbClr val="800080"/>
                </a:solidFill>
                <a:effectLst/>
                <a:latin typeface="Calibri" pitchFamily="34" charset="0"/>
                <a:ea typeface="Calibri" pitchFamily="34" charset="0"/>
                <a:cs typeface="Times New Roman" pitchFamily="18" charset="0"/>
                <a:hlinkClick r:id="rId8"/>
              </a:rPr>
              <a:t>1]</a:t>
            </a:r>
            <a:r>
              <a:rPr kumimoji="0" lang="tr-TR"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TÜİK Dış Ticaret Verileri, Şubat 2019,  </a:t>
            </a:r>
            <a:r>
              <a:rPr kumimoji="0" lang="tr-TR"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9"/>
              </a:rPr>
              <a:t>www.tuik.gov.tr</a:t>
            </a:r>
            <a:r>
              <a:rPr kumimoji="0" lang="tr-TR"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Metin kutusu 20"/>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5" name="Tablo 4"/>
          <p:cNvGraphicFramePr>
            <a:graphicFrameLocks noGrp="1"/>
          </p:cNvGraphicFramePr>
          <p:nvPr>
            <p:extLst>
              <p:ext uri="{D42A27DB-BD31-4B8C-83A1-F6EECF244321}">
                <p14:modId xmlns:p14="http://schemas.microsoft.com/office/powerpoint/2010/main" val="2263664367"/>
              </p:ext>
            </p:extLst>
          </p:nvPr>
        </p:nvGraphicFramePr>
        <p:xfrm>
          <a:off x="1043608" y="3335595"/>
          <a:ext cx="3785374" cy="2595880"/>
        </p:xfrm>
        <a:graphic>
          <a:graphicData uri="http://schemas.openxmlformats.org/drawingml/2006/table">
            <a:tbl>
              <a:tblPr firstRow="1" bandRow="1">
                <a:tableStyleId>{5C22544A-7EE6-4342-B048-85BDC9FD1C3A}</a:tableStyleId>
              </a:tblPr>
              <a:tblGrid>
                <a:gridCol w="2086960"/>
                <a:gridCol w="1698414"/>
              </a:tblGrid>
              <a:tr h="370840">
                <a:tc>
                  <a:txBody>
                    <a:bodyPr/>
                    <a:lstStyle/>
                    <a:p>
                      <a:r>
                        <a:rPr lang="tr-TR" dirty="0" smtClean="0"/>
                        <a:t>ÜLKE</a:t>
                      </a:r>
                      <a:endParaRPr lang="tr-TR" dirty="0"/>
                    </a:p>
                  </a:txBody>
                  <a:tcPr/>
                </a:tc>
                <a:tc>
                  <a:txBody>
                    <a:bodyPr/>
                    <a:lstStyle/>
                    <a:p>
                      <a:r>
                        <a:rPr lang="tr-TR" dirty="0" smtClean="0"/>
                        <a:t>İHRACAT</a:t>
                      </a:r>
                      <a:endParaRPr lang="tr-TR" dirty="0"/>
                    </a:p>
                  </a:txBody>
                  <a:tcPr/>
                </a:tc>
              </a:tr>
              <a:tr h="370840">
                <a:tc>
                  <a:txBody>
                    <a:bodyPr/>
                    <a:lstStyle/>
                    <a:p>
                      <a:pPr algn="l" rtl="0" fontAlgn="b"/>
                      <a:r>
                        <a:rPr kumimoji="0" lang="tr-TR" sz="1600" kern="1200" dirty="0" smtClean="0">
                          <a:solidFill>
                            <a:schemeClr val="dk1"/>
                          </a:solidFill>
                          <a:effectLst/>
                          <a:latin typeface="+mn-lt"/>
                          <a:ea typeface="+mn-ea"/>
                          <a:cs typeface="+mn-cs"/>
                        </a:rPr>
                        <a:t>Azerbaycan</a:t>
                      </a:r>
                      <a:endParaRPr kumimoji="0" lang="tr-TR" sz="1600" kern="1200" dirty="0">
                        <a:solidFill>
                          <a:schemeClr val="dk1"/>
                        </a:solidFill>
                        <a:effectLst/>
                        <a:latin typeface="+mn-lt"/>
                        <a:ea typeface="+mn-ea"/>
                        <a:cs typeface="+mn-cs"/>
                      </a:endParaRPr>
                    </a:p>
                  </a:txBody>
                  <a:tcPr marL="9525" marR="9525" marT="9525" marB="0" anchor="b"/>
                </a:tc>
                <a:tc>
                  <a:txBody>
                    <a:bodyPr/>
                    <a:lstStyle/>
                    <a:p>
                      <a:pPr algn="r" rtl="0" fontAlgn="b"/>
                      <a:r>
                        <a:rPr kumimoji="0" lang="tr-TR" sz="1600" b="0" i="0" kern="1200" dirty="0" smtClean="0">
                          <a:solidFill>
                            <a:schemeClr val="dk1"/>
                          </a:solidFill>
                          <a:effectLst/>
                          <a:latin typeface="+mn-lt"/>
                          <a:ea typeface="+mn-ea"/>
                          <a:cs typeface="+mn-cs"/>
                        </a:rPr>
                        <a:t>5.601.496</a:t>
                      </a:r>
                      <a:endParaRPr kumimoji="0" lang="tr-TR" sz="1600" kern="1200" dirty="0">
                        <a:solidFill>
                          <a:schemeClr val="dk1"/>
                        </a:solidFill>
                        <a:effectLst/>
                        <a:latin typeface="+mn-lt"/>
                        <a:ea typeface="+mn-ea"/>
                        <a:cs typeface="+mn-cs"/>
                      </a:endParaRPr>
                    </a:p>
                  </a:txBody>
                  <a:tcPr marL="9525" marR="9525" marT="9525" marB="0" anchor="b"/>
                </a:tc>
              </a:tr>
              <a:tr h="370840">
                <a:tc>
                  <a:txBody>
                    <a:bodyPr/>
                    <a:lstStyle/>
                    <a:p>
                      <a:pPr algn="l" rtl="0" fontAlgn="b"/>
                      <a:r>
                        <a:rPr kumimoji="0" lang="tr-TR" sz="1600" kern="1200" dirty="0" smtClean="0">
                          <a:solidFill>
                            <a:schemeClr val="dk1"/>
                          </a:solidFill>
                          <a:effectLst/>
                          <a:latin typeface="+mn-lt"/>
                          <a:ea typeface="+mn-ea"/>
                          <a:cs typeface="+mn-cs"/>
                        </a:rPr>
                        <a:t>Antalya Serbest Bölgesi</a:t>
                      </a:r>
                      <a:endParaRPr kumimoji="0" lang="tr-TR" sz="1600" kern="1200" dirty="0">
                        <a:solidFill>
                          <a:schemeClr val="dk1"/>
                        </a:solidFill>
                        <a:effectLst/>
                        <a:latin typeface="+mn-lt"/>
                        <a:ea typeface="+mn-ea"/>
                        <a:cs typeface="+mn-cs"/>
                      </a:endParaRPr>
                    </a:p>
                  </a:txBody>
                  <a:tcPr marL="9525" marR="9525" marT="9525" marB="0" anchor="b"/>
                </a:tc>
                <a:tc>
                  <a:txBody>
                    <a:bodyPr/>
                    <a:lstStyle/>
                    <a:p>
                      <a:pPr algn="r" rtl="0" fontAlgn="b"/>
                      <a:r>
                        <a:rPr kumimoji="0" lang="tr-TR" sz="1600" b="0" i="0" kern="1200" dirty="0" smtClean="0">
                          <a:solidFill>
                            <a:schemeClr val="dk1"/>
                          </a:solidFill>
                          <a:effectLst/>
                          <a:latin typeface="+mn-lt"/>
                          <a:ea typeface="+mn-ea"/>
                          <a:cs typeface="+mn-cs"/>
                        </a:rPr>
                        <a:t>291.000</a:t>
                      </a:r>
                      <a:endParaRPr kumimoji="0" lang="tr-TR" sz="1600" kern="1200" dirty="0">
                        <a:solidFill>
                          <a:schemeClr val="dk1"/>
                        </a:solidFill>
                        <a:effectLst/>
                        <a:latin typeface="+mn-lt"/>
                        <a:ea typeface="+mn-ea"/>
                        <a:cs typeface="+mn-cs"/>
                      </a:endParaRPr>
                    </a:p>
                  </a:txBody>
                  <a:tcPr marL="9525" marR="9525" marT="9525" marB="0" anchor="b"/>
                </a:tc>
              </a:tr>
              <a:tr h="370840">
                <a:tc>
                  <a:txBody>
                    <a:bodyPr/>
                    <a:lstStyle/>
                    <a:p>
                      <a:pPr algn="l" rtl="0" fontAlgn="b"/>
                      <a:r>
                        <a:rPr kumimoji="0" lang="tr-TR" sz="1600" kern="1200" dirty="0" smtClean="0">
                          <a:solidFill>
                            <a:schemeClr val="dk1"/>
                          </a:solidFill>
                          <a:effectLst/>
                          <a:latin typeface="+mn-lt"/>
                          <a:ea typeface="+mn-ea"/>
                          <a:cs typeface="+mn-cs"/>
                        </a:rPr>
                        <a:t>Gürcistan</a:t>
                      </a:r>
                      <a:endParaRPr kumimoji="0" lang="tr-TR" sz="1600" kern="1200" dirty="0">
                        <a:solidFill>
                          <a:schemeClr val="dk1"/>
                        </a:solidFill>
                        <a:effectLst/>
                        <a:latin typeface="+mn-lt"/>
                        <a:ea typeface="+mn-ea"/>
                        <a:cs typeface="+mn-cs"/>
                      </a:endParaRPr>
                    </a:p>
                  </a:txBody>
                  <a:tcPr marL="9525" marR="9525" marT="9525" marB="0" anchor="b"/>
                </a:tc>
                <a:tc>
                  <a:txBody>
                    <a:bodyPr/>
                    <a:lstStyle/>
                    <a:p>
                      <a:pPr algn="r" rtl="0" fontAlgn="b"/>
                      <a:r>
                        <a:rPr kumimoji="0" lang="tr-TR" sz="1600" b="0" i="0" kern="1200" dirty="0" smtClean="0">
                          <a:solidFill>
                            <a:schemeClr val="dk1"/>
                          </a:solidFill>
                          <a:effectLst/>
                          <a:latin typeface="+mn-lt"/>
                          <a:ea typeface="+mn-ea"/>
                          <a:cs typeface="+mn-cs"/>
                        </a:rPr>
                        <a:t>136.424</a:t>
                      </a:r>
                      <a:endParaRPr kumimoji="0" lang="tr-TR" sz="1600" kern="1200" dirty="0">
                        <a:solidFill>
                          <a:schemeClr val="dk1"/>
                        </a:solidFill>
                        <a:effectLst/>
                        <a:latin typeface="+mn-lt"/>
                        <a:ea typeface="+mn-ea"/>
                        <a:cs typeface="+mn-cs"/>
                      </a:endParaRPr>
                    </a:p>
                  </a:txBody>
                  <a:tcPr marL="9525" marR="9525" marT="9525" marB="0" anchor="b"/>
                </a:tc>
              </a:tr>
              <a:tr h="370840">
                <a:tc>
                  <a:txBody>
                    <a:bodyPr/>
                    <a:lstStyle/>
                    <a:p>
                      <a:pPr algn="l" rtl="0" fontAlgn="b"/>
                      <a:r>
                        <a:rPr kumimoji="0" lang="tr-TR" sz="1600" kern="1200" dirty="0" smtClean="0">
                          <a:solidFill>
                            <a:schemeClr val="dk1"/>
                          </a:solidFill>
                          <a:effectLst/>
                          <a:latin typeface="+mn-lt"/>
                          <a:ea typeface="+mn-ea"/>
                          <a:cs typeface="+mn-cs"/>
                        </a:rPr>
                        <a:t>Cezayir</a:t>
                      </a:r>
                      <a:endParaRPr kumimoji="0" lang="tr-TR" sz="1600" kern="1200" dirty="0">
                        <a:solidFill>
                          <a:schemeClr val="dk1"/>
                        </a:solidFill>
                        <a:effectLst/>
                        <a:latin typeface="+mn-lt"/>
                        <a:ea typeface="+mn-ea"/>
                        <a:cs typeface="+mn-cs"/>
                      </a:endParaRPr>
                    </a:p>
                  </a:txBody>
                  <a:tcPr marL="9525" marR="9525" marT="9525" marB="0" anchor="b"/>
                </a:tc>
                <a:tc>
                  <a:txBody>
                    <a:bodyPr/>
                    <a:lstStyle/>
                    <a:p>
                      <a:pPr algn="r" rtl="0" fontAlgn="b"/>
                      <a:r>
                        <a:rPr kumimoji="0" lang="tr-TR" sz="1600" b="0" i="0" kern="1200" dirty="0" smtClean="0">
                          <a:solidFill>
                            <a:schemeClr val="dk1"/>
                          </a:solidFill>
                          <a:effectLst/>
                          <a:latin typeface="+mn-lt"/>
                          <a:ea typeface="+mn-ea"/>
                          <a:cs typeface="+mn-cs"/>
                        </a:rPr>
                        <a:t>74.000</a:t>
                      </a:r>
                      <a:endParaRPr kumimoji="0" lang="tr-TR" sz="1600" kern="1200" dirty="0">
                        <a:solidFill>
                          <a:schemeClr val="dk1"/>
                        </a:solidFill>
                        <a:effectLst/>
                        <a:latin typeface="+mn-lt"/>
                        <a:ea typeface="+mn-ea"/>
                        <a:cs typeface="+mn-cs"/>
                      </a:endParaRPr>
                    </a:p>
                  </a:txBody>
                  <a:tcPr marL="9525" marR="9525" marT="9525" marB="0" anchor="b"/>
                </a:tc>
              </a:tr>
              <a:tr h="370840">
                <a:tc>
                  <a:txBody>
                    <a:bodyPr/>
                    <a:lstStyle/>
                    <a:p>
                      <a:pPr algn="l" rtl="0" fontAlgn="b"/>
                      <a:r>
                        <a:rPr kumimoji="0" lang="tr-TR" sz="1600" kern="1200" dirty="0" smtClean="0">
                          <a:solidFill>
                            <a:schemeClr val="dk1"/>
                          </a:solidFill>
                          <a:effectLst/>
                          <a:latin typeface="+mn-lt"/>
                          <a:ea typeface="+mn-ea"/>
                          <a:cs typeface="+mn-cs"/>
                        </a:rPr>
                        <a:t>Fas</a:t>
                      </a:r>
                      <a:endParaRPr kumimoji="0" lang="tr-TR" sz="1600" kern="1200" dirty="0">
                        <a:solidFill>
                          <a:schemeClr val="dk1"/>
                        </a:solidFill>
                        <a:effectLst/>
                        <a:latin typeface="+mn-lt"/>
                        <a:ea typeface="+mn-ea"/>
                        <a:cs typeface="+mn-cs"/>
                      </a:endParaRPr>
                    </a:p>
                  </a:txBody>
                  <a:tcPr marL="9525" marR="9525" marT="9525" marB="0" anchor="b"/>
                </a:tc>
                <a:tc>
                  <a:txBody>
                    <a:bodyPr/>
                    <a:lstStyle/>
                    <a:p>
                      <a:pPr algn="r" rtl="0" fontAlgn="b"/>
                      <a:r>
                        <a:rPr kumimoji="0" lang="tr-TR" sz="1600" kern="1200" dirty="0" smtClean="0">
                          <a:solidFill>
                            <a:schemeClr val="dk1"/>
                          </a:solidFill>
                          <a:effectLst/>
                          <a:latin typeface="+mn-lt"/>
                          <a:ea typeface="+mn-ea"/>
                          <a:cs typeface="+mn-cs"/>
                        </a:rPr>
                        <a:t>26.800</a:t>
                      </a:r>
                      <a:endParaRPr kumimoji="0" lang="tr-TR" sz="1600" kern="1200" dirty="0">
                        <a:solidFill>
                          <a:schemeClr val="dk1"/>
                        </a:solidFill>
                        <a:effectLst/>
                        <a:latin typeface="+mn-lt"/>
                        <a:ea typeface="+mn-ea"/>
                        <a:cs typeface="+mn-cs"/>
                      </a:endParaRPr>
                    </a:p>
                  </a:txBody>
                  <a:tcPr marL="9525" marR="9525" marT="9525" marB="0" anchor="b"/>
                </a:tc>
              </a:tr>
              <a:tr h="370840">
                <a:tc>
                  <a:txBody>
                    <a:bodyPr/>
                    <a:lstStyle/>
                    <a:p>
                      <a:r>
                        <a:rPr kumimoji="0" lang="tr-TR" sz="1600" kern="1200" dirty="0" smtClean="0">
                          <a:solidFill>
                            <a:schemeClr val="dk1"/>
                          </a:solidFill>
                          <a:effectLst/>
                          <a:latin typeface="+mn-lt"/>
                          <a:ea typeface="+mn-ea"/>
                          <a:cs typeface="+mn-cs"/>
                        </a:rPr>
                        <a:t>TOPLAM</a:t>
                      </a:r>
                      <a:endParaRPr kumimoji="0" lang="tr-TR" sz="1600" kern="1200" dirty="0">
                        <a:solidFill>
                          <a:schemeClr val="dk1"/>
                        </a:solidFill>
                        <a:effectLst/>
                        <a:latin typeface="+mn-lt"/>
                        <a:ea typeface="+mn-ea"/>
                        <a:cs typeface="+mn-cs"/>
                      </a:endParaRPr>
                    </a:p>
                  </a:txBody>
                  <a:tcPr/>
                </a:tc>
                <a:tc>
                  <a:txBody>
                    <a:bodyPr/>
                    <a:lstStyle/>
                    <a:p>
                      <a:r>
                        <a:rPr kumimoji="0" lang="tr-TR" sz="1600" kern="1200" dirty="0" smtClean="0">
                          <a:solidFill>
                            <a:schemeClr val="dk1"/>
                          </a:solidFill>
                          <a:effectLst/>
                          <a:latin typeface="+mn-lt"/>
                          <a:ea typeface="+mn-ea"/>
                          <a:cs typeface="+mn-cs"/>
                        </a:rPr>
                        <a:t>6.129.720</a:t>
                      </a:r>
                      <a:endParaRPr kumimoji="0" lang="tr-TR" sz="1600" kern="1200" dirty="0">
                        <a:solidFill>
                          <a:schemeClr val="dk1"/>
                        </a:solidFill>
                        <a:effectLst/>
                        <a:latin typeface="+mn-lt"/>
                        <a:ea typeface="+mn-ea"/>
                        <a:cs typeface="+mn-cs"/>
                      </a:endParaRPr>
                    </a:p>
                  </a:txBody>
                  <a:tcPr/>
                </a:tc>
              </a:tr>
            </a:tbl>
          </a:graphicData>
        </a:graphic>
      </p:graphicFrame>
      <p:graphicFrame>
        <p:nvGraphicFramePr>
          <p:cNvPr id="15" name="Tablo 14"/>
          <p:cNvGraphicFramePr>
            <a:graphicFrameLocks noGrp="1"/>
          </p:cNvGraphicFramePr>
          <p:nvPr>
            <p:extLst>
              <p:ext uri="{D42A27DB-BD31-4B8C-83A1-F6EECF244321}">
                <p14:modId xmlns:p14="http://schemas.microsoft.com/office/powerpoint/2010/main" val="2641768103"/>
              </p:ext>
            </p:extLst>
          </p:nvPr>
        </p:nvGraphicFramePr>
        <p:xfrm>
          <a:off x="1294103" y="2974467"/>
          <a:ext cx="7069757" cy="280416"/>
        </p:xfrm>
        <a:graphic>
          <a:graphicData uri="http://schemas.openxmlformats.org/drawingml/2006/table">
            <a:tbl>
              <a:tblPr>
                <a:tableStyleId>{5C22544A-7EE6-4342-B048-85BDC9FD1C3A}</a:tableStyleId>
              </a:tblPr>
              <a:tblGrid>
                <a:gridCol w="7069757"/>
              </a:tblGrid>
              <a:tr h="0">
                <a:tc>
                  <a:txBody>
                    <a:bodyPr/>
                    <a:lstStyle/>
                    <a:p>
                      <a:pPr algn="ctr">
                        <a:lnSpc>
                          <a:spcPct val="115000"/>
                        </a:lnSpc>
                        <a:spcAft>
                          <a:spcPts val="1000"/>
                        </a:spcAft>
                      </a:pPr>
                      <a:r>
                        <a:rPr lang="tr-TR" sz="1600" dirty="0">
                          <a:effectLst/>
                        </a:rPr>
                        <a:t>Tablo </a:t>
                      </a:r>
                      <a:r>
                        <a:rPr lang="tr-TR" sz="1600" dirty="0" smtClean="0">
                          <a:effectLst/>
                        </a:rPr>
                        <a:t>2. 2018  Yılı Van İli İthalat </a:t>
                      </a:r>
                      <a:r>
                        <a:rPr lang="tr-TR" sz="1600" dirty="0">
                          <a:effectLst/>
                        </a:rPr>
                        <a:t>ve İhracat </a:t>
                      </a:r>
                      <a:r>
                        <a:rPr lang="tr-TR" sz="1600" dirty="0" smtClean="0">
                          <a:effectLst/>
                        </a:rPr>
                        <a:t>Verileri-İlk 5 Ülke, </a:t>
                      </a:r>
                      <a:r>
                        <a:rPr lang="tr-TR" sz="1600" dirty="0">
                          <a:effectLst/>
                        </a:rPr>
                        <a:t>$ cinsinden</a:t>
                      </a:r>
                      <a:endParaRPr lang="tr-TR" sz="1600" dirty="0">
                        <a:effectLst/>
                        <a:latin typeface="Calibri"/>
                        <a:ea typeface="Calibri"/>
                        <a:cs typeface="Times New Roman"/>
                      </a:endParaRPr>
                    </a:p>
                  </a:txBody>
                  <a:tcPr marL="0" marR="0" marT="0" marB="0"/>
                </a:tc>
              </a:tr>
            </a:tbl>
          </a:graphicData>
        </a:graphic>
      </p:graphicFrame>
      <p:graphicFrame>
        <p:nvGraphicFramePr>
          <p:cNvPr id="16" name="Tablo 15"/>
          <p:cNvGraphicFramePr>
            <a:graphicFrameLocks noGrp="1"/>
          </p:cNvGraphicFramePr>
          <p:nvPr>
            <p:extLst>
              <p:ext uri="{D42A27DB-BD31-4B8C-83A1-F6EECF244321}">
                <p14:modId xmlns:p14="http://schemas.microsoft.com/office/powerpoint/2010/main" val="2080338480"/>
              </p:ext>
            </p:extLst>
          </p:nvPr>
        </p:nvGraphicFramePr>
        <p:xfrm>
          <a:off x="4932040" y="3356992"/>
          <a:ext cx="3596978" cy="2595880"/>
        </p:xfrm>
        <a:graphic>
          <a:graphicData uri="http://schemas.openxmlformats.org/drawingml/2006/table">
            <a:tbl>
              <a:tblPr firstRow="1" bandRow="1">
                <a:tableStyleId>{21E4AEA4-8DFA-4A89-87EB-49C32662AFE0}</a:tableStyleId>
              </a:tblPr>
              <a:tblGrid>
                <a:gridCol w="1819664"/>
                <a:gridCol w="1777314"/>
              </a:tblGrid>
              <a:tr h="370840">
                <a:tc>
                  <a:txBody>
                    <a:bodyPr/>
                    <a:lstStyle/>
                    <a:p>
                      <a:r>
                        <a:rPr lang="tr-TR" dirty="0" smtClean="0"/>
                        <a:t>ÜLKE</a:t>
                      </a:r>
                      <a:endParaRPr lang="tr-TR" dirty="0"/>
                    </a:p>
                  </a:txBody>
                  <a:tcPr/>
                </a:tc>
                <a:tc>
                  <a:txBody>
                    <a:bodyPr/>
                    <a:lstStyle/>
                    <a:p>
                      <a:r>
                        <a:rPr lang="tr-TR" dirty="0" smtClean="0"/>
                        <a:t>İTHALAT</a:t>
                      </a:r>
                      <a:endParaRPr lang="tr-TR" dirty="0"/>
                    </a:p>
                  </a:txBody>
                  <a:tcPr/>
                </a:tc>
              </a:tr>
              <a:tr h="370840">
                <a:tc>
                  <a:txBody>
                    <a:bodyPr/>
                    <a:lstStyle/>
                    <a:p>
                      <a:pPr algn="l" rtl="0" fontAlgn="b"/>
                      <a:r>
                        <a:rPr kumimoji="0" lang="tr-TR" sz="1600" kern="1200" dirty="0" smtClean="0">
                          <a:effectLst/>
                        </a:rPr>
                        <a:t>Almanya</a:t>
                      </a:r>
                      <a:endParaRPr kumimoji="0" lang="tr-TR" sz="1600" kern="1200" dirty="0">
                        <a:solidFill>
                          <a:schemeClr val="dk1"/>
                        </a:solidFill>
                        <a:effectLst/>
                        <a:latin typeface="+mn-lt"/>
                        <a:ea typeface="+mn-ea"/>
                        <a:cs typeface="+mn-cs"/>
                      </a:endParaRPr>
                    </a:p>
                  </a:txBody>
                  <a:tcPr marL="9525" marR="9525" marT="9525" marB="0" anchor="b"/>
                </a:tc>
                <a:tc>
                  <a:txBody>
                    <a:bodyPr/>
                    <a:lstStyle/>
                    <a:p>
                      <a:pPr algn="r" rtl="0" fontAlgn="b"/>
                      <a:r>
                        <a:rPr kumimoji="0" lang="tr-TR" sz="1600" b="0" i="0" kern="1200" dirty="0" smtClean="0">
                          <a:solidFill>
                            <a:schemeClr val="dk1"/>
                          </a:solidFill>
                          <a:effectLst/>
                          <a:latin typeface="+mn-lt"/>
                          <a:ea typeface="+mn-ea"/>
                          <a:cs typeface="+mn-cs"/>
                        </a:rPr>
                        <a:t>571.955</a:t>
                      </a:r>
                      <a:endParaRPr kumimoji="0" lang="tr-TR" sz="1600" kern="1200" dirty="0">
                        <a:solidFill>
                          <a:schemeClr val="dk1"/>
                        </a:solidFill>
                        <a:effectLst/>
                        <a:latin typeface="+mn-lt"/>
                        <a:ea typeface="+mn-ea"/>
                        <a:cs typeface="+mn-cs"/>
                      </a:endParaRPr>
                    </a:p>
                  </a:txBody>
                  <a:tcPr marL="9525" marR="9525" marT="9525" marB="0" anchor="b"/>
                </a:tc>
              </a:tr>
              <a:tr h="370840">
                <a:tc>
                  <a:txBody>
                    <a:bodyPr/>
                    <a:lstStyle/>
                    <a:p>
                      <a:pPr algn="l" rtl="0" fontAlgn="b"/>
                      <a:r>
                        <a:rPr kumimoji="0" lang="tr-TR" sz="1600" kern="1200" dirty="0" smtClean="0">
                          <a:effectLst/>
                        </a:rPr>
                        <a:t>Çin</a:t>
                      </a:r>
                      <a:endParaRPr kumimoji="0" lang="tr-TR" sz="1600" kern="1200" dirty="0">
                        <a:solidFill>
                          <a:schemeClr val="dk1"/>
                        </a:solidFill>
                        <a:effectLst/>
                        <a:latin typeface="+mn-lt"/>
                        <a:ea typeface="+mn-ea"/>
                        <a:cs typeface="+mn-cs"/>
                      </a:endParaRPr>
                    </a:p>
                  </a:txBody>
                  <a:tcPr marL="9525" marR="9525" marT="9525" marB="0" anchor="b"/>
                </a:tc>
                <a:tc>
                  <a:txBody>
                    <a:bodyPr/>
                    <a:lstStyle/>
                    <a:p>
                      <a:pPr algn="r" rtl="0" fontAlgn="b"/>
                      <a:r>
                        <a:rPr kumimoji="0" lang="tr-TR" sz="1600" b="0" i="0" kern="1200" dirty="0" smtClean="0">
                          <a:solidFill>
                            <a:schemeClr val="dk1"/>
                          </a:solidFill>
                          <a:effectLst/>
                          <a:latin typeface="+mn-lt"/>
                          <a:ea typeface="+mn-ea"/>
                          <a:cs typeface="+mn-cs"/>
                        </a:rPr>
                        <a:t>485.025</a:t>
                      </a:r>
                      <a:endParaRPr kumimoji="0" lang="tr-TR" sz="1600" kern="1200" dirty="0">
                        <a:solidFill>
                          <a:schemeClr val="dk1"/>
                        </a:solidFill>
                        <a:effectLst/>
                        <a:latin typeface="+mn-lt"/>
                        <a:ea typeface="+mn-ea"/>
                        <a:cs typeface="+mn-cs"/>
                      </a:endParaRPr>
                    </a:p>
                  </a:txBody>
                  <a:tcPr marL="9525" marR="9525" marT="9525" marB="0" anchor="b"/>
                </a:tc>
              </a:tr>
              <a:tr h="370840">
                <a:tc>
                  <a:txBody>
                    <a:bodyPr/>
                    <a:lstStyle/>
                    <a:p>
                      <a:pPr algn="l" rtl="0" fontAlgn="b"/>
                      <a:r>
                        <a:rPr kumimoji="0" lang="tr-TR" sz="1600" kern="1200" dirty="0" smtClean="0">
                          <a:effectLst/>
                        </a:rPr>
                        <a:t>Avusturya</a:t>
                      </a:r>
                      <a:endParaRPr kumimoji="0" lang="tr-TR" sz="1600" kern="1200" dirty="0">
                        <a:solidFill>
                          <a:schemeClr val="dk1"/>
                        </a:solidFill>
                        <a:effectLst/>
                        <a:latin typeface="+mn-lt"/>
                        <a:ea typeface="+mn-ea"/>
                        <a:cs typeface="+mn-cs"/>
                      </a:endParaRPr>
                    </a:p>
                  </a:txBody>
                  <a:tcPr marL="9525" marR="9525" marT="9525" marB="0" anchor="b"/>
                </a:tc>
                <a:tc>
                  <a:txBody>
                    <a:bodyPr/>
                    <a:lstStyle/>
                    <a:p>
                      <a:pPr algn="r" rtl="0" fontAlgn="b"/>
                      <a:r>
                        <a:rPr kumimoji="0" lang="tr-TR" sz="1600" b="0" i="0" kern="1200" dirty="0" smtClean="0">
                          <a:solidFill>
                            <a:schemeClr val="dk1"/>
                          </a:solidFill>
                          <a:effectLst/>
                          <a:latin typeface="+mn-lt"/>
                          <a:ea typeface="+mn-ea"/>
                          <a:cs typeface="+mn-cs"/>
                        </a:rPr>
                        <a:t>122.052</a:t>
                      </a:r>
                      <a:endParaRPr kumimoji="0" lang="tr-TR" sz="1600" kern="1200" dirty="0">
                        <a:solidFill>
                          <a:schemeClr val="dk1"/>
                        </a:solidFill>
                        <a:effectLst/>
                        <a:latin typeface="+mn-lt"/>
                        <a:ea typeface="+mn-ea"/>
                        <a:cs typeface="+mn-cs"/>
                      </a:endParaRPr>
                    </a:p>
                  </a:txBody>
                  <a:tcPr marL="9525" marR="9525" marT="9525" marB="0" anchor="b"/>
                </a:tc>
              </a:tr>
              <a:tr h="370840">
                <a:tc>
                  <a:txBody>
                    <a:bodyPr/>
                    <a:lstStyle/>
                    <a:p>
                      <a:pPr algn="l" rtl="0" fontAlgn="b"/>
                      <a:r>
                        <a:rPr kumimoji="0" lang="tr-TR" sz="1600" kern="1200" dirty="0">
                          <a:effectLst/>
                        </a:rPr>
                        <a:t>İspanya</a:t>
                      </a:r>
                      <a:endParaRPr kumimoji="0" lang="tr-TR" sz="1600" kern="1200" dirty="0">
                        <a:solidFill>
                          <a:schemeClr val="dk1"/>
                        </a:solidFill>
                        <a:effectLst/>
                        <a:latin typeface="+mn-lt"/>
                        <a:ea typeface="+mn-ea"/>
                        <a:cs typeface="+mn-cs"/>
                      </a:endParaRPr>
                    </a:p>
                  </a:txBody>
                  <a:tcPr marL="9525" marR="9525" marT="9525" marB="0" anchor="b"/>
                </a:tc>
                <a:tc>
                  <a:txBody>
                    <a:bodyPr/>
                    <a:lstStyle/>
                    <a:p>
                      <a:pPr algn="r" rtl="0" fontAlgn="b"/>
                      <a:r>
                        <a:rPr kumimoji="0" lang="tr-TR" sz="1600" b="0" i="0" kern="1200" dirty="0" smtClean="0">
                          <a:solidFill>
                            <a:schemeClr val="dk1"/>
                          </a:solidFill>
                          <a:effectLst/>
                          <a:latin typeface="+mn-lt"/>
                          <a:ea typeface="+mn-ea"/>
                          <a:cs typeface="+mn-cs"/>
                        </a:rPr>
                        <a:t>111.387</a:t>
                      </a:r>
                      <a:endParaRPr kumimoji="0" lang="tr-TR" sz="1600" kern="1200" dirty="0">
                        <a:solidFill>
                          <a:schemeClr val="dk1"/>
                        </a:solidFill>
                        <a:effectLst/>
                        <a:latin typeface="+mn-lt"/>
                        <a:ea typeface="+mn-ea"/>
                        <a:cs typeface="+mn-cs"/>
                      </a:endParaRPr>
                    </a:p>
                  </a:txBody>
                  <a:tcPr marL="9525" marR="9525" marT="9525" marB="0" anchor="b"/>
                </a:tc>
              </a:tr>
              <a:tr h="370840">
                <a:tc>
                  <a:txBody>
                    <a:bodyPr/>
                    <a:lstStyle/>
                    <a:p>
                      <a:pPr algn="l" rtl="0" fontAlgn="b"/>
                      <a:r>
                        <a:rPr kumimoji="0" lang="tr-TR" sz="1600" kern="1200" dirty="0" smtClean="0">
                          <a:effectLst/>
                        </a:rPr>
                        <a:t>Japonya</a:t>
                      </a:r>
                      <a:endParaRPr kumimoji="0" lang="tr-TR" sz="1600" kern="1200" dirty="0">
                        <a:solidFill>
                          <a:schemeClr val="dk1"/>
                        </a:solidFill>
                        <a:effectLst/>
                        <a:latin typeface="+mn-lt"/>
                        <a:ea typeface="+mn-ea"/>
                        <a:cs typeface="+mn-cs"/>
                      </a:endParaRPr>
                    </a:p>
                  </a:txBody>
                  <a:tcPr marL="9525" marR="9525" marT="9525" marB="0" anchor="b"/>
                </a:tc>
                <a:tc>
                  <a:txBody>
                    <a:bodyPr/>
                    <a:lstStyle/>
                    <a:p>
                      <a:pPr algn="r" rtl="0" fontAlgn="b"/>
                      <a:r>
                        <a:rPr kumimoji="0" lang="tr-TR" sz="1600" b="0" i="0" kern="1200" dirty="0" smtClean="0">
                          <a:solidFill>
                            <a:schemeClr val="dk1"/>
                          </a:solidFill>
                          <a:effectLst/>
                          <a:latin typeface="+mn-lt"/>
                          <a:ea typeface="+mn-ea"/>
                          <a:cs typeface="+mn-cs"/>
                        </a:rPr>
                        <a:t>51.350</a:t>
                      </a:r>
                      <a:endParaRPr kumimoji="0" lang="tr-TR" sz="1600" kern="1200" dirty="0">
                        <a:solidFill>
                          <a:schemeClr val="dk1"/>
                        </a:solidFill>
                        <a:effectLst/>
                        <a:latin typeface="+mn-lt"/>
                        <a:ea typeface="+mn-ea"/>
                        <a:cs typeface="+mn-cs"/>
                      </a:endParaRPr>
                    </a:p>
                  </a:txBody>
                  <a:tcPr marL="9525" marR="9525" marT="9525" marB="0" anchor="b"/>
                </a:tc>
              </a:tr>
              <a:tr h="370840">
                <a:tc>
                  <a:txBody>
                    <a:bodyPr/>
                    <a:lstStyle/>
                    <a:p>
                      <a:r>
                        <a:rPr kumimoji="0" lang="tr-TR" sz="1600" kern="1200" dirty="0" smtClean="0">
                          <a:effectLst/>
                        </a:rPr>
                        <a:t>TOPLAM</a:t>
                      </a:r>
                      <a:endParaRPr kumimoji="0" lang="tr-TR" sz="1600" kern="1200" dirty="0">
                        <a:solidFill>
                          <a:schemeClr val="dk1"/>
                        </a:solidFill>
                        <a:effectLst/>
                        <a:latin typeface="+mn-lt"/>
                        <a:ea typeface="+mn-ea"/>
                        <a:cs typeface="+mn-cs"/>
                      </a:endParaRPr>
                    </a:p>
                  </a:txBody>
                  <a:tcPr/>
                </a:tc>
                <a:tc>
                  <a:txBody>
                    <a:bodyPr/>
                    <a:lstStyle/>
                    <a:p>
                      <a:r>
                        <a:rPr kumimoji="0" lang="tr-TR" sz="1600" kern="1200" dirty="0" smtClean="0">
                          <a:effectLst/>
                        </a:rPr>
                        <a:t>1.341.769</a:t>
                      </a:r>
                      <a:endParaRPr kumimoji="0" lang="tr-TR" sz="1600" kern="1200" dirty="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38559823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265178311"/>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g</a:t>
              </a:r>
              <a:r>
                <a:rPr lang="tr-TR" sz="2600" b="1" kern="1200" dirty="0" smtClean="0"/>
                <a:t>- Dış Ticaret</a:t>
              </a:r>
              <a:endParaRPr lang="tr-TR" sz="2600" kern="1200" dirty="0"/>
            </a:p>
          </p:txBody>
        </p:sp>
      </p:grpSp>
      <p:graphicFrame>
        <p:nvGraphicFramePr>
          <p:cNvPr id="14" name="Diyagram 13"/>
          <p:cNvGraphicFramePr/>
          <p:nvPr>
            <p:extLst>
              <p:ext uri="{D42A27DB-BD31-4B8C-83A1-F6EECF244321}">
                <p14:modId xmlns:p14="http://schemas.microsoft.com/office/powerpoint/2010/main" val="2815857274"/>
              </p:ext>
            </p:extLst>
          </p:nvPr>
        </p:nvGraphicFramePr>
        <p:xfrm>
          <a:off x="1233206" y="1700807"/>
          <a:ext cx="7344816" cy="41709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Rectangle 1"/>
          <p:cNvSpPr>
            <a:spLocks noChangeArrowheads="1"/>
          </p:cNvSpPr>
          <p:nvPr/>
        </p:nvSpPr>
        <p:spPr bwMode="auto">
          <a:xfrm>
            <a:off x="2314575" y="3114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Arial" pitchFamily="34" charset="0"/>
              </a:rPr>
              <a:t/>
            </a:r>
            <a:br>
              <a:rPr kumimoji="0" lang="tr-TR" sz="1800" b="0" i="0" u="none" strike="noStrike" cap="none" normalizeH="0" baseline="0" smtClean="0">
                <a:ln>
                  <a:noFill/>
                </a:ln>
                <a:solidFill>
                  <a:schemeClr val="tx1"/>
                </a:solidFill>
                <a:effectLst/>
                <a:latin typeface="Arial" pitchFamily="34" charset="0"/>
                <a:cs typeface="Arial" pitchFamily="34" charset="0"/>
              </a:rPr>
            </a:b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Metin kutusu 20"/>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Tree>
    <p:extLst>
      <p:ext uri="{BB962C8B-B14F-4D97-AF65-F5344CB8AC3E}">
        <p14:creationId xmlns:p14="http://schemas.microsoft.com/office/powerpoint/2010/main" val="20019275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232804783"/>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43210" y="2045293"/>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g</a:t>
              </a:r>
              <a:r>
                <a:rPr lang="tr-TR" sz="2600" b="1" kern="1200" dirty="0" smtClean="0"/>
                <a:t>- Dış Ticaret-2</a:t>
              </a:r>
              <a:endParaRPr lang="tr-TR" sz="2600" kern="1200" dirty="0"/>
            </a:p>
          </p:txBody>
        </p:sp>
      </p:grpSp>
      <p:graphicFrame>
        <p:nvGraphicFramePr>
          <p:cNvPr id="14" name="Diyagram 13"/>
          <p:cNvGraphicFramePr/>
          <p:nvPr>
            <p:extLst>
              <p:ext uri="{D42A27DB-BD31-4B8C-83A1-F6EECF244321}">
                <p14:modId xmlns:p14="http://schemas.microsoft.com/office/powerpoint/2010/main" val="2961070998"/>
              </p:ext>
            </p:extLst>
          </p:nvPr>
        </p:nvGraphicFramePr>
        <p:xfrm>
          <a:off x="1184202" y="5295739"/>
          <a:ext cx="7344816" cy="11521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Rectangle 1"/>
          <p:cNvSpPr>
            <a:spLocks noChangeArrowheads="1"/>
          </p:cNvSpPr>
          <p:nvPr/>
        </p:nvSpPr>
        <p:spPr bwMode="auto">
          <a:xfrm>
            <a:off x="2314575" y="3114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Arial" pitchFamily="34" charset="0"/>
              </a:rPr>
              <a:t/>
            </a:r>
            <a:br>
              <a:rPr kumimoji="0" lang="tr-TR" sz="1800" b="0" i="0" u="none" strike="noStrike" cap="none" normalizeH="0" baseline="0" smtClean="0">
                <a:ln>
                  <a:noFill/>
                </a:ln>
                <a:solidFill>
                  <a:schemeClr val="tx1"/>
                </a:solidFill>
                <a:effectLst/>
                <a:latin typeface="Arial" pitchFamily="34" charset="0"/>
                <a:cs typeface="Arial" pitchFamily="34" charset="0"/>
              </a:rPr>
            </a:b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5" name="Tablo 14"/>
          <p:cNvGraphicFramePr>
            <a:graphicFrameLocks noGrp="1"/>
          </p:cNvGraphicFramePr>
          <p:nvPr>
            <p:extLst>
              <p:ext uri="{D42A27DB-BD31-4B8C-83A1-F6EECF244321}">
                <p14:modId xmlns:p14="http://schemas.microsoft.com/office/powerpoint/2010/main" val="1093953667"/>
              </p:ext>
            </p:extLst>
          </p:nvPr>
        </p:nvGraphicFramePr>
        <p:xfrm>
          <a:off x="1326914" y="1672737"/>
          <a:ext cx="7269386" cy="3030855"/>
        </p:xfrm>
        <a:graphic>
          <a:graphicData uri="http://schemas.openxmlformats.org/drawingml/2006/table">
            <a:tbl>
              <a:tblPr firstRow="1" firstCol="1" bandRow="1">
                <a:tableStyleId>{46F890A9-2807-4EBB-B81D-B2AA78EC7F39}</a:tableStyleId>
              </a:tblPr>
              <a:tblGrid>
                <a:gridCol w="737877"/>
                <a:gridCol w="4896544"/>
                <a:gridCol w="1634965"/>
              </a:tblGrid>
              <a:tr h="223795">
                <a:tc>
                  <a:txBody>
                    <a:bodyPr/>
                    <a:lstStyle/>
                    <a:p>
                      <a:r>
                        <a:rPr lang="tr-TR" sz="1400" dirty="0" smtClean="0">
                          <a:effectLst/>
                          <a:latin typeface="Arial" pitchFamily="34" charset="0"/>
                          <a:cs typeface="Arial" pitchFamily="34" charset="0"/>
                        </a:rPr>
                        <a:t>ISIC</a:t>
                      </a:r>
                      <a:endParaRPr lang="tr-TR" sz="1400" dirty="0">
                        <a:effectLst/>
                        <a:latin typeface="Arial" pitchFamily="34" charset="0"/>
                        <a:cs typeface="Arial" pitchFamily="34" charset="0"/>
                      </a:endParaRPr>
                    </a:p>
                  </a:txBody>
                  <a:tcPr marL="68580" marR="68580" marT="0" marB="0"/>
                </a:tc>
                <a:tc>
                  <a:txBody>
                    <a:bodyPr/>
                    <a:lstStyle/>
                    <a:p>
                      <a:r>
                        <a:rPr lang="tr-TR" sz="1400" dirty="0" smtClean="0">
                          <a:effectLst/>
                        </a:rPr>
                        <a:t>ÜRÜN</a:t>
                      </a:r>
                      <a:r>
                        <a:rPr lang="tr-TR" sz="1400" baseline="0" dirty="0" smtClean="0">
                          <a:effectLst/>
                        </a:rPr>
                        <a:t> GRUPLARI</a:t>
                      </a:r>
                      <a:endParaRPr lang="tr-TR" sz="1400" dirty="0">
                        <a:effectLst/>
                        <a:latin typeface="Arial" pitchFamily="34" charset="0"/>
                        <a:cs typeface="Arial" pitchFamily="34" charset="0"/>
                      </a:endParaRPr>
                    </a:p>
                  </a:txBody>
                  <a:tcPr marL="68580" marR="68580" marT="0" marB="0"/>
                </a:tc>
                <a:tc>
                  <a:txBody>
                    <a:bodyPr/>
                    <a:lstStyle/>
                    <a:p>
                      <a:pPr algn="ctr">
                        <a:lnSpc>
                          <a:spcPct val="115000"/>
                        </a:lnSpc>
                        <a:spcAft>
                          <a:spcPts val="0"/>
                        </a:spcAft>
                      </a:pPr>
                      <a:r>
                        <a:rPr lang="tr-TR" sz="1400" dirty="0" smtClean="0">
                          <a:effectLst/>
                        </a:rPr>
                        <a:t>İHRACAT($)</a:t>
                      </a:r>
                      <a:endParaRPr lang="tr-TR" sz="1400" dirty="0">
                        <a:effectLst/>
                        <a:latin typeface="Arial" pitchFamily="34" charset="0"/>
                        <a:ea typeface="Calibri"/>
                        <a:cs typeface="Arial" pitchFamily="34" charset="0"/>
                      </a:endParaRPr>
                    </a:p>
                  </a:txBody>
                  <a:tcPr marL="68580" marR="68580" marT="0" marB="0"/>
                </a:tc>
              </a:tr>
              <a:tr h="223795">
                <a:tc>
                  <a:txBody>
                    <a:bodyPr/>
                    <a:lstStyle/>
                    <a:p>
                      <a:r>
                        <a:rPr lang="tr-TR" sz="1600" dirty="0" smtClean="0">
                          <a:solidFill>
                            <a:schemeClr val="tx1"/>
                          </a:solidFill>
                        </a:rPr>
                        <a:t>14</a:t>
                      </a:r>
                      <a:endParaRPr lang="tr-TR" sz="1600" dirty="0">
                        <a:solidFill>
                          <a:schemeClr val="tx1"/>
                        </a:solidFill>
                      </a:endParaRPr>
                    </a:p>
                  </a:txBody>
                  <a:tcPr marL="0" marR="0" marT="0" marB="0"/>
                </a:tc>
                <a:tc>
                  <a:txBody>
                    <a:bodyPr/>
                    <a:lstStyle/>
                    <a:p>
                      <a:r>
                        <a:rPr lang="tr-TR" sz="1600" dirty="0" err="1">
                          <a:latin typeface="arial"/>
                        </a:rPr>
                        <a:t>Taşocakçılığı</a:t>
                      </a:r>
                      <a:r>
                        <a:rPr lang="tr-TR" sz="1600" dirty="0">
                          <a:latin typeface="arial"/>
                        </a:rPr>
                        <a:t> ve diğer madencilik</a:t>
                      </a:r>
                      <a:endParaRPr lang="tr-TR" sz="1600" dirty="0"/>
                    </a:p>
                  </a:txBody>
                  <a:tcPr marL="0" marR="0" marT="0" marB="0"/>
                </a:tc>
                <a:tc>
                  <a:txBody>
                    <a:bodyPr/>
                    <a:lstStyle/>
                    <a:p>
                      <a:pPr algn="ctr" rtl="0" fontAlgn="b"/>
                      <a:r>
                        <a:rPr kumimoji="0" lang="tr-TR" sz="1600" b="0" kern="1200" dirty="0" smtClean="0">
                          <a:solidFill>
                            <a:schemeClr val="tx1"/>
                          </a:solidFill>
                          <a:effectLst/>
                          <a:latin typeface="Arial" pitchFamily="34" charset="0"/>
                          <a:ea typeface="+mn-ea"/>
                          <a:cs typeface="Arial" pitchFamily="34" charset="0"/>
                        </a:rPr>
                        <a:t>5.898.110</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r>
                        <a:rPr lang="tr-TR" sz="1600" dirty="0" smtClean="0">
                          <a:solidFill>
                            <a:schemeClr val="tx1"/>
                          </a:solidFill>
                        </a:rPr>
                        <a:t>15</a:t>
                      </a:r>
                      <a:endParaRPr lang="tr-TR" sz="1600" dirty="0">
                        <a:solidFill>
                          <a:schemeClr val="tx1"/>
                        </a:solidFill>
                      </a:endParaRPr>
                    </a:p>
                  </a:txBody>
                  <a:tcPr marL="0" marR="0" marT="0" marB="0"/>
                </a:tc>
                <a:tc>
                  <a:txBody>
                    <a:bodyPr/>
                    <a:lstStyle/>
                    <a:p>
                      <a:r>
                        <a:rPr lang="tr-TR" sz="1600" dirty="0">
                          <a:latin typeface="arial"/>
                        </a:rPr>
                        <a:t>Gıda ürünleri ve içecek</a:t>
                      </a:r>
                      <a:endParaRPr lang="tr-TR" sz="1600" dirty="0"/>
                    </a:p>
                  </a:txBody>
                  <a:tcPr marL="0" marR="0" marT="0" marB="0"/>
                </a:tc>
                <a:tc>
                  <a:txBody>
                    <a:bodyPr/>
                    <a:lstStyle/>
                    <a:p>
                      <a:pPr algn="ctr" rtl="0" fontAlgn="b"/>
                      <a:r>
                        <a:rPr kumimoji="0" lang="tr-TR" sz="1600" kern="1200" dirty="0" smtClean="0">
                          <a:effectLst/>
                        </a:rPr>
                        <a:t>28.354</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pPr algn="l" rtl="0" fontAlgn="b"/>
                      <a:r>
                        <a:rPr kumimoji="0" lang="tr-TR" sz="1600" b="1" kern="1200" dirty="0" smtClean="0">
                          <a:solidFill>
                            <a:schemeClr val="tx1"/>
                          </a:solidFill>
                          <a:effectLst/>
                          <a:latin typeface="Arial" pitchFamily="34" charset="0"/>
                          <a:ea typeface="+mn-ea"/>
                          <a:cs typeface="Arial" pitchFamily="34" charset="0"/>
                        </a:rPr>
                        <a:t>17</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l" rtl="0" fontAlgn="b"/>
                      <a:r>
                        <a:rPr kumimoji="0" lang="tr-TR" sz="1600" kern="1200" dirty="0" smtClean="0">
                          <a:effectLst/>
                        </a:rPr>
                        <a:t>Tekstil </a:t>
                      </a:r>
                      <a:r>
                        <a:rPr kumimoji="0" lang="tr-TR" sz="1600" kern="1200" dirty="0">
                          <a:effectLst/>
                        </a:rPr>
                        <a:t>ürünleri</a:t>
                      </a:r>
                      <a:endParaRPr kumimoji="0" lang="tr-TR" sz="1600" b="1" kern="1200" dirty="0">
                        <a:solidFill>
                          <a:schemeClr val="bg1"/>
                        </a:solidFill>
                        <a:effectLst/>
                        <a:latin typeface="Arial" pitchFamily="34" charset="0"/>
                        <a:ea typeface="+mn-ea"/>
                        <a:cs typeface="Arial" pitchFamily="34" charset="0"/>
                      </a:endParaRPr>
                    </a:p>
                  </a:txBody>
                  <a:tcPr marL="9525" marR="9525" marT="9525" marB="0" anchor="b"/>
                </a:tc>
                <a:tc>
                  <a:txBody>
                    <a:bodyPr/>
                    <a:lstStyle/>
                    <a:p>
                      <a:pPr algn="ctr" rtl="0" fontAlgn="b"/>
                      <a:r>
                        <a:rPr kumimoji="0" lang="tr-TR" sz="1600" kern="1200" dirty="0" smtClean="0">
                          <a:effectLst/>
                        </a:rPr>
                        <a:t>4.233</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pPr algn="l" rtl="0" fontAlgn="b"/>
                      <a:r>
                        <a:rPr kumimoji="0" lang="tr-TR" sz="1600" b="1" kern="1200" dirty="0" smtClean="0">
                          <a:solidFill>
                            <a:schemeClr val="tx1"/>
                          </a:solidFill>
                          <a:effectLst/>
                          <a:latin typeface="Arial" pitchFamily="34" charset="0"/>
                          <a:ea typeface="+mn-ea"/>
                          <a:cs typeface="Arial" pitchFamily="34" charset="0"/>
                        </a:rPr>
                        <a:t>20</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c>
                  <a:txBody>
                    <a:bodyPr/>
                    <a:lstStyle/>
                    <a:p>
                      <a:r>
                        <a:rPr lang="tr-TR" sz="1600" dirty="0">
                          <a:latin typeface="arial"/>
                        </a:rPr>
                        <a:t>Ağaç ve mantar ürünleri (mobilya hariç); hasır vb.  </a:t>
                      </a:r>
                      <a:r>
                        <a:rPr lang="tr-TR" sz="1600" dirty="0" smtClean="0">
                          <a:latin typeface="arial"/>
                        </a:rPr>
                        <a:t>Örülerek</a:t>
                      </a:r>
                    </a:p>
                    <a:p>
                      <a:r>
                        <a:rPr lang="tr-TR" sz="1600" dirty="0">
                          <a:latin typeface="arial"/>
                        </a:rPr>
                        <a:t> yapılan </a:t>
                      </a:r>
                      <a:r>
                        <a:rPr lang="tr-TR" sz="1600" dirty="0" smtClean="0">
                          <a:latin typeface="arial"/>
                        </a:rPr>
                        <a:t>maddeler</a:t>
                      </a:r>
                      <a:endParaRPr lang="tr-TR" sz="1600" dirty="0"/>
                    </a:p>
                  </a:txBody>
                  <a:tcPr marL="0" marR="0" marT="0" marB="0"/>
                </a:tc>
                <a:tc>
                  <a:txBody>
                    <a:bodyPr/>
                    <a:lstStyle/>
                    <a:p>
                      <a:pPr algn="ctr" rtl="0" fontAlgn="b"/>
                      <a:r>
                        <a:rPr kumimoji="0" lang="tr-TR" sz="1600" kern="1200" dirty="0" smtClean="0">
                          <a:effectLst/>
                        </a:rPr>
                        <a:t>5.578</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pPr algn="l" rtl="0" fontAlgn="b"/>
                      <a:r>
                        <a:rPr kumimoji="0" lang="tr-TR" sz="1600" b="1" kern="1200" dirty="0" smtClean="0">
                          <a:solidFill>
                            <a:schemeClr val="tx1"/>
                          </a:solidFill>
                          <a:effectLst/>
                          <a:latin typeface="Arial" pitchFamily="34" charset="0"/>
                          <a:ea typeface="+mn-ea"/>
                          <a:cs typeface="Arial" pitchFamily="34" charset="0"/>
                        </a:rPr>
                        <a:t>21</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l" rtl="0" fontAlgn="b"/>
                      <a:r>
                        <a:rPr kumimoji="0" lang="tr-TR" sz="1600" kern="1200" dirty="0" smtClean="0">
                          <a:effectLst/>
                        </a:rPr>
                        <a:t>Kağıt ve kağıt ürünleri</a:t>
                      </a:r>
                      <a:endParaRPr kumimoji="0" lang="tr-TR" sz="1600" b="1" kern="1200" dirty="0">
                        <a:solidFill>
                          <a:schemeClr val="bg1"/>
                        </a:solidFill>
                        <a:effectLst/>
                        <a:latin typeface="Arial" pitchFamily="34" charset="0"/>
                        <a:ea typeface="+mn-ea"/>
                        <a:cs typeface="Arial" pitchFamily="34" charset="0"/>
                      </a:endParaRPr>
                    </a:p>
                  </a:txBody>
                  <a:tcPr marL="9525" marR="9525" marT="9525" marB="0" anchor="b"/>
                </a:tc>
                <a:tc>
                  <a:txBody>
                    <a:bodyPr/>
                    <a:lstStyle/>
                    <a:p>
                      <a:pPr algn="ctr" rtl="0" fontAlgn="b"/>
                      <a:r>
                        <a:rPr kumimoji="0" lang="tr-TR" sz="1600" kern="1200" dirty="0" smtClean="0">
                          <a:effectLst/>
                        </a:rPr>
                        <a:t>75.025</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pPr algn="l" rtl="0" fontAlgn="b"/>
                      <a:r>
                        <a:rPr kumimoji="0" lang="tr-TR" sz="1600" b="1" kern="1200" dirty="0" smtClean="0">
                          <a:solidFill>
                            <a:schemeClr val="tx1"/>
                          </a:solidFill>
                          <a:effectLst/>
                          <a:latin typeface="Arial" pitchFamily="34" charset="0"/>
                          <a:ea typeface="+mn-ea"/>
                          <a:cs typeface="Arial" pitchFamily="34" charset="0"/>
                        </a:rPr>
                        <a:t>24</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l" rtl="0" fontAlgn="b"/>
                      <a:r>
                        <a:rPr kumimoji="0" lang="tr-TR" sz="1600" kern="1200" dirty="0" smtClean="0">
                          <a:effectLst/>
                        </a:rPr>
                        <a:t>Kimyasal madde ve ürünler</a:t>
                      </a:r>
                      <a:endParaRPr kumimoji="0" lang="tr-TR" sz="1600" b="1" kern="1200" dirty="0">
                        <a:solidFill>
                          <a:schemeClr val="bg1"/>
                        </a:solidFill>
                        <a:effectLst/>
                        <a:latin typeface="Arial" pitchFamily="34" charset="0"/>
                        <a:ea typeface="+mn-ea"/>
                        <a:cs typeface="Arial" pitchFamily="34" charset="0"/>
                      </a:endParaRPr>
                    </a:p>
                  </a:txBody>
                  <a:tcPr marL="9525" marR="9525" marT="9525" marB="0" anchor="b"/>
                </a:tc>
                <a:tc>
                  <a:txBody>
                    <a:bodyPr/>
                    <a:lstStyle/>
                    <a:p>
                      <a:pPr algn="ctr" rtl="0" fontAlgn="b"/>
                      <a:r>
                        <a:rPr kumimoji="0" lang="tr-TR" sz="1600" kern="1200" dirty="0" smtClean="0">
                          <a:effectLst/>
                        </a:rPr>
                        <a:t>14.762</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r>
              <a:tr h="194777">
                <a:tc>
                  <a:txBody>
                    <a:bodyPr/>
                    <a:lstStyle/>
                    <a:p>
                      <a:pPr algn="l" rtl="0" fontAlgn="b"/>
                      <a:r>
                        <a:rPr kumimoji="0" lang="tr-TR" sz="1600" b="1" kern="1200" dirty="0" smtClean="0">
                          <a:solidFill>
                            <a:schemeClr val="tx1"/>
                          </a:solidFill>
                          <a:effectLst/>
                          <a:latin typeface="Arial" pitchFamily="34" charset="0"/>
                          <a:ea typeface="+mn-ea"/>
                          <a:cs typeface="Arial" pitchFamily="34" charset="0"/>
                        </a:rPr>
                        <a:t>26</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c>
                  <a:txBody>
                    <a:bodyPr/>
                    <a:lstStyle/>
                    <a:p>
                      <a:r>
                        <a:rPr lang="tr-TR" sz="1600" dirty="0">
                          <a:latin typeface="arial"/>
                        </a:rPr>
                        <a:t>Metalik olmayan diğer mineral ürünler</a:t>
                      </a:r>
                      <a:endParaRPr lang="tr-TR" sz="1600" dirty="0"/>
                    </a:p>
                  </a:txBody>
                  <a:tcPr marL="0" marR="0" marT="0" marB="0"/>
                </a:tc>
                <a:tc>
                  <a:txBody>
                    <a:bodyPr/>
                    <a:lstStyle/>
                    <a:p>
                      <a:pPr algn="ctr" rtl="0" fontAlgn="b"/>
                      <a:r>
                        <a:rPr kumimoji="0" lang="tr-TR" sz="1600" kern="1200" dirty="0" smtClean="0">
                          <a:effectLst/>
                        </a:rPr>
                        <a:t>15.144</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pPr algn="l" rtl="0" fontAlgn="b"/>
                      <a:r>
                        <a:rPr kumimoji="0" lang="tr-TR" sz="1600" b="1" kern="1200" dirty="0" smtClean="0">
                          <a:solidFill>
                            <a:schemeClr val="tx1"/>
                          </a:solidFill>
                          <a:effectLst/>
                          <a:latin typeface="Arial" pitchFamily="34" charset="0"/>
                          <a:ea typeface="+mn-ea"/>
                          <a:cs typeface="Arial" pitchFamily="34" charset="0"/>
                        </a:rPr>
                        <a:t>29</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l" rtl="0" fontAlgn="b"/>
                      <a:r>
                        <a:rPr kumimoji="0" lang="tr-TR" sz="1600" kern="1200" dirty="0">
                          <a:effectLst/>
                        </a:rPr>
                        <a:t>Başka yerde sınıflandırılmamış </a:t>
                      </a:r>
                      <a:r>
                        <a:rPr kumimoji="0" lang="tr-TR" sz="1600" kern="1200" dirty="0" smtClean="0">
                          <a:effectLst/>
                        </a:rPr>
                        <a:t>makine</a:t>
                      </a:r>
                      <a:r>
                        <a:rPr kumimoji="0" lang="tr-TR" sz="1600" kern="1200" baseline="0" dirty="0" smtClean="0">
                          <a:effectLst/>
                        </a:rPr>
                        <a:t> ve teçhizat</a:t>
                      </a:r>
                      <a:endParaRPr kumimoji="0" lang="tr-TR" sz="1600" b="1" kern="1200" dirty="0">
                        <a:solidFill>
                          <a:schemeClr val="bg1"/>
                        </a:solidFill>
                        <a:effectLst/>
                        <a:latin typeface="Arial" pitchFamily="34" charset="0"/>
                        <a:ea typeface="+mn-ea"/>
                        <a:cs typeface="Arial" pitchFamily="34" charset="0"/>
                      </a:endParaRPr>
                    </a:p>
                  </a:txBody>
                  <a:tcPr marL="9525" marR="9525" marT="9525" marB="0" anchor="b"/>
                </a:tc>
                <a:tc>
                  <a:txBody>
                    <a:bodyPr/>
                    <a:lstStyle/>
                    <a:p>
                      <a:pPr algn="ctr" rtl="0" fontAlgn="b"/>
                      <a:r>
                        <a:rPr kumimoji="0" lang="tr-TR" sz="1600" kern="1200" dirty="0" smtClean="0">
                          <a:effectLst/>
                        </a:rPr>
                        <a:t>105.280</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pPr>
                        <a:lnSpc>
                          <a:spcPct val="115000"/>
                        </a:lnSpc>
                        <a:spcAft>
                          <a:spcPts val="0"/>
                        </a:spcAft>
                      </a:pPr>
                      <a:endParaRPr lang="tr-TR" sz="1400" dirty="0">
                        <a:effectLst/>
                        <a:latin typeface="Arial" pitchFamily="34" charset="0"/>
                        <a:ea typeface="Calibri"/>
                        <a:cs typeface="Arial" pitchFamily="34" charset="0"/>
                      </a:endParaRPr>
                    </a:p>
                  </a:txBody>
                  <a:tcPr marL="68580" marR="68580" marT="0" marB="0"/>
                </a:tc>
                <a:tc>
                  <a:txBody>
                    <a:bodyPr/>
                    <a:lstStyle/>
                    <a:p>
                      <a:pPr>
                        <a:lnSpc>
                          <a:spcPct val="115000"/>
                        </a:lnSpc>
                        <a:spcAft>
                          <a:spcPts val="0"/>
                        </a:spcAft>
                      </a:pPr>
                      <a:r>
                        <a:rPr lang="en-US" sz="1400" dirty="0">
                          <a:effectLst/>
                        </a:rPr>
                        <a:t>TOPLAM</a:t>
                      </a:r>
                      <a:endParaRPr lang="tr-TR" sz="1400" dirty="0">
                        <a:effectLst/>
                        <a:latin typeface="Arial" pitchFamily="34" charset="0"/>
                        <a:ea typeface="Calibri"/>
                        <a:cs typeface="Arial" pitchFamily="34" charset="0"/>
                      </a:endParaRPr>
                    </a:p>
                  </a:txBody>
                  <a:tcPr marL="68580" marR="68580" marT="0" marB="0"/>
                </a:tc>
                <a:tc>
                  <a:txBody>
                    <a:bodyPr/>
                    <a:lstStyle/>
                    <a:p>
                      <a:pPr algn="ctr">
                        <a:lnSpc>
                          <a:spcPct val="115000"/>
                        </a:lnSpc>
                        <a:spcAft>
                          <a:spcPts val="0"/>
                        </a:spcAft>
                      </a:pPr>
                      <a:r>
                        <a:rPr kumimoji="0" lang="tr-TR" sz="1600" kern="1200" dirty="0" smtClean="0">
                          <a:effectLst/>
                        </a:rPr>
                        <a:t>6.146.486</a:t>
                      </a:r>
                      <a:endParaRPr kumimoji="0" lang="tr-TR" sz="1600" b="1" kern="1200" dirty="0">
                        <a:solidFill>
                          <a:schemeClr val="tx1"/>
                        </a:solidFill>
                        <a:effectLst/>
                        <a:latin typeface="Arial" pitchFamily="34" charset="0"/>
                        <a:ea typeface="+mn-ea"/>
                        <a:cs typeface="Arial" pitchFamily="34" charset="0"/>
                      </a:endParaRPr>
                    </a:p>
                  </a:txBody>
                  <a:tcPr marL="68580" marR="68580" marT="0" marB="0"/>
                </a:tc>
              </a:tr>
            </a:tbl>
          </a:graphicData>
        </a:graphic>
      </p:graphicFrame>
      <p:sp>
        <p:nvSpPr>
          <p:cNvPr id="16" name="Rectangle 1"/>
          <p:cNvSpPr>
            <a:spLocks noChangeArrowheads="1"/>
          </p:cNvSpPr>
          <p:nvPr/>
        </p:nvSpPr>
        <p:spPr bwMode="auto">
          <a:xfrm>
            <a:off x="1259632" y="1245115"/>
            <a:ext cx="6264697"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4F81BD"/>
                </a:solidFill>
                <a:effectLst/>
                <a:latin typeface="Calibri" pitchFamily="34" charset="0"/>
                <a:ea typeface="Calibri" pitchFamily="34" charset="0"/>
                <a:cs typeface="Times New Roman" pitchFamily="18" charset="0"/>
              </a:rPr>
              <a:t>Tablo 3: 2018 Yılı</a:t>
            </a:r>
            <a:r>
              <a:rPr kumimoji="0" lang="tr-TR" sz="1400" b="1" i="0" u="none" strike="noStrike" cap="none" normalizeH="0" dirty="0" smtClean="0">
                <a:ln>
                  <a:noFill/>
                </a:ln>
                <a:solidFill>
                  <a:srgbClr val="4F81BD"/>
                </a:solidFill>
                <a:effectLst/>
                <a:latin typeface="Calibri" pitchFamily="34" charset="0"/>
                <a:ea typeface="Calibri" pitchFamily="34" charset="0"/>
                <a:cs typeface="Times New Roman" pitchFamily="18" charset="0"/>
              </a:rPr>
              <a:t> ISIC Sınıflamasına Göre Dış Ticaret</a:t>
            </a:r>
            <a:r>
              <a:rPr kumimoji="0" lang="tr-TR" sz="1400" b="1" i="0" u="sng" strike="noStrike" cap="none" normalizeH="0" baseline="30000" dirty="0" smtClean="0">
                <a:ln>
                  <a:noFill/>
                </a:ln>
                <a:solidFill>
                  <a:srgbClr val="4F81BD"/>
                </a:solidFill>
                <a:effectLst/>
                <a:latin typeface="Calibri" pitchFamily="34" charset="0"/>
                <a:ea typeface="Calibri" pitchFamily="34" charset="0"/>
                <a:cs typeface="Times New Roman" pitchFamily="18" charset="0"/>
                <a:hlinkClick r:id="rId13"/>
              </a:rPr>
              <a:t>[</a:t>
            </a:r>
            <a:r>
              <a:rPr kumimoji="0" lang="tr-TR" sz="1400" b="1" i="0" u="sng" strike="noStrike" cap="none" normalizeH="0" baseline="30000" dirty="0" smtClean="0" bmk="">
                <a:ln>
                  <a:noFill/>
                </a:ln>
                <a:solidFill>
                  <a:srgbClr val="4F81BD"/>
                </a:solidFill>
                <a:effectLst/>
                <a:latin typeface="Calibri" pitchFamily="34" charset="0"/>
                <a:ea typeface="Calibri" pitchFamily="34" charset="0"/>
                <a:cs typeface="Times New Roman" pitchFamily="18" charset="0"/>
                <a:hlinkClick r:id="rId13"/>
              </a:rPr>
              <a:t>1]</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
            </a:r>
            <a:br>
              <a:rPr kumimoji="0" lang="tr-TR" sz="1800" b="0" i="0" u="none" strike="noStrike" cap="none" normalizeH="0" baseline="0" dirty="0" smtClean="0">
                <a:ln>
                  <a:noFill/>
                </a:ln>
                <a:solidFill>
                  <a:schemeClr val="tx1"/>
                </a:solidFill>
                <a:effectLst/>
                <a:latin typeface="Arial" pitchFamily="34" charset="0"/>
                <a:cs typeface="Arial" pitchFamily="34" charset="0"/>
              </a:rPr>
            </a:b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Rectangle 3"/>
          <p:cNvSpPr>
            <a:spLocks noChangeArrowheads="1"/>
          </p:cNvSpPr>
          <p:nvPr/>
        </p:nvSpPr>
        <p:spPr bwMode="auto">
          <a:xfrm>
            <a:off x="1259632" y="4807822"/>
            <a:ext cx="370197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sng" strike="noStrike" cap="none" normalizeH="0" baseline="30000" dirty="0" smtClean="0">
                <a:ln>
                  <a:noFill/>
                </a:ln>
                <a:solidFill>
                  <a:srgbClr val="800080"/>
                </a:solidFill>
                <a:effectLst/>
                <a:latin typeface="Calibri" pitchFamily="34" charset="0"/>
                <a:ea typeface="Calibri" pitchFamily="34" charset="0"/>
                <a:cs typeface="Times New Roman" pitchFamily="18" charset="0"/>
                <a:hlinkClick r:id="rId14"/>
              </a:rPr>
              <a:t>[</a:t>
            </a:r>
            <a:r>
              <a:rPr kumimoji="0" lang="tr-TR" sz="1200" b="0" i="0" u="sng" strike="noStrike" cap="none" normalizeH="0" baseline="30000" dirty="0" smtClean="0" bmk="">
                <a:ln>
                  <a:noFill/>
                </a:ln>
                <a:solidFill>
                  <a:srgbClr val="800080"/>
                </a:solidFill>
                <a:effectLst/>
                <a:latin typeface="Calibri" pitchFamily="34" charset="0"/>
                <a:ea typeface="Calibri" pitchFamily="34" charset="0"/>
                <a:cs typeface="Times New Roman" pitchFamily="18" charset="0"/>
                <a:hlinkClick r:id="rId14"/>
              </a:rPr>
              <a:t>1]</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TÜİK Dış Ticaret Verileri,  Şubat 2019, </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15"/>
              </a:rPr>
              <a:t>www.tuik.gov.tr</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tr-TR"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Metin kutusu 18"/>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Tree>
    <p:extLst>
      <p:ext uri="{BB962C8B-B14F-4D97-AF65-F5344CB8AC3E}">
        <p14:creationId xmlns:p14="http://schemas.microsoft.com/office/powerpoint/2010/main" val="31857461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1611110986"/>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43210" y="2045293"/>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g</a:t>
              </a:r>
              <a:r>
                <a:rPr lang="tr-TR" sz="2600" b="1" kern="1200" dirty="0" smtClean="0"/>
                <a:t>- Dış Ticaret-3</a:t>
              </a:r>
              <a:endParaRPr lang="tr-TR" sz="2600" kern="1200" dirty="0"/>
            </a:p>
          </p:txBody>
        </p:sp>
      </p:grpSp>
      <p:sp>
        <p:nvSpPr>
          <p:cNvPr id="8" name="Rectangle 1"/>
          <p:cNvSpPr>
            <a:spLocks noChangeArrowheads="1"/>
          </p:cNvSpPr>
          <p:nvPr/>
        </p:nvSpPr>
        <p:spPr bwMode="auto">
          <a:xfrm>
            <a:off x="2314575" y="3114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Arial" pitchFamily="34" charset="0"/>
              </a:rPr>
              <a:t/>
            </a:r>
            <a:br>
              <a:rPr kumimoji="0" lang="tr-TR" sz="1800" b="0" i="0" u="none" strike="noStrike" cap="none" normalizeH="0" baseline="0" smtClean="0">
                <a:ln>
                  <a:noFill/>
                </a:ln>
                <a:solidFill>
                  <a:schemeClr val="tx1"/>
                </a:solidFill>
                <a:effectLst/>
                <a:latin typeface="Arial" pitchFamily="34" charset="0"/>
                <a:cs typeface="Arial" pitchFamily="34" charset="0"/>
              </a:rPr>
            </a:b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3"/>
          <p:cNvSpPr>
            <a:spLocks noChangeArrowheads="1"/>
          </p:cNvSpPr>
          <p:nvPr/>
        </p:nvSpPr>
        <p:spPr bwMode="auto">
          <a:xfrm>
            <a:off x="1224980" y="4869160"/>
            <a:ext cx="373724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sng" strike="noStrike" cap="none" normalizeH="0" baseline="30000" dirty="0" smtClean="0">
                <a:ln>
                  <a:noFill/>
                </a:ln>
                <a:solidFill>
                  <a:srgbClr val="800080"/>
                </a:solidFill>
                <a:effectLst/>
                <a:latin typeface="Calibri" pitchFamily="34" charset="0"/>
                <a:ea typeface="Calibri" pitchFamily="34" charset="0"/>
                <a:cs typeface="Times New Roman" pitchFamily="18" charset="0"/>
                <a:hlinkClick r:id="rId8"/>
              </a:rPr>
              <a:t>[</a:t>
            </a:r>
            <a:r>
              <a:rPr kumimoji="0" lang="tr-TR" sz="1200" b="0" i="0" u="sng" strike="noStrike" cap="none" normalizeH="0" baseline="30000" dirty="0" smtClean="0" bmk="">
                <a:ln>
                  <a:noFill/>
                </a:ln>
                <a:solidFill>
                  <a:srgbClr val="800080"/>
                </a:solidFill>
                <a:effectLst/>
                <a:latin typeface="Calibri" pitchFamily="34" charset="0"/>
                <a:ea typeface="Calibri" pitchFamily="34" charset="0"/>
                <a:cs typeface="Times New Roman" pitchFamily="18" charset="0"/>
                <a:hlinkClick r:id="rId8"/>
              </a:rPr>
              <a:t>1]</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TÜİK Dış Ticaret Verileri,  </a:t>
            </a:r>
            <a:r>
              <a:rPr lang="tr-TR" sz="1200" dirty="0" smtClean="0">
                <a:latin typeface="Calibri" pitchFamily="34" charset="0"/>
                <a:ea typeface="Calibri" pitchFamily="34" charset="0"/>
                <a:cs typeface="Times New Roman" pitchFamily="18" charset="0"/>
              </a:rPr>
              <a:t>Şubat</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2019, </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9"/>
              </a:rPr>
              <a:t>www.tuik.gov.tr</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tr-TR"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1"/>
          <p:cNvSpPr>
            <a:spLocks noChangeArrowheads="1"/>
          </p:cNvSpPr>
          <p:nvPr/>
        </p:nvSpPr>
        <p:spPr bwMode="auto">
          <a:xfrm>
            <a:off x="1259632" y="1282498"/>
            <a:ext cx="418120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kumimoji="0" lang="tr-TR" sz="1400" b="1" i="0" u="none" strike="noStrike" cap="none" normalizeH="0" baseline="0" dirty="0" smtClean="0">
                <a:ln>
                  <a:noFill/>
                </a:ln>
                <a:solidFill>
                  <a:srgbClr val="4F81BD"/>
                </a:solidFill>
                <a:effectLst/>
                <a:latin typeface="Calibri" panose="020F0502020204030204" pitchFamily="34" charset="0"/>
                <a:ea typeface="Calibri" panose="020F0502020204030204" pitchFamily="34" charset="0"/>
                <a:cs typeface="Arial" pitchFamily="34" charset="0"/>
              </a:rPr>
              <a:t>Tablo 4: </a:t>
            </a:r>
            <a:r>
              <a:rPr lang="tr-TR" sz="1400" b="1" dirty="0">
                <a:solidFill>
                  <a:srgbClr val="4F81BD"/>
                </a:solidFill>
                <a:latin typeface="Calibri" panose="020F0502020204030204" pitchFamily="34" charset="0"/>
                <a:ea typeface="Calibri" pitchFamily="34" charset="0"/>
                <a:cs typeface="Arial" panose="020B0604020202020204" pitchFamily="34" charset="0"/>
              </a:rPr>
              <a:t>2018 Yılı ISIC Sınıflamasına Göre Dış Ticaret </a:t>
            </a:r>
            <a:r>
              <a:rPr kumimoji="0" lang="tr-TR" sz="1400" b="1" i="0" u="sng" strike="noStrike" cap="none" normalizeH="0" baseline="30000" dirty="0" smtClean="0">
                <a:ln>
                  <a:noFill/>
                </a:ln>
                <a:solidFill>
                  <a:srgbClr val="4F81BD"/>
                </a:solidFill>
                <a:effectLst/>
                <a:latin typeface="Calibri" panose="020F0502020204030204" pitchFamily="34" charset="0"/>
                <a:ea typeface="Calibri" pitchFamily="34" charset="0"/>
                <a:cs typeface="Arial" pitchFamily="34" charset="0"/>
                <a:hlinkClick r:id="rId10"/>
              </a:rPr>
              <a:t>[</a:t>
            </a:r>
            <a:r>
              <a:rPr kumimoji="0" lang="tr-TR" sz="1400" b="1" i="0" u="sng" strike="noStrike" cap="none" normalizeH="0" baseline="30000" dirty="0" smtClean="0" bmk="">
                <a:ln>
                  <a:noFill/>
                </a:ln>
                <a:solidFill>
                  <a:srgbClr val="4F81BD"/>
                </a:solidFill>
                <a:effectLst/>
                <a:latin typeface="Calibri" panose="020F0502020204030204" pitchFamily="34" charset="0"/>
                <a:ea typeface="Calibri" pitchFamily="34" charset="0"/>
                <a:cs typeface="Arial" pitchFamily="34" charset="0"/>
                <a:hlinkClick r:id="rId10"/>
              </a:rPr>
              <a:t>1]</a:t>
            </a:r>
            <a:endParaRPr kumimoji="0" lang="tr-TR" sz="1400" b="0" i="0" u="none" strike="noStrike" cap="none" normalizeH="0" baseline="0" dirty="0" smtClean="0">
              <a:ln>
                <a:noFill/>
              </a:ln>
              <a:solidFill>
                <a:schemeClr val="tx1"/>
              </a:solidFill>
              <a:effectLst/>
              <a:latin typeface="Calibri" panose="020F0502020204030204"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
            </a:r>
            <a:br>
              <a:rPr kumimoji="0" lang="tr-TR" sz="1800" b="0" i="0" u="none" strike="noStrike" cap="none" normalizeH="0" baseline="0" dirty="0" smtClean="0">
                <a:ln>
                  <a:noFill/>
                </a:ln>
                <a:solidFill>
                  <a:schemeClr val="tx1"/>
                </a:solidFill>
                <a:effectLst/>
                <a:latin typeface="Arial" pitchFamily="34" charset="0"/>
                <a:cs typeface="Arial" pitchFamily="34" charset="0"/>
              </a:rPr>
            </a:b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Metin kutusu 18"/>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16" name="Tablo 15"/>
          <p:cNvGraphicFramePr>
            <a:graphicFrameLocks noGrp="1"/>
          </p:cNvGraphicFramePr>
          <p:nvPr>
            <p:extLst>
              <p:ext uri="{D42A27DB-BD31-4B8C-83A1-F6EECF244321}">
                <p14:modId xmlns:p14="http://schemas.microsoft.com/office/powerpoint/2010/main" val="2641083374"/>
              </p:ext>
            </p:extLst>
          </p:nvPr>
        </p:nvGraphicFramePr>
        <p:xfrm>
          <a:off x="1326914" y="1672737"/>
          <a:ext cx="7269386" cy="3040380"/>
        </p:xfrm>
        <a:graphic>
          <a:graphicData uri="http://schemas.openxmlformats.org/drawingml/2006/table">
            <a:tbl>
              <a:tblPr firstRow="1" firstCol="1" bandRow="1">
                <a:tableStyleId>{46F890A9-2807-4EBB-B81D-B2AA78EC7F39}</a:tableStyleId>
              </a:tblPr>
              <a:tblGrid>
                <a:gridCol w="737877"/>
                <a:gridCol w="4896544"/>
                <a:gridCol w="1634965"/>
              </a:tblGrid>
              <a:tr h="223795">
                <a:tc>
                  <a:txBody>
                    <a:bodyPr/>
                    <a:lstStyle/>
                    <a:p>
                      <a:r>
                        <a:rPr lang="tr-TR" sz="1400" dirty="0" smtClean="0">
                          <a:effectLst/>
                          <a:latin typeface="Arial" pitchFamily="34" charset="0"/>
                          <a:cs typeface="Arial" pitchFamily="34" charset="0"/>
                        </a:rPr>
                        <a:t>ISIC</a:t>
                      </a:r>
                      <a:endParaRPr lang="tr-TR" sz="1400" dirty="0">
                        <a:effectLst/>
                        <a:latin typeface="Arial" pitchFamily="34" charset="0"/>
                        <a:cs typeface="Arial" pitchFamily="34" charset="0"/>
                      </a:endParaRPr>
                    </a:p>
                  </a:txBody>
                  <a:tcPr marL="68580" marR="68580" marT="0" marB="0"/>
                </a:tc>
                <a:tc>
                  <a:txBody>
                    <a:bodyPr/>
                    <a:lstStyle/>
                    <a:p>
                      <a:r>
                        <a:rPr lang="tr-TR" sz="1400" dirty="0" smtClean="0">
                          <a:effectLst/>
                        </a:rPr>
                        <a:t>ÜRÜN</a:t>
                      </a:r>
                      <a:r>
                        <a:rPr lang="tr-TR" sz="1400" baseline="0" dirty="0" smtClean="0">
                          <a:effectLst/>
                        </a:rPr>
                        <a:t> GRUPLARI</a:t>
                      </a:r>
                      <a:endParaRPr lang="tr-TR" sz="1400" dirty="0">
                        <a:effectLst/>
                        <a:latin typeface="Arial" pitchFamily="34" charset="0"/>
                        <a:cs typeface="Arial" pitchFamily="34" charset="0"/>
                      </a:endParaRPr>
                    </a:p>
                  </a:txBody>
                  <a:tcPr marL="68580" marR="68580" marT="0" marB="0"/>
                </a:tc>
                <a:tc>
                  <a:txBody>
                    <a:bodyPr/>
                    <a:lstStyle/>
                    <a:p>
                      <a:pPr algn="ctr">
                        <a:lnSpc>
                          <a:spcPct val="115000"/>
                        </a:lnSpc>
                        <a:spcAft>
                          <a:spcPts val="0"/>
                        </a:spcAft>
                      </a:pPr>
                      <a:r>
                        <a:rPr lang="tr-TR" sz="1400" dirty="0" smtClean="0">
                          <a:effectLst/>
                        </a:rPr>
                        <a:t>İTHALAT ($)</a:t>
                      </a:r>
                      <a:endParaRPr lang="tr-TR" sz="1400" dirty="0">
                        <a:effectLst/>
                        <a:latin typeface="Arial" pitchFamily="34" charset="0"/>
                        <a:ea typeface="Calibri"/>
                        <a:cs typeface="Arial" pitchFamily="34" charset="0"/>
                      </a:endParaRPr>
                    </a:p>
                  </a:txBody>
                  <a:tcPr marL="68580" marR="68580" marT="0" marB="0"/>
                </a:tc>
              </a:tr>
              <a:tr h="223795">
                <a:tc>
                  <a:txBody>
                    <a:bodyPr/>
                    <a:lstStyle/>
                    <a:p>
                      <a:r>
                        <a:rPr lang="tr-TR" sz="1600" dirty="0" smtClean="0">
                          <a:solidFill>
                            <a:schemeClr val="tx1"/>
                          </a:solidFill>
                        </a:rPr>
                        <a:t>01</a:t>
                      </a:r>
                      <a:endParaRPr lang="tr-TR" sz="1600" dirty="0">
                        <a:solidFill>
                          <a:schemeClr val="tx1"/>
                        </a:solidFill>
                      </a:endParaRPr>
                    </a:p>
                  </a:txBody>
                  <a:tcPr marL="0" marR="0" marT="0" marB="0"/>
                </a:tc>
                <a:tc>
                  <a:txBody>
                    <a:bodyPr/>
                    <a:lstStyle/>
                    <a:p>
                      <a:r>
                        <a:rPr lang="tr-TR" sz="1600" b="0" dirty="0" smtClean="0">
                          <a:solidFill>
                            <a:schemeClr val="tx1"/>
                          </a:solidFill>
                          <a:latin typeface="Arial" panose="020B0604020202020204" pitchFamily="34" charset="0"/>
                          <a:cs typeface="Arial" panose="020B0604020202020204" pitchFamily="34" charset="0"/>
                        </a:rPr>
                        <a:t>Tarım ve hayvancılık </a:t>
                      </a:r>
                      <a:endParaRPr lang="tr-TR" sz="1600" b="0" dirty="0">
                        <a:solidFill>
                          <a:schemeClr val="tx1"/>
                        </a:solidFill>
                        <a:latin typeface="Arial" panose="020B0604020202020204" pitchFamily="34" charset="0"/>
                        <a:cs typeface="Arial" panose="020B0604020202020204" pitchFamily="34" charset="0"/>
                      </a:endParaRPr>
                    </a:p>
                  </a:txBody>
                  <a:tcPr marL="0" marR="0" marT="0" marB="0"/>
                </a:tc>
                <a:tc>
                  <a:txBody>
                    <a:bodyPr/>
                    <a:lstStyle/>
                    <a:p>
                      <a:pPr algn="ctr" rtl="0" fontAlgn="b"/>
                      <a:r>
                        <a:rPr kumimoji="0" lang="tr-TR" sz="1600" b="0" kern="1200" dirty="0" smtClean="0">
                          <a:solidFill>
                            <a:schemeClr val="tx1"/>
                          </a:solidFill>
                          <a:effectLst/>
                          <a:latin typeface="Arial" pitchFamily="34" charset="0"/>
                          <a:ea typeface="+mn-ea"/>
                          <a:cs typeface="Arial" pitchFamily="34" charset="0"/>
                        </a:rPr>
                        <a:t>234.632</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r>
                        <a:rPr lang="tr-TR" sz="1600" dirty="0" smtClean="0">
                          <a:solidFill>
                            <a:schemeClr val="tx1"/>
                          </a:solidFill>
                        </a:rPr>
                        <a:t>02</a:t>
                      </a:r>
                      <a:endParaRPr lang="tr-TR" sz="1600" dirty="0">
                        <a:solidFill>
                          <a:schemeClr val="tx1"/>
                        </a:solidFill>
                      </a:endParaRPr>
                    </a:p>
                  </a:txBody>
                  <a:tcPr marL="0" marR="0" marT="0" marB="0"/>
                </a:tc>
                <a:tc>
                  <a:txBody>
                    <a:bodyPr/>
                    <a:lstStyle/>
                    <a:p>
                      <a:r>
                        <a:rPr lang="tr-TR" sz="1600" b="0" dirty="0" smtClean="0">
                          <a:solidFill>
                            <a:schemeClr val="tx1"/>
                          </a:solidFill>
                          <a:latin typeface="Arial" panose="020B0604020202020204" pitchFamily="34" charset="0"/>
                          <a:cs typeface="Arial" panose="020B0604020202020204" pitchFamily="34" charset="0"/>
                        </a:rPr>
                        <a:t>Ormancılık ve tomrukçuluk</a:t>
                      </a:r>
                      <a:endParaRPr lang="tr-TR" sz="1600" b="0" dirty="0">
                        <a:solidFill>
                          <a:schemeClr val="tx1"/>
                        </a:solidFill>
                        <a:latin typeface="Arial" panose="020B0604020202020204" pitchFamily="34" charset="0"/>
                        <a:cs typeface="Arial" panose="020B0604020202020204" pitchFamily="34" charset="0"/>
                      </a:endParaRPr>
                    </a:p>
                  </a:txBody>
                  <a:tcPr marL="0" marR="0" marT="0" marB="0"/>
                </a:tc>
                <a:tc>
                  <a:txBody>
                    <a:bodyPr/>
                    <a:lstStyle/>
                    <a:p>
                      <a:pPr algn="ctr" rtl="0" fontAlgn="b"/>
                      <a:r>
                        <a:rPr kumimoji="0" lang="tr-TR" sz="1600" b="0" kern="1200" dirty="0" smtClean="0">
                          <a:solidFill>
                            <a:schemeClr val="tx1"/>
                          </a:solidFill>
                          <a:effectLst/>
                          <a:latin typeface="Arial" panose="020B0604020202020204" pitchFamily="34" charset="0"/>
                          <a:ea typeface="+mn-ea"/>
                          <a:cs typeface="Arial" panose="020B0604020202020204" pitchFamily="34" charset="0"/>
                        </a:rPr>
                        <a:t>2.078</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pPr algn="l" rtl="0" fontAlgn="b"/>
                      <a:r>
                        <a:rPr kumimoji="0" lang="tr-TR" sz="1600" b="1" kern="1200" dirty="0" smtClean="0">
                          <a:solidFill>
                            <a:schemeClr val="tx1"/>
                          </a:solidFill>
                          <a:effectLst/>
                          <a:latin typeface="Arial" pitchFamily="34" charset="0"/>
                          <a:ea typeface="+mn-ea"/>
                          <a:cs typeface="Arial" pitchFamily="34" charset="0"/>
                        </a:rPr>
                        <a:t>24</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l" rtl="0" fontAlgn="b"/>
                      <a:r>
                        <a:rPr kumimoji="0" lang="tr-TR" sz="1600" b="0" kern="1200" dirty="0" smtClean="0">
                          <a:solidFill>
                            <a:schemeClr val="tx1"/>
                          </a:solidFill>
                          <a:effectLst/>
                          <a:latin typeface="Arial" panose="020B0604020202020204" pitchFamily="34" charset="0"/>
                          <a:cs typeface="Arial" panose="020B0604020202020204" pitchFamily="34" charset="0"/>
                        </a:rPr>
                        <a:t>Kimyasal madde ve ürünler</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ctr" rtl="0" fontAlgn="b"/>
                      <a:r>
                        <a:rPr kumimoji="0" lang="tr-TR" sz="1600" b="0" kern="1200" dirty="0" smtClean="0">
                          <a:solidFill>
                            <a:schemeClr val="tx1"/>
                          </a:solidFill>
                          <a:effectLst/>
                          <a:latin typeface="Arial" panose="020B0604020202020204" pitchFamily="34" charset="0"/>
                          <a:ea typeface="+mn-ea"/>
                          <a:cs typeface="Arial" panose="020B0604020202020204" pitchFamily="34" charset="0"/>
                        </a:rPr>
                        <a:t>6.882</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pPr algn="l" rtl="0" fontAlgn="b"/>
                      <a:r>
                        <a:rPr kumimoji="0" lang="tr-TR" sz="1600" b="1" kern="1200" dirty="0" smtClean="0">
                          <a:solidFill>
                            <a:schemeClr val="tx1"/>
                          </a:solidFill>
                          <a:effectLst/>
                          <a:latin typeface="Arial" pitchFamily="34" charset="0"/>
                          <a:ea typeface="+mn-ea"/>
                          <a:cs typeface="Arial" pitchFamily="34" charset="0"/>
                        </a:rPr>
                        <a:t>25</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c>
                  <a:txBody>
                    <a:bodyPr/>
                    <a:lstStyle/>
                    <a:p>
                      <a:r>
                        <a:rPr lang="tr-TR" sz="1600" b="0" dirty="0" smtClean="0">
                          <a:solidFill>
                            <a:schemeClr val="tx1"/>
                          </a:solidFill>
                          <a:latin typeface="Arial" panose="020B0604020202020204" pitchFamily="34" charset="0"/>
                          <a:cs typeface="Arial" panose="020B0604020202020204" pitchFamily="34" charset="0"/>
                        </a:rPr>
                        <a:t>Plastik</a:t>
                      </a:r>
                      <a:r>
                        <a:rPr lang="tr-TR" sz="1600" b="0" baseline="0" dirty="0" smtClean="0">
                          <a:solidFill>
                            <a:schemeClr val="tx1"/>
                          </a:solidFill>
                          <a:latin typeface="Arial" panose="020B0604020202020204" pitchFamily="34" charset="0"/>
                          <a:cs typeface="Arial" panose="020B0604020202020204" pitchFamily="34" charset="0"/>
                        </a:rPr>
                        <a:t> ve kauçuk ürünleri</a:t>
                      </a:r>
                      <a:endParaRPr lang="tr-TR" sz="1600" b="0" dirty="0" smtClean="0">
                        <a:solidFill>
                          <a:schemeClr val="tx1"/>
                        </a:solidFill>
                        <a:latin typeface="Arial" panose="020B0604020202020204" pitchFamily="34" charset="0"/>
                        <a:cs typeface="Arial" panose="020B0604020202020204" pitchFamily="34" charset="0"/>
                      </a:endParaRPr>
                    </a:p>
                  </a:txBody>
                  <a:tcPr marL="0" marR="0" marT="0" marB="0"/>
                </a:tc>
                <a:tc>
                  <a:txBody>
                    <a:bodyPr/>
                    <a:lstStyle/>
                    <a:p>
                      <a:pPr algn="ctr" rtl="0" fontAlgn="b"/>
                      <a:r>
                        <a:rPr kumimoji="0" lang="tr-TR" sz="1600" b="0" kern="1200" dirty="0" smtClean="0">
                          <a:solidFill>
                            <a:schemeClr val="tx1"/>
                          </a:solidFill>
                          <a:effectLst/>
                          <a:latin typeface="Arial" panose="020B0604020202020204" pitchFamily="34" charset="0"/>
                          <a:ea typeface="+mn-ea"/>
                          <a:cs typeface="Arial" panose="020B0604020202020204" pitchFamily="34" charset="0"/>
                        </a:rPr>
                        <a:t>248.410</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pPr algn="l" rtl="0" fontAlgn="b"/>
                      <a:r>
                        <a:rPr kumimoji="0" lang="tr-TR" sz="1600" b="1" kern="1200" dirty="0" smtClean="0">
                          <a:solidFill>
                            <a:schemeClr val="tx1"/>
                          </a:solidFill>
                          <a:effectLst/>
                          <a:latin typeface="Arial" pitchFamily="34" charset="0"/>
                          <a:ea typeface="+mn-ea"/>
                          <a:cs typeface="Arial" pitchFamily="34" charset="0"/>
                        </a:rPr>
                        <a:t>26</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l" rtl="0" fontAlgn="b"/>
                      <a:r>
                        <a:rPr kumimoji="0" lang="tr-TR" sz="1600" b="0" kern="1200" dirty="0" smtClean="0">
                          <a:solidFill>
                            <a:schemeClr val="tx1"/>
                          </a:solidFill>
                          <a:effectLst/>
                          <a:latin typeface="Arial" panose="020B0604020202020204" pitchFamily="34" charset="0"/>
                          <a:cs typeface="Arial" panose="020B0604020202020204" pitchFamily="34" charset="0"/>
                        </a:rPr>
                        <a:t>Metalik olmayan diğer mineral ürünler</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ctr" rtl="0" fontAlgn="b"/>
                      <a:r>
                        <a:rPr kumimoji="0" lang="tr-TR" sz="1600" b="0" kern="1200" dirty="0" smtClean="0">
                          <a:solidFill>
                            <a:schemeClr val="tx1"/>
                          </a:solidFill>
                          <a:effectLst/>
                          <a:latin typeface="Arial" panose="020B0604020202020204" pitchFamily="34" charset="0"/>
                          <a:ea typeface="+mn-ea"/>
                          <a:cs typeface="Arial" panose="020B0604020202020204" pitchFamily="34" charset="0"/>
                        </a:rPr>
                        <a:t>517.956</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pPr algn="l" rtl="0" fontAlgn="b"/>
                      <a:r>
                        <a:rPr kumimoji="0" lang="tr-TR" sz="1600" b="1" kern="1200" dirty="0" smtClean="0">
                          <a:solidFill>
                            <a:schemeClr val="tx1"/>
                          </a:solidFill>
                          <a:effectLst/>
                          <a:latin typeface="Arial" pitchFamily="34" charset="0"/>
                          <a:ea typeface="+mn-ea"/>
                          <a:cs typeface="Arial" pitchFamily="34" charset="0"/>
                        </a:rPr>
                        <a:t>29</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l" rtl="0" fontAlgn="b"/>
                      <a:r>
                        <a:rPr kumimoji="0" lang="tr-TR" sz="1600" b="0" kern="1200" dirty="0" smtClean="0">
                          <a:solidFill>
                            <a:schemeClr val="tx1"/>
                          </a:solidFill>
                          <a:effectLst/>
                          <a:latin typeface="Arial" panose="020B0604020202020204" pitchFamily="34" charset="0"/>
                          <a:cs typeface="Arial" panose="020B0604020202020204" pitchFamily="34" charset="0"/>
                        </a:rPr>
                        <a:t>Başka yerde sınıflandırılmamış makine</a:t>
                      </a:r>
                      <a:r>
                        <a:rPr kumimoji="0" lang="tr-TR" sz="1600" b="0" kern="1200" baseline="0" dirty="0" smtClean="0">
                          <a:solidFill>
                            <a:schemeClr val="tx1"/>
                          </a:solidFill>
                          <a:effectLst/>
                          <a:latin typeface="Arial" panose="020B0604020202020204" pitchFamily="34" charset="0"/>
                          <a:cs typeface="Arial" panose="020B0604020202020204" pitchFamily="34" charset="0"/>
                        </a:rPr>
                        <a:t> ve teçhizat</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ctr" rtl="0" fontAlgn="b"/>
                      <a:r>
                        <a:rPr kumimoji="0" lang="tr-TR" sz="1600" b="0" kern="1200" dirty="0" smtClean="0">
                          <a:solidFill>
                            <a:schemeClr val="tx1"/>
                          </a:solidFill>
                          <a:effectLst/>
                          <a:latin typeface="Arial" panose="020B0604020202020204" pitchFamily="34" charset="0"/>
                          <a:ea typeface="+mn-ea"/>
                          <a:cs typeface="Arial" panose="020B0604020202020204" pitchFamily="34" charset="0"/>
                        </a:rPr>
                        <a:t>242.669</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r>
              <a:tr h="194777">
                <a:tc>
                  <a:txBody>
                    <a:bodyPr/>
                    <a:lstStyle/>
                    <a:p>
                      <a:pPr algn="l" rtl="0" fontAlgn="b"/>
                      <a:r>
                        <a:rPr kumimoji="0" lang="tr-TR" sz="1600" b="1" kern="1200" dirty="0" smtClean="0">
                          <a:solidFill>
                            <a:schemeClr val="tx1"/>
                          </a:solidFill>
                          <a:effectLst/>
                          <a:latin typeface="Arial" pitchFamily="34" charset="0"/>
                          <a:ea typeface="+mn-ea"/>
                          <a:cs typeface="Arial" pitchFamily="34" charset="0"/>
                        </a:rPr>
                        <a:t>31</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l" rtl="0" fontAlgn="b"/>
                      <a:r>
                        <a:rPr kumimoji="0" lang="tr-TR" sz="1600" b="0" kern="1200" dirty="0" smtClean="0">
                          <a:solidFill>
                            <a:schemeClr val="tx1"/>
                          </a:solidFill>
                          <a:effectLst/>
                          <a:latin typeface="Arial" panose="020B0604020202020204" pitchFamily="34" charset="0"/>
                          <a:cs typeface="Arial" panose="020B0604020202020204" pitchFamily="34" charset="0"/>
                        </a:rPr>
                        <a:t>Başka yerde sınıflandırılmamış elektrikli</a:t>
                      </a:r>
                      <a:r>
                        <a:rPr kumimoji="0" lang="tr-TR" sz="1600" b="0" kern="1200" baseline="0" dirty="0" smtClean="0">
                          <a:solidFill>
                            <a:schemeClr val="tx1"/>
                          </a:solidFill>
                          <a:effectLst/>
                          <a:latin typeface="Arial" panose="020B0604020202020204" pitchFamily="34" charset="0"/>
                          <a:cs typeface="Arial" panose="020B0604020202020204" pitchFamily="34" charset="0"/>
                        </a:rPr>
                        <a:t> makine ve cihazlar</a:t>
                      </a:r>
                      <a:endParaRPr kumimoji="0" lang="tr-TR" sz="1600" b="0" kern="1200" dirty="0">
                        <a:solidFill>
                          <a:schemeClr val="tx1"/>
                        </a:solidFill>
                        <a:effectLst/>
                        <a:latin typeface="Arial" pitchFamily="34" charset="0"/>
                        <a:ea typeface="+mn-ea"/>
                        <a:cs typeface="Arial" pitchFamily="34" charset="0"/>
                      </a:endParaRPr>
                    </a:p>
                  </a:txBody>
                  <a:tcPr marL="0" marR="0" marT="0" marB="0"/>
                </a:tc>
                <a:tc>
                  <a:txBody>
                    <a:bodyPr/>
                    <a:lstStyle/>
                    <a:p>
                      <a:pPr algn="ctr" rtl="0" fontAlgn="b"/>
                      <a:r>
                        <a:rPr kumimoji="0" lang="tr-TR" sz="1600" b="0" kern="1200" dirty="0" smtClean="0">
                          <a:solidFill>
                            <a:schemeClr val="tx1"/>
                          </a:solidFill>
                          <a:effectLst/>
                          <a:latin typeface="Arial" panose="020B0604020202020204" pitchFamily="34" charset="0"/>
                          <a:ea typeface="+mn-ea"/>
                          <a:cs typeface="Arial" panose="020B0604020202020204" pitchFamily="34" charset="0"/>
                        </a:rPr>
                        <a:t>64.494</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pPr algn="l" rtl="0" fontAlgn="b"/>
                      <a:r>
                        <a:rPr kumimoji="0" lang="tr-TR" sz="1600" b="1" kern="1200" dirty="0" smtClean="0">
                          <a:solidFill>
                            <a:schemeClr val="tx1"/>
                          </a:solidFill>
                          <a:effectLst/>
                          <a:latin typeface="Arial" pitchFamily="34" charset="0"/>
                          <a:ea typeface="+mn-ea"/>
                          <a:cs typeface="Arial" pitchFamily="34" charset="0"/>
                        </a:rPr>
                        <a:t>33</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l" rtl="0" fontAlgn="b"/>
                      <a:r>
                        <a:rPr kumimoji="0" lang="tr-TR" sz="1600" b="0" kern="1200" dirty="0" smtClean="0">
                          <a:solidFill>
                            <a:schemeClr val="tx1"/>
                          </a:solidFill>
                          <a:effectLst/>
                          <a:latin typeface="Arial" panose="020B0604020202020204" pitchFamily="34" charset="0"/>
                          <a:cs typeface="Arial" panose="020B0604020202020204" pitchFamily="34" charset="0"/>
                        </a:rPr>
                        <a:t>Tıbbi aletler;</a:t>
                      </a:r>
                      <a:r>
                        <a:rPr kumimoji="0" lang="tr-TR" sz="1600" b="0" kern="1200" baseline="0" dirty="0" smtClean="0">
                          <a:solidFill>
                            <a:schemeClr val="tx1"/>
                          </a:solidFill>
                          <a:effectLst/>
                          <a:latin typeface="Arial" panose="020B0604020202020204" pitchFamily="34" charset="0"/>
                          <a:cs typeface="Arial" panose="020B0604020202020204" pitchFamily="34" charset="0"/>
                        </a:rPr>
                        <a:t> hassas optik aletler ve </a:t>
                      </a:r>
                      <a:r>
                        <a:rPr kumimoji="0" lang="tr-TR" sz="1600" b="0" kern="1200" baseline="0" dirty="0" err="1" smtClean="0">
                          <a:solidFill>
                            <a:schemeClr val="tx1"/>
                          </a:solidFill>
                          <a:effectLst/>
                          <a:latin typeface="Arial" panose="020B0604020202020204" pitchFamily="34" charset="0"/>
                          <a:cs typeface="Arial" panose="020B0604020202020204" pitchFamily="34" charset="0"/>
                        </a:rPr>
                        <a:t>sa</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ctr" rtl="0" fontAlgn="b"/>
                      <a:r>
                        <a:rPr kumimoji="0" lang="tr-TR" sz="1600" b="0" kern="1200" dirty="0" smtClean="0">
                          <a:solidFill>
                            <a:schemeClr val="tx1"/>
                          </a:solidFill>
                          <a:effectLst/>
                          <a:latin typeface="Arial" panose="020B0604020202020204" pitchFamily="34" charset="0"/>
                          <a:ea typeface="+mn-ea"/>
                          <a:cs typeface="Arial" panose="020B0604020202020204" pitchFamily="34" charset="0"/>
                        </a:rPr>
                        <a:t>89.859</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pPr algn="l" rtl="0" fontAlgn="b"/>
                      <a:r>
                        <a:rPr kumimoji="0" lang="tr-TR" sz="1600" b="1" kern="1200" dirty="0" smtClean="0">
                          <a:solidFill>
                            <a:schemeClr val="tx1"/>
                          </a:solidFill>
                          <a:effectLst/>
                          <a:latin typeface="Arial" pitchFamily="34" charset="0"/>
                          <a:ea typeface="+mn-ea"/>
                          <a:cs typeface="Arial" pitchFamily="34" charset="0"/>
                        </a:rPr>
                        <a:t>34</a:t>
                      </a:r>
                      <a:endParaRPr kumimoji="0" lang="tr-TR" sz="1600" b="1"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l" rtl="0" fontAlgn="b"/>
                      <a:r>
                        <a:rPr kumimoji="0" lang="tr-TR" sz="1600" b="0" kern="1200" dirty="0" smtClean="0">
                          <a:solidFill>
                            <a:schemeClr val="tx1"/>
                          </a:solidFill>
                          <a:effectLst/>
                          <a:latin typeface="Arial" pitchFamily="34" charset="0"/>
                          <a:ea typeface="+mn-ea"/>
                          <a:cs typeface="Arial" pitchFamily="34" charset="0"/>
                        </a:rPr>
                        <a:t>Motorlu kara taşıtı ve römorklar</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c>
                  <a:txBody>
                    <a:bodyPr/>
                    <a:lstStyle/>
                    <a:p>
                      <a:pPr algn="ctr" rtl="0" fontAlgn="b"/>
                      <a:r>
                        <a:rPr kumimoji="0" lang="tr-TR" sz="1600" b="0" kern="1200" dirty="0" smtClean="0">
                          <a:solidFill>
                            <a:schemeClr val="tx1"/>
                          </a:solidFill>
                          <a:effectLst/>
                          <a:latin typeface="Arial" pitchFamily="34" charset="0"/>
                          <a:ea typeface="+mn-ea"/>
                          <a:cs typeface="Arial" pitchFamily="34" charset="0"/>
                        </a:rPr>
                        <a:t>13.326</a:t>
                      </a:r>
                      <a:endParaRPr kumimoji="0" lang="tr-TR" sz="1600" b="0" kern="1200" dirty="0">
                        <a:solidFill>
                          <a:schemeClr val="tx1"/>
                        </a:solidFill>
                        <a:effectLst/>
                        <a:latin typeface="Arial" pitchFamily="34" charset="0"/>
                        <a:ea typeface="+mn-ea"/>
                        <a:cs typeface="Arial" pitchFamily="34" charset="0"/>
                      </a:endParaRPr>
                    </a:p>
                  </a:txBody>
                  <a:tcPr marL="9525" marR="9525" marT="9525" marB="0" anchor="b"/>
                </a:tc>
              </a:tr>
              <a:tr h="223795">
                <a:tc>
                  <a:txBody>
                    <a:bodyPr/>
                    <a:lstStyle/>
                    <a:p>
                      <a:pPr>
                        <a:lnSpc>
                          <a:spcPct val="115000"/>
                        </a:lnSpc>
                        <a:spcAft>
                          <a:spcPts val="0"/>
                        </a:spcAft>
                      </a:pPr>
                      <a:endParaRPr lang="tr-TR" sz="1400" dirty="0">
                        <a:effectLst/>
                        <a:latin typeface="Arial" pitchFamily="34" charset="0"/>
                        <a:ea typeface="Calibri"/>
                        <a:cs typeface="Arial" pitchFamily="34" charset="0"/>
                      </a:endParaRPr>
                    </a:p>
                  </a:txBody>
                  <a:tcPr marL="68580" marR="68580" marT="0" marB="0"/>
                </a:tc>
                <a:tc>
                  <a:txBody>
                    <a:bodyPr/>
                    <a:lstStyle/>
                    <a:p>
                      <a:pPr>
                        <a:lnSpc>
                          <a:spcPct val="115000"/>
                        </a:lnSpc>
                        <a:spcAft>
                          <a:spcPts val="0"/>
                        </a:spcAft>
                      </a:pPr>
                      <a:r>
                        <a:rPr lang="en-US" sz="1400" dirty="0">
                          <a:effectLst/>
                        </a:rPr>
                        <a:t>TOPLAM</a:t>
                      </a:r>
                      <a:endParaRPr lang="tr-TR" sz="1400" dirty="0">
                        <a:effectLst/>
                        <a:latin typeface="Arial" pitchFamily="34" charset="0"/>
                        <a:ea typeface="Calibri"/>
                        <a:cs typeface="Arial" pitchFamily="34" charset="0"/>
                      </a:endParaRPr>
                    </a:p>
                  </a:txBody>
                  <a:tcPr marL="68580" marR="68580" marT="0" marB="0"/>
                </a:tc>
                <a:tc>
                  <a:txBody>
                    <a:bodyPr/>
                    <a:lstStyle/>
                    <a:p>
                      <a:pPr algn="ctr">
                        <a:lnSpc>
                          <a:spcPct val="115000"/>
                        </a:lnSpc>
                        <a:spcAft>
                          <a:spcPts val="0"/>
                        </a:spcAft>
                      </a:pPr>
                      <a:r>
                        <a:rPr kumimoji="0" lang="tr-TR" sz="1600" kern="1200" dirty="0" smtClean="0">
                          <a:effectLst/>
                        </a:rPr>
                        <a:t>1.420.306</a:t>
                      </a:r>
                      <a:endParaRPr kumimoji="0" lang="tr-TR" sz="1600" b="1" kern="1200" dirty="0">
                        <a:solidFill>
                          <a:schemeClr val="tx1"/>
                        </a:solidFill>
                        <a:effectLst/>
                        <a:latin typeface="Arial" pitchFamily="34" charset="0"/>
                        <a:ea typeface="+mn-ea"/>
                        <a:cs typeface="Arial" pitchFamily="34" charset="0"/>
                      </a:endParaRPr>
                    </a:p>
                  </a:txBody>
                  <a:tcPr marL="68580" marR="68580" marT="0" marB="0"/>
                </a:tc>
              </a:tr>
            </a:tbl>
          </a:graphicData>
        </a:graphic>
      </p:graphicFrame>
      <p:grpSp>
        <p:nvGrpSpPr>
          <p:cNvPr id="17" name="Grup 16"/>
          <p:cNvGrpSpPr/>
          <p:nvPr/>
        </p:nvGrpSpPr>
        <p:grpSpPr>
          <a:xfrm>
            <a:off x="1259632" y="5296973"/>
            <a:ext cx="7344816" cy="1084355"/>
            <a:chOff x="0" y="67772"/>
            <a:chExt cx="7344816" cy="1084355"/>
          </a:xfrm>
        </p:grpSpPr>
        <p:sp>
          <p:nvSpPr>
            <p:cNvPr id="20" name="Yuvarlatılmış Dikdörtgen 19"/>
            <p:cNvSpPr/>
            <p:nvPr/>
          </p:nvSpPr>
          <p:spPr>
            <a:xfrm>
              <a:off x="0" y="67772"/>
              <a:ext cx="7344816" cy="108435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Yuvarlatılmış Dikdörtgen 4"/>
            <p:cNvSpPr/>
            <p:nvPr/>
          </p:nvSpPr>
          <p:spPr>
            <a:xfrm>
              <a:off x="52934" y="120706"/>
              <a:ext cx="7238948" cy="9784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defTabSz="711200">
                <a:lnSpc>
                  <a:spcPct val="90000"/>
                </a:lnSpc>
                <a:spcBef>
                  <a:spcPct val="0"/>
                </a:spcBef>
                <a:spcAft>
                  <a:spcPct val="35000"/>
                </a:spcAft>
              </a:pPr>
              <a:r>
                <a:rPr lang="tr-TR" sz="1600" dirty="0" smtClean="0">
                  <a:latin typeface="Arial" pitchFamily="34" charset="0"/>
                  <a:cs typeface="Arial" pitchFamily="34" charset="0"/>
                </a:rPr>
                <a:t>Muş </a:t>
              </a:r>
              <a:r>
                <a:rPr lang="tr-TR" sz="1600" dirty="0">
                  <a:latin typeface="Arial" pitchFamily="34" charset="0"/>
                  <a:cs typeface="Arial" pitchFamily="34" charset="0"/>
                </a:rPr>
                <a:t>ili 2018  yılı </a:t>
              </a:r>
              <a:r>
                <a:rPr lang="tr-TR" sz="1600" dirty="0" err="1" smtClean="0">
                  <a:latin typeface="Arial" pitchFamily="34" charset="0"/>
                  <a:cs typeface="Arial" pitchFamily="34" charset="0"/>
                </a:rPr>
                <a:t>ithalatındailk</a:t>
              </a:r>
              <a:r>
                <a:rPr lang="tr-TR" sz="1600" dirty="0" smtClean="0">
                  <a:latin typeface="Arial" pitchFamily="34" charset="0"/>
                  <a:cs typeface="Arial" pitchFamily="34" charset="0"/>
                </a:rPr>
                <a:t> sırada </a:t>
              </a:r>
              <a:r>
                <a:rPr lang="tr-TR" sz="1600" dirty="0">
                  <a:latin typeface="Arial" pitchFamily="34" charset="0"/>
                  <a:cs typeface="Arial" pitchFamily="34" charset="0"/>
                </a:rPr>
                <a:t>518 bin </a:t>
              </a:r>
              <a:r>
                <a:rPr lang="tr-TR" sz="1600" dirty="0" smtClean="0">
                  <a:latin typeface="Arial" pitchFamily="34" charset="0"/>
                  <a:cs typeface="Arial" pitchFamily="34" charset="0"/>
                </a:rPr>
                <a:t>dolar ve </a:t>
              </a:r>
              <a:r>
                <a:rPr lang="tr-TR" sz="1600" dirty="0">
                  <a:latin typeface="Arial" pitchFamily="34" charset="0"/>
                  <a:cs typeface="Arial" pitchFamily="34" charset="0"/>
                </a:rPr>
                <a:t>%36 pay ile «metalik olmayan diğer mineral ürünler» </a:t>
              </a:r>
              <a:r>
                <a:rPr lang="tr-TR" sz="1600" dirty="0" smtClean="0">
                  <a:latin typeface="Arial" pitchFamily="34" charset="0"/>
                  <a:cs typeface="Arial" pitchFamily="34" charset="0"/>
                </a:rPr>
                <a:t>sektörü yer almaktadır. </a:t>
              </a:r>
              <a:r>
                <a:rPr lang="tr-TR" sz="1600" dirty="0">
                  <a:latin typeface="Arial" pitchFamily="34" charset="0"/>
                  <a:cs typeface="Arial" pitchFamily="34" charset="0"/>
                </a:rPr>
                <a:t>İkinci </a:t>
              </a:r>
              <a:r>
                <a:rPr lang="tr-TR" sz="1600" dirty="0" smtClean="0">
                  <a:latin typeface="Arial" pitchFamily="34" charset="0"/>
                  <a:cs typeface="Arial" pitchFamily="34" charset="0"/>
                </a:rPr>
                <a:t>sırada </a:t>
              </a:r>
              <a:r>
                <a:rPr lang="tr-TR" sz="1600" dirty="0">
                  <a:latin typeface="Arial" pitchFamily="34" charset="0"/>
                  <a:cs typeface="Arial" pitchFamily="34" charset="0"/>
                </a:rPr>
                <a:t>ise ortalama </a:t>
              </a:r>
              <a:r>
                <a:rPr lang="tr-TR" sz="1600">
                  <a:latin typeface="Arial" pitchFamily="34" charset="0"/>
                  <a:cs typeface="Arial" pitchFamily="34" charset="0"/>
                </a:rPr>
                <a:t>248 </a:t>
              </a:r>
              <a:r>
                <a:rPr lang="tr-TR" sz="1600" smtClean="0">
                  <a:latin typeface="Arial" pitchFamily="34" charset="0"/>
                  <a:cs typeface="Arial" pitchFamily="34" charset="0"/>
                </a:rPr>
                <a:t>bin dolar </a:t>
              </a:r>
              <a:r>
                <a:rPr lang="tr-TR" sz="1600" dirty="0">
                  <a:latin typeface="Arial" pitchFamily="34" charset="0"/>
                  <a:cs typeface="Arial" pitchFamily="34" charset="0"/>
                </a:rPr>
                <a:t>ve %17 pay ile «plastik ve kauçuk ürünleri» </a:t>
              </a:r>
              <a:r>
                <a:rPr lang="tr-TR" sz="1600" dirty="0" smtClean="0">
                  <a:latin typeface="Arial" pitchFamily="34" charset="0"/>
                  <a:cs typeface="Arial" pitchFamily="34" charset="0"/>
                </a:rPr>
                <a:t>sektörü yer almaktadır. </a:t>
              </a:r>
              <a:endParaRPr lang="tr-TR" sz="1600" kern="1200" dirty="0">
                <a:latin typeface="Arial" pitchFamily="34" charset="0"/>
                <a:cs typeface="Arial" pitchFamily="34" charset="0"/>
              </a:endParaRPr>
            </a:p>
          </p:txBody>
        </p:sp>
      </p:grpSp>
    </p:spTree>
    <p:extLst>
      <p:ext uri="{BB962C8B-B14F-4D97-AF65-F5344CB8AC3E}">
        <p14:creationId xmlns:p14="http://schemas.microsoft.com/office/powerpoint/2010/main" val="34367341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734977985"/>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43210" y="2045293"/>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h</a:t>
              </a:r>
              <a:r>
                <a:rPr lang="tr-TR" sz="2600" b="1" kern="1200" dirty="0" smtClean="0"/>
                <a:t>- Sanayi Alanları ve Altyapısı-1</a:t>
              </a:r>
              <a:endParaRPr lang="tr-TR" sz="2600" kern="1200" dirty="0"/>
            </a:p>
          </p:txBody>
        </p:sp>
      </p:grpSp>
      <p:graphicFrame>
        <p:nvGraphicFramePr>
          <p:cNvPr id="14" name="Diyagram 13"/>
          <p:cNvGraphicFramePr/>
          <p:nvPr>
            <p:extLst>
              <p:ext uri="{D42A27DB-BD31-4B8C-83A1-F6EECF244321}">
                <p14:modId xmlns:p14="http://schemas.microsoft.com/office/powerpoint/2010/main" val="75993956"/>
              </p:ext>
            </p:extLst>
          </p:nvPr>
        </p:nvGraphicFramePr>
        <p:xfrm>
          <a:off x="1331640" y="4725144"/>
          <a:ext cx="7635129" cy="18307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Rectangle 1"/>
          <p:cNvSpPr>
            <a:spLocks noChangeArrowheads="1"/>
          </p:cNvSpPr>
          <p:nvPr/>
        </p:nvSpPr>
        <p:spPr bwMode="auto">
          <a:xfrm>
            <a:off x="2314575" y="3114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Arial" pitchFamily="34" charset="0"/>
              </a:rPr>
              <a:t/>
            </a:r>
            <a:br>
              <a:rPr kumimoji="0" lang="tr-TR" sz="1800" b="0" i="0" u="none" strike="noStrike" cap="none" normalizeH="0" baseline="0" smtClean="0">
                <a:ln>
                  <a:noFill/>
                </a:ln>
                <a:solidFill>
                  <a:schemeClr val="tx1"/>
                </a:solidFill>
                <a:effectLst/>
                <a:latin typeface="Arial" pitchFamily="34" charset="0"/>
                <a:cs typeface="Arial" pitchFamily="34" charset="0"/>
              </a:rPr>
            </a:b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 name="Tablo 1"/>
          <p:cNvGraphicFramePr>
            <a:graphicFrameLocks noGrp="1"/>
          </p:cNvGraphicFramePr>
          <p:nvPr>
            <p:extLst>
              <p:ext uri="{D42A27DB-BD31-4B8C-83A1-F6EECF244321}">
                <p14:modId xmlns:p14="http://schemas.microsoft.com/office/powerpoint/2010/main" val="3157348454"/>
              </p:ext>
            </p:extLst>
          </p:nvPr>
        </p:nvGraphicFramePr>
        <p:xfrm>
          <a:off x="1151483" y="1695440"/>
          <a:ext cx="3497342" cy="490728"/>
        </p:xfrm>
        <a:graphic>
          <a:graphicData uri="http://schemas.openxmlformats.org/drawingml/2006/table">
            <a:tbl>
              <a:tblPr firstRow="1" firstCol="1" bandRow="1">
                <a:tableStyleId>{5940675A-B579-460E-94D1-54222C63F5DA}</a:tableStyleId>
              </a:tblPr>
              <a:tblGrid>
                <a:gridCol w="3497342"/>
              </a:tblGrid>
              <a:tr h="201885">
                <a:tc>
                  <a:txBody>
                    <a:bodyPr/>
                    <a:lstStyle/>
                    <a:p>
                      <a:pPr>
                        <a:lnSpc>
                          <a:spcPct val="115000"/>
                        </a:lnSpc>
                        <a:spcAft>
                          <a:spcPts val="0"/>
                        </a:spcAft>
                      </a:pPr>
                      <a:r>
                        <a:rPr lang="tr-TR" sz="1400" dirty="0" smtClean="0">
                          <a:effectLst/>
                          <a:latin typeface="Arial" pitchFamily="34" charset="0"/>
                          <a:cs typeface="Arial" pitchFamily="34" charset="0"/>
                        </a:rPr>
                        <a:t>Muş Organize</a:t>
                      </a:r>
                      <a:r>
                        <a:rPr lang="tr-TR" sz="1400" baseline="0" dirty="0" smtClean="0">
                          <a:effectLst/>
                          <a:latin typeface="Arial" pitchFamily="34" charset="0"/>
                          <a:cs typeface="Arial" pitchFamily="34" charset="0"/>
                        </a:rPr>
                        <a:t> Sanayi Bölgesi (</a:t>
                      </a:r>
                      <a:r>
                        <a:rPr lang="tr-TR" sz="1400" dirty="0" smtClean="0">
                          <a:effectLst/>
                          <a:latin typeface="Arial" pitchFamily="34" charset="0"/>
                          <a:cs typeface="Arial" pitchFamily="34" charset="0"/>
                        </a:rPr>
                        <a:t>OSB)</a:t>
                      </a:r>
                      <a:endParaRPr lang="tr-TR" sz="1400" dirty="0">
                        <a:effectLst/>
                        <a:latin typeface="Arial" pitchFamily="34" charset="0"/>
                        <a:ea typeface="Calibri"/>
                        <a:cs typeface="Arial" pitchFamily="34" charset="0"/>
                      </a:endParaRPr>
                    </a:p>
                  </a:txBody>
                  <a:tcPr marL="68580" marR="68580" marT="0" marB="0"/>
                </a:tc>
              </a:tr>
              <a:tr h="201885">
                <a:tc>
                  <a:txBody>
                    <a:bodyPr/>
                    <a:lstStyle/>
                    <a:p>
                      <a:pPr>
                        <a:lnSpc>
                          <a:spcPct val="115000"/>
                        </a:lnSpc>
                        <a:spcAft>
                          <a:spcPts val="0"/>
                        </a:spcAft>
                      </a:pPr>
                      <a:r>
                        <a:rPr lang="tr-TR" sz="1400" dirty="0" smtClean="0">
                          <a:effectLst/>
                          <a:latin typeface="Arial" pitchFamily="34" charset="0"/>
                          <a:cs typeface="Arial" pitchFamily="34" charset="0"/>
                        </a:rPr>
                        <a:t>Muş </a:t>
                      </a:r>
                      <a:r>
                        <a:rPr lang="tr-TR" sz="1400" dirty="0" err="1" smtClean="0">
                          <a:effectLst/>
                          <a:latin typeface="Arial" pitchFamily="34" charset="0"/>
                          <a:cs typeface="Arial" pitchFamily="34" charset="0"/>
                        </a:rPr>
                        <a:t>Tekstilkent</a:t>
                      </a:r>
                      <a:endParaRPr lang="tr-TR" sz="1400" dirty="0">
                        <a:effectLst/>
                        <a:latin typeface="Arial" pitchFamily="34" charset="0"/>
                        <a:ea typeface="Calibri"/>
                        <a:cs typeface="Arial" pitchFamily="34" charset="0"/>
                      </a:endParaRPr>
                    </a:p>
                  </a:txBody>
                  <a:tcPr marL="68580" marR="68580" marT="0" marB="0"/>
                </a:tc>
              </a:tr>
            </a:tbl>
          </a:graphicData>
        </a:graphic>
      </p:graphicFrame>
      <p:sp>
        <p:nvSpPr>
          <p:cNvPr id="7" name="Rectangle 1"/>
          <p:cNvSpPr>
            <a:spLocks noChangeArrowheads="1"/>
          </p:cNvSpPr>
          <p:nvPr/>
        </p:nvSpPr>
        <p:spPr bwMode="auto">
          <a:xfrm>
            <a:off x="1079475" y="1316980"/>
            <a:ext cx="1773242" cy="815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4F81BD"/>
                </a:solidFill>
                <a:effectLst/>
                <a:latin typeface="Arial" pitchFamily="34" charset="0"/>
                <a:ea typeface="Calibri" pitchFamily="34" charset="0"/>
                <a:cs typeface="Arial" pitchFamily="34" charset="0"/>
              </a:rPr>
              <a:t>Tablo 1: Sanayi Alanları</a:t>
            </a:r>
            <a:endParaRPr kumimoji="0" lang="tr-T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
            </a:r>
            <a:br>
              <a:rPr kumimoji="0" lang="tr-TR" sz="1800" b="0" i="0" u="none" strike="noStrike" cap="none" normalizeH="0" baseline="0" dirty="0" smtClean="0">
                <a:ln>
                  <a:noFill/>
                </a:ln>
                <a:solidFill>
                  <a:schemeClr val="tx1"/>
                </a:solidFill>
                <a:effectLst/>
                <a:latin typeface="Arial" pitchFamily="34" charset="0"/>
                <a:cs typeface="Arial" pitchFamily="34" charset="0"/>
              </a:rPr>
            </a:b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2" name="Tablo 11"/>
          <p:cNvGraphicFramePr>
            <a:graphicFrameLocks noGrp="1"/>
          </p:cNvGraphicFramePr>
          <p:nvPr>
            <p:extLst>
              <p:ext uri="{D42A27DB-BD31-4B8C-83A1-F6EECF244321}">
                <p14:modId xmlns:p14="http://schemas.microsoft.com/office/powerpoint/2010/main" val="3091313042"/>
              </p:ext>
            </p:extLst>
          </p:nvPr>
        </p:nvGraphicFramePr>
        <p:xfrm>
          <a:off x="4932040" y="1685569"/>
          <a:ext cx="3888432" cy="1917319"/>
        </p:xfrm>
        <a:graphic>
          <a:graphicData uri="http://schemas.openxmlformats.org/drawingml/2006/table">
            <a:tbl>
              <a:tblPr firstCol="1" bandRow="1">
                <a:tableStyleId>{5940675A-B579-460E-94D1-54222C63F5DA}</a:tableStyleId>
              </a:tblPr>
              <a:tblGrid>
                <a:gridCol w="3024336"/>
                <a:gridCol w="864096"/>
              </a:tblGrid>
              <a:tr h="304165">
                <a:tc>
                  <a:txBody>
                    <a:bodyPr/>
                    <a:lstStyle/>
                    <a:p>
                      <a:pPr algn="l">
                        <a:lnSpc>
                          <a:spcPct val="115000"/>
                        </a:lnSpc>
                        <a:spcAft>
                          <a:spcPts val="0"/>
                        </a:spcAft>
                      </a:pPr>
                      <a:r>
                        <a:rPr lang="en-US" sz="1200" dirty="0" err="1">
                          <a:effectLst/>
                        </a:rPr>
                        <a:t>Toplam</a:t>
                      </a:r>
                      <a:r>
                        <a:rPr lang="en-US" sz="1200" dirty="0">
                          <a:effectLst/>
                        </a:rPr>
                        <a:t> </a:t>
                      </a:r>
                      <a:r>
                        <a:rPr lang="en-US" sz="1200" dirty="0" err="1">
                          <a:effectLst/>
                        </a:rPr>
                        <a:t>Parsel</a:t>
                      </a:r>
                      <a:r>
                        <a:rPr lang="en-US" sz="1200" dirty="0">
                          <a:effectLst/>
                        </a:rPr>
                        <a:t> </a:t>
                      </a:r>
                      <a:r>
                        <a:rPr lang="en-US" sz="1200" dirty="0" err="1">
                          <a:effectLst/>
                        </a:rPr>
                        <a:t>Sayısı</a:t>
                      </a:r>
                      <a:endParaRPr lang="tr-TR" sz="1200" dirty="0">
                        <a:effectLst/>
                        <a:latin typeface="Calibri"/>
                        <a:ea typeface="Calibri"/>
                        <a:cs typeface="Times New Roman"/>
                      </a:endParaRPr>
                    </a:p>
                  </a:txBody>
                  <a:tcPr marL="68580" marR="68580" marT="0" marB="0" anchor="ctr"/>
                </a:tc>
                <a:tc>
                  <a:txBody>
                    <a:bodyPr/>
                    <a:lstStyle/>
                    <a:p>
                      <a:pPr algn="l">
                        <a:lnSpc>
                          <a:spcPct val="115000"/>
                        </a:lnSpc>
                        <a:spcAft>
                          <a:spcPts val="0"/>
                        </a:spcAft>
                      </a:pPr>
                      <a:r>
                        <a:rPr lang="tr-TR" sz="1200" dirty="0" smtClean="0">
                          <a:effectLst/>
                          <a:latin typeface="+mn-lt"/>
                          <a:ea typeface="+mn-ea"/>
                          <a:cs typeface="+mn-cs"/>
                        </a:rPr>
                        <a:t>54</a:t>
                      </a:r>
                      <a:endParaRPr lang="tr-TR" sz="1200" dirty="0">
                        <a:effectLst/>
                        <a:latin typeface="Calibri"/>
                        <a:ea typeface="Calibri"/>
                        <a:cs typeface="Times New Roman"/>
                      </a:endParaRPr>
                    </a:p>
                  </a:txBody>
                  <a:tcPr marL="68580" marR="68580" marT="0" marB="0" anchor="ctr"/>
                </a:tc>
              </a:tr>
              <a:tr h="292100">
                <a:tc>
                  <a:txBody>
                    <a:bodyPr/>
                    <a:lstStyle/>
                    <a:p>
                      <a:pPr algn="l">
                        <a:lnSpc>
                          <a:spcPct val="115000"/>
                        </a:lnSpc>
                        <a:spcAft>
                          <a:spcPts val="0"/>
                        </a:spcAft>
                      </a:pPr>
                      <a:r>
                        <a:rPr lang="en-US" sz="1200">
                          <a:effectLst/>
                        </a:rPr>
                        <a:t>Tahsis Edilen Parsel Sayısı</a:t>
                      </a:r>
                      <a:endParaRPr lang="tr-TR" sz="1200">
                        <a:effectLst/>
                        <a:latin typeface="Calibri"/>
                        <a:ea typeface="Calibri"/>
                        <a:cs typeface="Times New Roman"/>
                      </a:endParaRPr>
                    </a:p>
                  </a:txBody>
                  <a:tcPr marL="68580" marR="68580" marT="0" marB="0" anchor="ctr"/>
                </a:tc>
                <a:tc>
                  <a:txBody>
                    <a:bodyPr/>
                    <a:lstStyle/>
                    <a:p>
                      <a:pPr algn="l">
                        <a:lnSpc>
                          <a:spcPct val="115000"/>
                        </a:lnSpc>
                        <a:spcAft>
                          <a:spcPts val="0"/>
                        </a:spcAft>
                      </a:pPr>
                      <a:r>
                        <a:rPr lang="tr-TR" sz="1200" dirty="0" smtClean="0">
                          <a:effectLst/>
                        </a:rPr>
                        <a:t>26</a:t>
                      </a:r>
                      <a:r>
                        <a:rPr lang="en-US" sz="1200" dirty="0" smtClean="0">
                          <a:effectLst/>
                        </a:rPr>
                        <a:t> </a:t>
                      </a:r>
                      <a:endParaRPr lang="tr-TR" sz="1200" dirty="0">
                        <a:effectLst/>
                        <a:latin typeface="Calibri"/>
                        <a:ea typeface="Calibri"/>
                        <a:cs typeface="Times New Roman"/>
                      </a:endParaRPr>
                    </a:p>
                  </a:txBody>
                  <a:tcPr marL="68580" marR="68580" marT="0" marB="0" anchor="ctr"/>
                </a:tc>
              </a:tr>
              <a:tr h="292100">
                <a:tc>
                  <a:txBody>
                    <a:bodyPr/>
                    <a:lstStyle/>
                    <a:p>
                      <a:pPr algn="l">
                        <a:lnSpc>
                          <a:spcPct val="115000"/>
                        </a:lnSpc>
                        <a:spcAft>
                          <a:spcPts val="0"/>
                        </a:spcAft>
                      </a:pPr>
                      <a:r>
                        <a:rPr lang="tr-TR" sz="1200" dirty="0" smtClean="0">
                          <a:effectLst/>
                        </a:rPr>
                        <a:t>Tahsis Bekleyen</a:t>
                      </a:r>
                      <a:r>
                        <a:rPr lang="en-US" sz="1200" dirty="0" smtClean="0">
                          <a:effectLst/>
                        </a:rPr>
                        <a:t> </a:t>
                      </a:r>
                      <a:r>
                        <a:rPr lang="en-US" sz="1200" dirty="0" err="1">
                          <a:effectLst/>
                        </a:rPr>
                        <a:t>Parsel</a:t>
                      </a:r>
                      <a:r>
                        <a:rPr lang="en-US" sz="1200" dirty="0">
                          <a:effectLst/>
                        </a:rPr>
                        <a:t> </a:t>
                      </a:r>
                      <a:r>
                        <a:rPr lang="en-US" sz="1200" dirty="0" err="1">
                          <a:effectLst/>
                        </a:rPr>
                        <a:t>Sayısı</a:t>
                      </a:r>
                      <a:endParaRPr lang="tr-TR" sz="1200" dirty="0">
                        <a:effectLst/>
                        <a:latin typeface="Calibri"/>
                        <a:ea typeface="Calibri"/>
                        <a:cs typeface="Times New Roman"/>
                      </a:endParaRPr>
                    </a:p>
                  </a:txBody>
                  <a:tcPr marL="68580" marR="68580" marT="0" marB="0" anchor="ctr"/>
                </a:tc>
                <a:tc>
                  <a:txBody>
                    <a:bodyPr/>
                    <a:lstStyle/>
                    <a:p>
                      <a:pPr algn="l">
                        <a:lnSpc>
                          <a:spcPct val="115000"/>
                        </a:lnSpc>
                        <a:spcAft>
                          <a:spcPts val="0"/>
                        </a:spcAft>
                      </a:pPr>
                      <a:r>
                        <a:rPr lang="tr-TR" sz="1200" dirty="0" smtClean="0">
                          <a:effectLst/>
                          <a:latin typeface="+mn-lt"/>
                          <a:ea typeface="+mn-ea"/>
                          <a:cs typeface="+mn-cs"/>
                        </a:rPr>
                        <a:t>28</a:t>
                      </a:r>
                      <a:endParaRPr lang="tr-TR" sz="1200" dirty="0">
                        <a:effectLst/>
                        <a:latin typeface="Calibri"/>
                        <a:ea typeface="Calibri"/>
                        <a:cs typeface="Times New Roman"/>
                      </a:endParaRPr>
                    </a:p>
                  </a:txBody>
                  <a:tcPr marL="68580" marR="68580" marT="0" marB="0" anchor="ctr"/>
                </a:tc>
              </a:tr>
              <a:tr h="304165">
                <a:tc>
                  <a:txBody>
                    <a:bodyPr/>
                    <a:lstStyle/>
                    <a:p>
                      <a:pPr algn="l">
                        <a:lnSpc>
                          <a:spcPct val="115000"/>
                        </a:lnSpc>
                        <a:spcAft>
                          <a:spcPts val="0"/>
                        </a:spcAft>
                      </a:pPr>
                      <a:r>
                        <a:rPr lang="en-US" sz="1200" dirty="0" err="1" smtClean="0">
                          <a:effectLst/>
                        </a:rPr>
                        <a:t>Üretim</a:t>
                      </a:r>
                      <a:r>
                        <a:rPr lang="tr-TR" sz="1200" baseline="0" dirty="0" smtClean="0">
                          <a:effectLst/>
                        </a:rPr>
                        <a:t> Faaliyeti</a:t>
                      </a:r>
                      <a:r>
                        <a:rPr lang="en-US" sz="1200" dirty="0" smtClean="0">
                          <a:effectLst/>
                        </a:rPr>
                        <a:t> </a:t>
                      </a:r>
                      <a:r>
                        <a:rPr lang="en-US" sz="1200" dirty="0">
                          <a:effectLst/>
                        </a:rPr>
                        <a:t>Olan </a:t>
                      </a:r>
                      <a:r>
                        <a:rPr lang="tr-TR" sz="1200" dirty="0" smtClean="0">
                          <a:effectLst/>
                        </a:rPr>
                        <a:t>Parsel</a:t>
                      </a:r>
                      <a:r>
                        <a:rPr lang="en-US" sz="1200" dirty="0" smtClean="0">
                          <a:effectLst/>
                        </a:rPr>
                        <a:t> </a:t>
                      </a:r>
                      <a:r>
                        <a:rPr lang="en-US" sz="1200" dirty="0" err="1">
                          <a:effectLst/>
                        </a:rPr>
                        <a:t>Sayısı</a:t>
                      </a:r>
                      <a:endParaRPr lang="tr-TR" sz="1200" dirty="0">
                        <a:effectLst/>
                        <a:latin typeface="Calibri"/>
                        <a:ea typeface="Calibri"/>
                        <a:cs typeface="Times New Roman"/>
                      </a:endParaRPr>
                    </a:p>
                  </a:txBody>
                  <a:tcPr marL="68580" marR="68580" marT="0" marB="0" anchor="ctr"/>
                </a:tc>
                <a:tc>
                  <a:txBody>
                    <a:bodyPr/>
                    <a:lstStyle/>
                    <a:p>
                      <a:pPr algn="l">
                        <a:lnSpc>
                          <a:spcPct val="115000"/>
                        </a:lnSpc>
                        <a:spcAft>
                          <a:spcPts val="0"/>
                        </a:spcAft>
                      </a:pPr>
                      <a:r>
                        <a:rPr lang="tr-TR" sz="1200" dirty="0" smtClean="0">
                          <a:effectLst/>
                          <a:latin typeface="+mn-lt"/>
                          <a:ea typeface="+mn-ea"/>
                          <a:cs typeface="+mn-cs"/>
                        </a:rPr>
                        <a:t>15</a:t>
                      </a:r>
                      <a:endParaRPr lang="tr-TR" sz="1200" dirty="0">
                        <a:effectLst/>
                        <a:latin typeface="Calibri"/>
                        <a:ea typeface="Calibri"/>
                        <a:cs typeface="Times New Roman"/>
                      </a:endParaRPr>
                    </a:p>
                  </a:txBody>
                  <a:tcPr marL="68580" marR="68580" marT="0" marB="0" anchor="ctr"/>
                </a:tc>
              </a:tr>
              <a:tr h="304165">
                <a:tc>
                  <a:txBody>
                    <a:bodyPr/>
                    <a:lstStyle/>
                    <a:p>
                      <a:pPr algn="l">
                        <a:lnSpc>
                          <a:spcPct val="115000"/>
                        </a:lnSpc>
                        <a:spcAft>
                          <a:spcPts val="0"/>
                        </a:spcAft>
                      </a:pPr>
                      <a:r>
                        <a:rPr lang="tr-TR" sz="1200" dirty="0" smtClean="0">
                          <a:effectLst/>
                          <a:latin typeface="Calibri"/>
                          <a:ea typeface="Calibri"/>
                          <a:cs typeface="Times New Roman"/>
                        </a:rPr>
                        <a:t>Üretime Ara Veren, Kapalı, Proje ve İnşaat Aşamasındaki</a:t>
                      </a:r>
                      <a:r>
                        <a:rPr lang="tr-TR" sz="1200" baseline="0" dirty="0" smtClean="0">
                          <a:effectLst/>
                          <a:latin typeface="Calibri"/>
                          <a:ea typeface="Calibri"/>
                          <a:cs typeface="Times New Roman"/>
                        </a:rPr>
                        <a:t> Parsel Sayısı</a:t>
                      </a:r>
                      <a:r>
                        <a:rPr lang="tr-TR" sz="1200" dirty="0" smtClean="0">
                          <a:effectLst/>
                          <a:latin typeface="Calibri"/>
                          <a:ea typeface="Calibri"/>
                          <a:cs typeface="Times New Roman"/>
                        </a:rPr>
                        <a:t> </a:t>
                      </a:r>
                      <a:endParaRPr lang="tr-TR" sz="1200" dirty="0">
                        <a:effectLst/>
                        <a:latin typeface="Calibri"/>
                        <a:ea typeface="Calibri"/>
                        <a:cs typeface="Times New Roman"/>
                      </a:endParaRPr>
                    </a:p>
                  </a:txBody>
                  <a:tcPr marL="68580" marR="68580" marT="0" marB="0" anchor="ctr"/>
                </a:tc>
                <a:tc>
                  <a:txBody>
                    <a:bodyPr/>
                    <a:lstStyle/>
                    <a:p>
                      <a:pPr algn="l">
                        <a:lnSpc>
                          <a:spcPct val="115000"/>
                        </a:lnSpc>
                        <a:spcAft>
                          <a:spcPts val="0"/>
                        </a:spcAft>
                      </a:pPr>
                      <a:r>
                        <a:rPr lang="tr-TR" sz="1200" dirty="0" smtClean="0">
                          <a:effectLst/>
                          <a:latin typeface="Calibri"/>
                          <a:ea typeface="Calibri"/>
                          <a:cs typeface="Times New Roman"/>
                        </a:rPr>
                        <a:t>10</a:t>
                      </a:r>
                      <a:endParaRPr lang="tr-TR" sz="1200" dirty="0">
                        <a:effectLst/>
                        <a:latin typeface="Calibri"/>
                        <a:ea typeface="Calibri"/>
                        <a:cs typeface="Times New Roman"/>
                      </a:endParaRPr>
                    </a:p>
                  </a:txBody>
                  <a:tcPr marL="68580" marR="68580" marT="0" marB="0" anchor="ctr"/>
                </a:tc>
              </a:tr>
              <a:tr h="304165">
                <a:tc>
                  <a:txBody>
                    <a:bodyPr/>
                    <a:lstStyle/>
                    <a:p>
                      <a:pPr algn="l">
                        <a:lnSpc>
                          <a:spcPct val="115000"/>
                        </a:lnSpc>
                        <a:spcAft>
                          <a:spcPts val="0"/>
                        </a:spcAft>
                      </a:pPr>
                      <a:r>
                        <a:rPr lang="en-US" sz="1200" dirty="0">
                          <a:effectLst/>
                        </a:rPr>
                        <a:t>OSB </a:t>
                      </a:r>
                      <a:r>
                        <a:rPr lang="en-US" sz="1200" dirty="0" err="1">
                          <a:effectLst/>
                        </a:rPr>
                        <a:t>Toplam</a:t>
                      </a:r>
                      <a:r>
                        <a:rPr lang="en-US" sz="1200" dirty="0">
                          <a:effectLst/>
                        </a:rPr>
                        <a:t> Alan</a:t>
                      </a:r>
                      <a:endParaRPr lang="tr-TR" sz="1200" dirty="0">
                        <a:effectLst/>
                        <a:latin typeface="Calibri"/>
                        <a:ea typeface="Calibri"/>
                        <a:cs typeface="Times New Roman"/>
                      </a:endParaRPr>
                    </a:p>
                  </a:txBody>
                  <a:tcPr marL="68580" marR="68580" marT="0" marB="0" anchor="ctr"/>
                </a:tc>
                <a:tc>
                  <a:txBody>
                    <a:bodyPr/>
                    <a:lstStyle/>
                    <a:p>
                      <a:pPr algn="l">
                        <a:lnSpc>
                          <a:spcPct val="115000"/>
                        </a:lnSpc>
                        <a:spcAft>
                          <a:spcPts val="0"/>
                        </a:spcAft>
                      </a:pPr>
                      <a:r>
                        <a:rPr lang="tr-TR" sz="1200" dirty="0" smtClean="0">
                          <a:effectLst/>
                        </a:rPr>
                        <a:t>90</a:t>
                      </a:r>
                      <a:r>
                        <a:rPr lang="en-US" sz="1200" dirty="0" smtClean="0">
                          <a:effectLst/>
                        </a:rPr>
                        <a:t> </a:t>
                      </a:r>
                      <a:r>
                        <a:rPr lang="tr-TR" sz="1200" dirty="0" smtClean="0">
                          <a:effectLst/>
                        </a:rPr>
                        <a:t>h</a:t>
                      </a:r>
                      <a:r>
                        <a:rPr lang="en-US" sz="1200" dirty="0" smtClean="0">
                          <a:effectLst/>
                        </a:rPr>
                        <a:t>a</a:t>
                      </a:r>
                      <a:endParaRPr lang="tr-TR" sz="1200" dirty="0">
                        <a:effectLst/>
                        <a:latin typeface="Calibri"/>
                        <a:ea typeface="Calibri"/>
                        <a:cs typeface="Times New Roman"/>
                      </a:endParaRPr>
                    </a:p>
                  </a:txBody>
                  <a:tcPr marL="68580" marR="68580" marT="0" marB="0" anchor="ctr"/>
                </a:tc>
              </a:tr>
            </a:tbl>
          </a:graphicData>
        </a:graphic>
      </p:graphicFrame>
      <p:sp>
        <p:nvSpPr>
          <p:cNvPr id="13" name="Rectangle 1"/>
          <p:cNvSpPr>
            <a:spLocks noChangeArrowheads="1"/>
          </p:cNvSpPr>
          <p:nvPr/>
        </p:nvSpPr>
        <p:spPr bwMode="auto">
          <a:xfrm>
            <a:off x="4947846" y="1205671"/>
            <a:ext cx="4181618" cy="815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4F81BD"/>
                </a:solidFill>
                <a:effectLst/>
                <a:latin typeface="Arial" pitchFamily="34" charset="0"/>
                <a:ea typeface="Calibri" pitchFamily="34" charset="0"/>
                <a:cs typeface="Arial" pitchFamily="34" charset="0"/>
              </a:rPr>
              <a:t>Tablo 2. Muş OSB Güncel Bilgileri</a:t>
            </a:r>
            <a:r>
              <a:rPr kumimoji="0" lang="tr-TR" sz="1100" b="1" i="0" u="none" strike="noStrike" cap="none" normalizeH="0" baseline="30000" dirty="0" smtClean="0">
                <a:ln>
                  <a:noFill/>
                </a:ln>
                <a:solidFill>
                  <a:srgbClr val="4F81BD"/>
                </a:solidFill>
                <a:effectLst/>
                <a:latin typeface="Arial" pitchFamily="34" charset="0"/>
                <a:ea typeface="Calibri" pitchFamily="34" charset="0"/>
                <a:cs typeface="Arial" pitchFamily="34" charset="0"/>
                <a:hlinkClick r:id="rId13"/>
              </a:rPr>
              <a:t>[</a:t>
            </a:r>
            <a:r>
              <a:rPr kumimoji="0" lang="tr-TR" sz="1100" b="1" i="0" u="none" strike="noStrike" cap="none" normalizeH="0" baseline="30000" dirty="0" smtClean="0" bmk="">
                <a:ln>
                  <a:noFill/>
                </a:ln>
                <a:solidFill>
                  <a:srgbClr val="4F81BD"/>
                </a:solidFill>
                <a:effectLst/>
                <a:latin typeface="Arial" pitchFamily="34" charset="0"/>
                <a:ea typeface="Calibri" pitchFamily="34" charset="0"/>
                <a:cs typeface="Arial" pitchFamily="34" charset="0"/>
                <a:hlinkClick r:id="rId13"/>
              </a:rPr>
              <a:t>1]</a:t>
            </a:r>
            <a:endParaRPr kumimoji="0" lang="tr-T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
            </a:r>
            <a:br>
              <a:rPr kumimoji="0" lang="tr-TR" sz="1800" b="0" i="0" u="none" strike="noStrike" cap="none" normalizeH="0" baseline="0" dirty="0" smtClean="0">
                <a:ln>
                  <a:noFill/>
                </a:ln>
                <a:solidFill>
                  <a:schemeClr val="tx1"/>
                </a:solidFill>
                <a:effectLst/>
                <a:latin typeface="Arial" pitchFamily="34" charset="0"/>
                <a:cs typeface="Arial" pitchFamily="34" charset="0"/>
              </a:rPr>
            </a:b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3"/>
          <p:cNvSpPr>
            <a:spLocks noChangeArrowheads="1"/>
          </p:cNvSpPr>
          <p:nvPr/>
        </p:nvSpPr>
        <p:spPr bwMode="auto">
          <a:xfrm>
            <a:off x="4964559" y="3789040"/>
            <a:ext cx="244028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hlinkClick r:id="rId14"/>
              </a:rPr>
              <a:t>[</a:t>
            </a:r>
            <a:r>
              <a:rPr kumimoji="0" lang="tr-TR" sz="1200" b="0" i="0" u="none" strike="noStrike" cap="none" normalizeH="0" baseline="30000" dirty="0" smtClean="0" bmk="">
                <a:ln>
                  <a:noFill/>
                </a:ln>
                <a:solidFill>
                  <a:schemeClr val="tx1"/>
                </a:solidFill>
                <a:effectLst/>
                <a:latin typeface="Calibri" pitchFamily="34" charset="0"/>
                <a:ea typeface="Calibri" pitchFamily="34" charset="0"/>
                <a:cs typeface="Times New Roman" pitchFamily="18" charset="0"/>
                <a:hlinkClick r:id="rId14"/>
              </a:rPr>
              <a:t>1]</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tr-TR" sz="1200" dirty="0" smtClean="0">
                <a:latin typeface="Calibri" pitchFamily="34" charset="0"/>
                <a:ea typeface="Calibri" pitchFamily="34" charset="0"/>
                <a:cs typeface="Times New Roman" pitchFamily="18" charset="0"/>
              </a:rPr>
              <a:t>Muş</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OSB Müdürlüğü, </a:t>
            </a:r>
            <a:r>
              <a:rPr lang="tr-TR" sz="1200" dirty="0" smtClean="0">
                <a:latin typeface="Calibri" pitchFamily="34" charset="0"/>
                <a:ea typeface="Calibri" pitchFamily="34" charset="0"/>
                <a:cs typeface="Times New Roman" pitchFamily="18" charset="0"/>
              </a:rPr>
              <a:t>Şubat</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2019</a:t>
            </a:r>
            <a:endParaRPr kumimoji="0" lang="tr-TR"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Metin kutusu 18"/>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Tree>
    <p:extLst>
      <p:ext uri="{BB962C8B-B14F-4D97-AF65-F5344CB8AC3E}">
        <p14:creationId xmlns:p14="http://schemas.microsoft.com/office/powerpoint/2010/main" val="33085765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102099417"/>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43210" y="2045293"/>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h</a:t>
              </a:r>
              <a:r>
                <a:rPr lang="tr-TR" sz="2600" b="1" kern="1200" dirty="0" smtClean="0"/>
                <a:t>- Sanayi Alanları ve Altyapısı-2</a:t>
              </a:r>
              <a:endParaRPr lang="tr-TR" sz="2600" kern="1200" dirty="0"/>
            </a:p>
          </p:txBody>
        </p:sp>
      </p:grpSp>
      <p:sp>
        <p:nvSpPr>
          <p:cNvPr id="8" name="Rectangle 1"/>
          <p:cNvSpPr>
            <a:spLocks noChangeArrowheads="1"/>
          </p:cNvSpPr>
          <p:nvPr/>
        </p:nvSpPr>
        <p:spPr bwMode="auto">
          <a:xfrm>
            <a:off x="2314575" y="3114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Arial" pitchFamily="34" charset="0"/>
              </a:rPr>
              <a:t/>
            </a:r>
            <a:br>
              <a:rPr kumimoji="0" lang="tr-TR" sz="1800" b="0" i="0" u="none" strike="noStrike" cap="none" normalizeH="0" baseline="0" smtClean="0">
                <a:ln>
                  <a:noFill/>
                </a:ln>
                <a:solidFill>
                  <a:schemeClr val="tx1"/>
                </a:solidFill>
                <a:effectLst/>
                <a:latin typeface="Arial" pitchFamily="34" charset="0"/>
                <a:cs typeface="Arial" pitchFamily="34" charset="0"/>
              </a:rPr>
            </a:b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1"/>
          <p:cNvSpPr>
            <a:spLocks noChangeArrowheads="1"/>
          </p:cNvSpPr>
          <p:nvPr/>
        </p:nvSpPr>
        <p:spPr bwMode="auto">
          <a:xfrm>
            <a:off x="1079475" y="1316980"/>
            <a:ext cx="3751348" cy="815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4F81BD"/>
                </a:solidFill>
                <a:effectLst/>
                <a:latin typeface="Arial" pitchFamily="34" charset="0"/>
                <a:ea typeface="Calibri" pitchFamily="34" charset="0"/>
                <a:cs typeface="Arial" pitchFamily="34" charset="0"/>
              </a:rPr>
              <a:t>Tablo </a:t>
            </a:r>
            <a:r>
              <a:rPr lang="tr-TR" sz="1100" b="1" dirty="0">
                <a:solidFill>
                  <a:srgbClr val="4F81BD"/>
                </a:solidFill>
                <a:latin typeface="Arial" pitchFamily="34" charset="0"/>
                <a:ea typeface="Calibri" pitchFamily="34" charset="0"/>
                <a:cs typeface="Arial" pitchFamily="34" charset="0"/>
              </a:rPr>
              <a:t>3</a:t>
            </a:r>
            <a:r>
              <a:rPr kumimoji="0" lang="tr-TR" sz="1100" b="1" i="0" u="none" strike="noStrike" cap="none" normalizeH="0" baseline="0" dirty="0" smtClean="0">
                <a:ln>
                  <a:noFill/>
                </a:ln>
                <a:solidFill>
                  <a:srgbClr val="4F81BD"/>
                </a:solidFill>
                <a:effectLst/>
                <a:latin typeface="Arial" pitchFamily="34" charset="0"/>
                <a:ea typeface="Calibri" pitchFamily="34" charset="0"/>
                <a:cs typeface="Arial" pitchFamily="34" charset="0"/>
              </a:rPr>
              <a:t>: Muş İli Sanayi Sitelerine Ait İstatistiki Bilgiler</a:t>
            </a:r>
            <a:endParaRPr kumimoji="0" lang="tr-T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
            </a:r>
            <a:br>
              <a:rPr kumimoji="0" lang="tr-TR" sz="1800" b="0" i="0" u="none" strike="noStrike" cap="none" normalizeH="0" baseline="0" dirty="0" smtClean="0">
                <a:ln>
                  <a:noFill/>
                </a:ln>
                <a:solidFill>
                  <a:schemeClr val="tx1"/>
                </a:solidFill>
                <a:effectLst/>
                <a:latin typeface="Arial" pitchFamily="34" charset="0"/>
                <a:cs typeface="Arial" pitchFamily="34" charset="0"/>
              </a:rPr>
            </a:b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3"/>
          <p:cNvSpPr>
            <a:spLocks noChangeArrowheads="1"/>
          </p:cNvSpPr>
          <p:nvPr/>
        </p:nvSpPr>
        <p:spPr bwMode="auto">
          <a:xfrm>
            <a:off x="1214416" y="6129347"/>
            <a:ext cx="346742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hlinkClick r:id="rId8"/>
              </a:rPr>
              <a:t>[</a:t>
            </a:r>
            <a:r>
              <a:rPr kumimoji="0" lang="tr-TR" sz="1200" b="0" i="0" u="none" strike="noStrike" cap="none" normalizeH="0" baseline="30000" dirty="0" smtClean="0" bmk="">
                <a:ln>
                  <a:noFill/>
                </a:ln>
                <a:solidFill>
                  <a:schemeClr val="tx1"/>
                </a:solidFill>
                <a:effectLst/>
                <a:latin typeface="Calibri" pitchFamily="34" charset="0"/>
                <a:ea typeface="Calibri" pitchFamily="34" charset="0"/>
                <a:cs typeface="Times New Roman" pitchFamily="18" charset="0"/>
                <a:hlinkClick r:id="rId8"/>
              </a:rPr>
              <a:t>1]</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tr-TR" sz="1200" dirty="0" smtClean="0">
                <a:latin typeface="Calibri" pitchFamily="34" charset="0"/>
                <a:ea typeface="Calibri" pitchFamily="34" charset="0"/>
                <a:cs typeface="Times New Roman" pitchFamily="18" charset="0"/>
              </a:rPr>
              <a:t>Muş</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Sanayi</a:t>
            </a:r>
            <a:r>
              <a:rPr kumimoji="0" lang="tr-TR"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ve Teknoloji İl Müdürlüğü</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tr-TR" sz="1200" dirty="0" smtClean="0">
                <a:latin typeface="Calibri" pitchFamily="34" charset="0"/>
                <a:ea typeface="Calibri" pitchFamily="34" charset="0"/>
                <a:cs typeface="Times New Roman" pitchFamily="18" charset="0"/>
              </a:rPr>
              <a:t>Şubat</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2019</a:t>
            </a:r>
            <a:endParaRPr kumimoji="0" lang="tr-TR"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Metin kutusu 18"/>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5" name="Tablo 4"/>
          <p:cNvGraphicFramePr>
            <a:graphicFrameLocks noGrp="1"/>
          </p:cNvGraphicFramePr>
          <p:nvPr>
            <p:extLst>
              <p:ext uri="{D42A27DB-BD31-4B8C-83A1-F6EECF244321}">
                <p14:modId xmlns:p14="http://schemas.microsoft.com/office/powerpoint/2010/main" val="3982372224"/>
              </p:ext>
            </p:extLst>
          </p:nvPr>
        </p:nvGraphicFramePr>
        <p:xfrm>
          <a:off x="1107678" y="1656673"/>
          <a:ext cx="7107691" cy="4431787"/>
        </p:xfrm>
        <a:graphic>
          <a:graphicData uri="http://schemas.openxmlformats.org/drawingml/2006/table">
            <a:tbl>
              <a:tblPr>
                <a:tableStyleId>{5C22544A-7EE6-4342-B048-85BDC9FD1C3A}</a:tableStyleId>
              </a:tblPr>
              <a:tblGrid>
                <a:gridCol w="262337"/>
                <a:gridCol w="3135747"/>
                <a:gridCol w="721425"/>
                <a:gridCol w="852596"/>
                <a:gridCol w="754218"/>
                <a:gridCol w="774714"/>
                <a:gridCol w="606654"/>
              </a:tblGrid>
              <a:tr h="742816">
                <a:tc>
                  <a:txBody>
                    <a:bodyPr/>
                    <a:lstStyle/>
                    <a:p>
                      <a:pPr algn="ctr" fontAlgn="ctr"/>
                      <a:r>
                        <a:rPr lang="tr-TR" sz="1000" u="none" strike="noStrike" dirty="0">
                          <a:effectLst/>
                        </a:rPr>
                        <a:t> </a:t>
                      </a:r>
                      <a:endParaRPr lang="tr-TR" sz="1000" b="1" i="0" u="none" strike="noStrike" dirty="0">
                        <a:solidFill>
                          <a:srgbClr val="000000"/>
                        </a:solidFill>
                        <a:effectLst/>
                        <a:latin typeface="Calibri"/>
                      </a:endParaRPr>
                    </a:p>
                  </a:txBody>
                  <a:tcPr marL="7524" marR="7524" marT="7524" marB="0" anchor="ctr"/>
                </a:tc>
                <a:tc>
                  <a:txBody>
                    <a:bodyPr/>
                    <a:lstStyle/>
                    <a:p>
                      <a:pPr algn="ctr" fontAlgn="ctr"/>
                      <a:r>
                        <a:rPr lang="tr-TR" sz="1000" b="1" u="none" strike="noStrike" dirty="0">
                          <a:effectLst/>
                        </a:rPr>
                        <a:t>KOOPERATİF ADI</a:t>
                      </a:r>
                      <a:endParaRPr lang="tr-TR" sz="1000" b="1" i="0" u="none" strike="noStrike" dirty="0">
                        <a:solidFill>
                          <a:srgbClr val="000000"/>
                        </a:solidFill>
                        <a:effectLst/>
                        <a:latin typeface="Calibri"/>
                      </a:endParaRPr>
                    </a:p>
                  </a:txBody>
                  <a:tcPr marL="7524" marR="7524" marT="7524" marB="0" anchor="ctr"/>
                </a:tc>
                <a:tc>
                  <a:txBody>
                    <a:bodyPr/>
                    <a:lstStyle/>
                    <a:p>
                      <a:pPr algn="ctr" fontAlgn="ctr"/>
                      <a:r>
                        <a:rPr lang="tr-TR" sz="1000" b="1" u="none" strike="noStrike" dirty="0">
                          <a:effectLst/>
                        </a:rPr>
                        <a:t>İŞYERİ SAYISI</a:t>
                      </a:r>
                      <a:endParaRPr lang="tr-TR" sz="1000" b="1" i="0" u="none" strike="noStrike" dirty="0">
                        <a:solidFill>
                          <a:srgbClr val="000000"/>
                        </a:solidFill>
                        <a:effectLst/>
                        <a:latin typeface="Calibri"/>
                      </a:endParaRPr>
                    </a:p>
                  </a:txBody>
                  <a:tcPr marL="7524" marR="7524" marT="7524" marB="0" anchor="ctr"/>
                </a:tc>
                <a:tc>
                  <a:txBody>
                    <a:bodyPr/>
                    <a:lstStyle/>
                    <a:p>
                      <a:pPr algn="ctr" fontAlgn="ctr"/>
                      <a:r>
                        <a:rPr lang="tr-TR" sz="1000" b="1" u="none" strike="noStrike" dirty="0">
                          <a:effectLst/>
                        </a:rPr>
                        <a:t>DOLU İŞYERİ SAYISI</a:t>
                      </a:r>
                      <a:endParaRPr lang="tr-TR" sz="1000" b="1" i="0" u="none" strike="noStrike" dirty="0">
                        <a:solidFill>
                          <a:srgbClr val="000000"/>
                        </a:solidFill>
                        <a:effectLst/>
                        <a:latin typeface="Calibri"/>
                      </a:endParaRPr>
                    </a:p>
                  </a:txBody>
                  <a:tcPr marL="7524" marR="7524" marT="7524" marB="0" anchor="ctr"/>
                </a:tc>
                <a:tc>
                  <a:txBody>
                    <a:bodyPr/>
                    <a:lstStyle/>
                    <a:p>
                      <a:pPr algn="ctr" fontAlgn="ctr"/>
                      <a:r>
                        <a:rPr lang="tr-TR" sz="1000" b="1" u="none" strike="noStrike" dirty="0">
                          <a:effectLst/>
                        </a:rPr>
                        <a:t>BOŞ İŞYERİ SAYISI</a:t>
                      </a:r>
                      <a:endParaRPr lang="tr-TR" sz="1000" b="1" i="0" u="none" strike="noStrike" dirty="0">
                        <a:solidFill>
                          <a:srgbClr val="000000"/>
                        </a:solidFill>
                        <a:effectLst/>
                        <a:latin typeface="Calibri"/>
                      </a:endParaRPr>
                    </a:p>
                  </a:txBody>
                  <a:tcPr marL="7524" marR="7524" marT="7524" marB="0" anchor="ctr"/>
                </a:tc>
                <a:tc>
                  <a:txBody>
                    <a:bodyPr/>
                    <a:lstStyle/>
                    <a:p>
                      <a:pPr algn="ctr" fontAlgn="ctr"/>
                      <a:r>
                        <a:rPr lang="tr-TR" sz="1000" b="1" u="none" strike="noStrike" dirty="0" err="1">
                          <a:effectLst/>
                        </a:rPr>
                        <a:t>Dolk</a:t>
                      </a:r>
                      <a:r>
                        <a:rPr lang="tr-TR" sz="1000" b="1" u="none" strike="noStrike" dirty="0">
                          <a:effectLst/>
                        </a:rPr>
                        <a:t>. Oranı %</a:t>
                      </a:r>
                      <a:endParaRPr lang="tr-TR" sz="1000" b="1" i="0" u="none" strike="noStrike" dirty="0">
                        <a:solidFill>
                          <a:srgbClr val="000000"/>
                        </a:solidFill>
                        <a:effectLst/>
                        <a:latin typeface="Calibri"/>
                      </a:endParaRPr>
                    </a:p>
                  </a:txBody>
                  <a:tcPr marL="7524" marR="7524" marT="7524" marB="0" anchor="ctr"/>
                </a:tc>
                <a:tc>
                  <a:txBody>
                    <a:bodyPr/>
                    <a:lstStyle/>
                    <a:p>
                      <a:pPr algn="ctr" fontAlgn="ctr"/>
                      <a:r>
                        <a:rPr lang="tr-TR" sz="1000" b="1" u="none" strike="noStrike" dirty="0">
                          <a:effectLst/>
                        </a:rPr>
                        <a:t>Ort. çalışan sayısı</a:t>
                      </a:r>
                      <a:endParaRPr lang="tr-TR" sz="1000" b="1" i="0" u="none" strike="noStrike" dirty="0">
                        <a:solidFill>
                          <a:srgbClr val="000000"/>
                        </a:solidFill>
                        <a:effectLst/>
                        <a:latin typeface="Calibri"/>
                      </a:endParaRPr>
                    </a:p>
                  </a:txBody>
                  <a:tcPr marL="7524" marR="7524" marT="7524" marB="0" anchor="ctr"/>
                </a:tc>
              </a:tr>
              <a:tr h="499219">
                <a:tc>
                  <a:txBody>
                    <a:bodyPr/>
                    <a:lstStyle/>
                    <a:p>
                      <a:pPr algn="r" fontAlgn="ctr"/>
                      <a:r>
                        <a:rPr lang="tr-TR" sz="1000" u="none" strike="noStrike" dirty="0">
                          <a:effectLst/>
                        </a:rPr>
                        <a:t>1</a:t>
                      </a:r>
                      <a:endParaRPr lang="tr-TR" sz="1000" b="1" i="0" u="none" strike="noStrike" dirty="0">
                        <a:solidFill>
                          <a:srgbClr val="000000"/>
                        </a:solidFill>
                        <a:effectLst/>
                        <a:latin typeface="Calibri"/>
                      </a:endParaRPr>
                    </a:p>
                  </a:txBody>
                  <a:tcPr marL="7524" marR="7524" marT="7524" marB="0" anchor="ctr"/>
                </a:tc>
                <a:tc>
                  <a:txBody>
                    <a:bodyPr/>
                    <a:lstStyle/>
                    <a:p>
                      <a:pPr algn="l" rtl="0" fontAlgn="ctr"/>
                      <a:r>
                        <a:rPr lang="tr-TR" sz="1000" b="0" i="0" u="none" strike="noStrike" baseline="0" dirty="0" smtClean="0">
                          <a:solidFill>
                            <a:schemeClr val="dk1"/>
                          </a:solidFill>
                          <a:effectLst/>
                          <a:latin typeface="+mn-lt"/>
                        </a:rPr>
                        <a:t> MUŞ MALAZGİRT SANAYİ SİTESİ</a:t>
                      </a:r>
                      <a:endParaRPr lang="tr-TR" sz="1000" b="0" i="0" u="none" strike="noStrike" dirty="0">
                        <a:solidFill>
                          <a:srgbClr val="000000"/>
                        </a:solidFill>
                        <a:effectLst/>
                        <a:latin typeface="Arial Narrow"/>
                      </a:endParaRPr>
                    </a:p>
                  </a:txBody>
                  <a:tcPr marL="7524" marR="7524" marT="7524" marB="0" anchor="ctr"/>
                </a:tc>
                <a:tc>
                  <a:txBody>
                    <a:bodyPr/>
                    <a:lstStyle/>
                    <a:p>
                      <a:pPr algn="r" fontAlgn="b"/>
                      <a:r>
                        <a:rPr lang="tr-TR" sz="1000" b="0" i="0" u="none" strike="noStrike" dirty="0" smtClean="0">
                          <a:solidFill>
                            <a:srgbClr val="000000"/>
                          </a:solidFill>
                          <a:effectLst/>
                          <a:latin typeface="Calibri"/>
                        </a:rPr>
                        <a:t>82</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b="0" i="0" u="none" strike="noStrike" dirty="0" smtClean="0">
                          <a:solidFill>
                            <a:srgbClr val="000000"/>
                          </a:solidFill>
                          <a:effectLst/>
                          <a:latin typeface="Calibri"/>
                        </a:rPr>
                        <a:t>82</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b="0" i="0" u="none" strike="noStrike" dirty="0" smtClean="0">
                          <a:solidFill>
                            <a:srgbClr val="000000"/>
                          </a:solidFill>
                          <a:effectLst/>
                          <a:latin typeface="Calibri"/>
                        </a:rPr>
                        <a:t>0</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b="0" i="0" u="none" strike="noStrike" dirty="0" smtClean="0">
                          <a:solidFill>
                            <a:srgbClr val="000000"/>
                          </a:solidFill>
                          <a:effectLst/>
                          <a:latin typeface="Calibri"/>
                        </a:rPr>
                        <a:t>100</a:t>
                      </a:r>
                      <a:endParaRPr lang="tr-TR" sz="1000" b="0" i="0" u="none" strike="noStrike" dirty="0">
                        <a:solidFill>
                          <a:srgbClr val="000000"/>
                        </a:solidFill>
                        <a:effectLst/>
                        <a:latin typeface="Calibri"/>
                      </a:endParaRPr>
                    </a:p>
                  </a:txBody>
                  <a:tcPr marL="7524" marR="7524" marT="7524" marB="0" anchor="b"/>
                </a:tc>
                <a:tc>
                  <a:txBody>
                    <a:bodyPr/>
                    <a:lstStyle/>
                    <a:p>
                      <a:pPr algn="ctr" fontAlgn="b"/>
                      <a:r>
                        <a:rPr lang="tr-TR" sz="1000" b="0" i="0" u="none" strike="noStrike" dirty="0" smtClean="0">
                          <a:solidFill>
                            <a:srgbClr val="000000"/>
                          </a:solidFill>
                          <a:effectLst/>
                          <a:latin typeface="Calibri"/>
                        </a:rPr>
                        <a:t>2</a:t>
                      </a:r>
                      <a:endParaRPr lang="tr-TR" sz="1000" b="0" i="0" u="none" strike="noStrike" dirty="0">
                        <a:solidFill>
                          <a:srgbClr val="000000"/>
                        </a:solidFill>
                        <a:effectLst/>
                        <a:latin typeface="Calibri"/>
                      </a:endParaRPr>
                    </a:p>
                  </a:txBody>
                  <a:tcPr marL="7524" marR="7524" marT="7524" marB="0" anchor="b"/>
                </a:tc>
              </a:tr>
              <a:tr h="742816">
                <a:tc>
                  <a:txBody>
                    <a:bodyPr/>
                    <a:lstStyle/>
                    <a:p>
                      <a:pPr algn="r" fontAlgn="ctr"/>
                      <a:r>
                        <a:rPr lang="tr-TR" sz="1000" u="none" strike="noStrike">
                          <a:effectLst/>
                        </a:rPr>
                        <a:t>2</a:t>
                      </a:r>
                      <a:endParaRPr lang="tr-TR" sz="1000" b="1" i="0" u="none" strike="noStrike">
                        <a:solidFill>
                          <a:srgbClr val="000000"/>
                        </a:solidFill>
                        <a:effectLst/>
                        <a:latin typeface="Calibri"/>
                      </a:endParaRPr>
                    </a:p>
                  </a:txBody>
                  <a:tcPr marL="7524" marR="7524" marT="7524" marB="0" anchor="ctr"/>
                </a:tc>
                <a:tc>
                  <a:txBody>
                    <a:bodyPr/>
                    <a:lstStyle/>
                    <a:p>
                      <a:pPr algn="l" rtl="0" fontAlgn="ctr"/>
                      <a:r>
                        <a:rPr lang="tr-TR" sz="1000" b="0" i="0" u="none" strike="noStrike" dirty="0" smtClean="0">
                          <a:solidFill>
                            <a:schemeClr val="dk1"/>
                          </a:solidFill>
                          <a:effectLst/>
                          <a:latin typeface="+mn-lt"/>
                        </a:rPr>
                        <a:t>MUŞ</a:t>
                      </a:r>
                      <a:r>
                        <a:rPr lang="tr-TR" sz="1000" b="0" i="0" u="none" strike="noStrike" baseline="0" dirty="0" smtClean="0">
                          <a:solidFill>
                            <a:schemeClr val="dk1"/>
                          </a:solidFill>
                          <a:effectLst/>
                          <a:latin typeface="+mn-lt"/>
                        </a:rPr>
                        <a:t> MERKEZ SANAYİ SİTESİ</a:t>
                      </a:r>
                    </a:p>
                  </a:txBody>
                  <a:tcPr marL="7524" marR="7524" marT="7524" marB="0" anchor="ctr"/>
                </a:tc>
                <a:tc>
                  <a:txBody>
                    <a:bodyPr/>
                    <a:lstStyle/>
                    <a:p>
                      <a:pPr algn="r" fontAlgn="b"/>
                      <a:r>
                        <a:rPr lang="tr-TR" sz="1000" b="0" i="0" u="none" strike="noStrike" dirty="0" smtClean="0">
                          <a:solidFill>
                            <a:srgbClr val="000000"/>
                          </a:solidFill>
                          <a:effectLst/>
                          <a:latin typeface="Calibri"/>
                        </a:rPr>
                        <a:t>310</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u="none" strike="noStrike" dirty="0" smtClean="0">
                          <a:effectLst/>
                        </a:rPr>
                        <a:t>296</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b="0" i="0" u="none" strike="noStrike" dirty="0" smtClean="0">
                          <a:solidFill>
                            <a:srgbClr val="000000"/>
                          </a:solidFill>
                          <a:effectLst/>
                          <a:latin typeface="Calibri"/>
                        </a:rPr>
                        <a:t>14</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b="0" i="0" u="none" strike="noStrike" dirty="0" smtClean="0">
                          <a:solidFill>
                            <a:srgbClr val="000000"/>
                          </a:solidFill>
                          <a:effectLst/>
                          <a:latin typeface="Calibri"/>
                        </a:rPr>
                        <a:t>95,48</a:t>
                      </a:r>
                      <a:endParaRPr lang="tr-TR" sz="1000" b="0" i="0" u="none" strike="noStrike" dirty="0">
                        <a:solidFill>
                          <a:srgbClr val="000000"/>
                        </a:solidFill>
                        <a:effectLst/>
                        <a:latin typeface="Calibri"/>
                      </a:endParaRPr>
                    </a:p>
                  </a:txBody>
                  <a:tcPr marL="7524" marR="7524" marT="7524" marB="0" anchor="b"/>
                </a:tc>
                <a:tc>
                  <a:txBody>
                    <a:bodyPr/>
                    <a:lstStyle/>
                    <a:p>
                      <a:pPr algn="ctr" fontAlgn="b"/>
                      <a:r>
                        <a:rPr lang="tr-TR" sz="1000" b="0" i="0" u="none" strike="noStrike" dirty="0" smtClean="0">
                          <a:solidFill>
                            <a:srgbClr val="000000"/>
                          </a:solidFill>
                          <a:effectLst/>
                          <a:latin typeface="Calibri"/>
                        </a:rPr>
                        <a:t>3</a:t>
                      </a:r>
                      <a:endParaRPr lang="tr-TR" sz="1000" b="0" i="0" u="none" strike="noStrike" dirty="0">
                        <a:solidFill>
                          <a:srgbClr val="000000"/>
                        </a:solidFill>
                        <a:effectLst/>
                        <a:latin typeface="Calibri"/>
                      </a:endParaRPr>
                    </a:p>
                  </a:txBody>
                  <a:tcPr marL="7524" marR="7524" marT="7524" marB="0" anchor="b"/>
                </a:tc>
              </a:tr>
              <a:tr h="499219">
                <a:tc>
                  <a:txBody>
                    <a:bodyPr/>
                    <a:lstStyle/>
                    <a:p>
                      <a:pPr algn="r" fontAlgn="ctr"/>
                      <a:r>
                        <a:rPr lang="tr-TR" sz="1000" u="none" strike="noStrike">
                          <a:effectLst/>
                        </a:rPr>
                        <a:t>3</a:t>
                      </a:r>
                      <a:endParaRPr lang="tr-TR" sz="1000" b="1" i="0" u="none" strike="noStrike">
                        <a:solidFill>
                          <a:srgbClr val="000000"/>
                        </a:solidFill>
                        <a:effectLst/>
                        <a:latin typeface="Calibri"/>
                      </a:endParaRPr>
                    </a:p>
                  </a:txBody>
                  <a:tcPr marL="7524" marR="7524" marT="7524" marB="0" anchor="ctr"/>
                </a:tc>
                <a:tc>
                  <a:txBody>
                    <a:bodyPr/>
                    <a:lstStyle/>
                    <a:p>
                      <a:pPr algn="l" rtl="0" fontAlgn="ctr"/>
                      <a:r>
                        <a:rPr lang="tr-TR" sz="1000" u="none" strike="noStrike" dirty="0" smtClean="0">
                          <a:effectLst/>
                        </a:rPr>
                        <a:t>MUŞ MERKEZ III</a:t>
                      </a:r>
                      <a:r>
                        <a:rPr lang="tr-TR" sz="1000" u="none" strike="noStrike" baseline="0" dirty="0" smtClean="0">
                          <a:effectLst/>
                        </a:rPr>
                        <a:t> (ALPARSLAN) SANAYİ SİTESİ</a:t>
                      </a:r>
                    </a:p>
                  </a:txBody>
                  <a:tcPr marL="7524" marR="7524" marT="7524" marB="0" anchor="ctr"/>
                </a:tc>
                <a:tc>
                  <a:txBody>
                    <a:bodyPr/>
                    <a:lstStyle/>
                    <a:p>
                      <a:pPr algn="r" fontAlgn="b"/>
                      <a:endParaRPr lang="tr-TR" sz="1000" b="0" i="0" u="none" strike="noStrike" dirty="0">
                        <a:solidFill>
                          <a:srgbClr val="000000"/>
                        </a:solidFill>
                        <a:effectLst/>
                        <a:latin typeface="Calibri"/>
                      </a:endParaRPr>
                    </a:p>
                  </a:txBody>
                  <a:tcPr marL="7524" marR="7524" marT="7524" marB="0" anchor="b"/>
                </a:tc>
                <a:tc>
                  <a:txBody>
                    <a:bodyPr/>
                    <a:lstStyle/>
                    <a:p>
                      <a:pPr algn="r" fontAlgn="b"/>
                      <a:endParaRPr lang="tr-TR" sz="1000" b="0" i="0" u="none" strike="noStrike" dirty="0">
                        <a:solidFill>
                          <a:srgbClr val="000000"/>
                        </a:solidFill>
                        <a:effectLst/>
                        <a:latin typeface="Calibri"/>
                      </a:endParaRPr>
                    </a:p>
                  </a:txBody>
                  <a:tcPr marL="7524" marR="7524" marT="7524" marB="0" anchor="b"/>
                </a:tc>
                <a:tc>
                  <a:txBody>
                    <a:bodyPr/>
                    <a:lstStyle/>
                    <a:p>
                      <a:pPr algn="r" fontAlgn="b"/>
                      <a:endParaRPr lang="tr-TR" sz="1000" b="0" i="0" u="none" strike="noStrike" dirty="0">
                        <a:solidFill>
                          <a:srgbClr val="000000"/>
                        </a:solidFill>
                        <a:effectLst/>
                        <a:latin typeface="Calibri"/>
                      </a:endParaRPr>
                    </a:p>
                  </a:txBody>
                  <a:tcPr marL="7524" marR="7524" marT="7524" marB="0" anchor="b"/>
                </a:tc>
                <a:tc>
                  <a:txBody>
                    <a:bodyPr/>
                    <a:lstStyle/>
                    <a:p>
                      <a:pPr algn="r" fontAlgn="b"/>
                      <a:endParaRPr lang="tr-TR" sz="1000" b="0" i="0" u="none" strike="noStrike" dirty="0">
                        <a:solidFill>
                          <a:srgbClr val="000000"/>
                        </a:solidFill>
                        <a:effectLst/>
                        <a:latin typeface="Calibri"/>
                      </a:endParaRPr>
                    </a:p>
                  </a:txBody>
                  <a:tcPr marL="7524" marR="7524" marT="7524" marB="0" anchor="b"/>
                </a:tc>
                <a:tc>
                  <a:txBody>
                    <a:bodyPr/>
                    <a:lstStyle/>
                    <a:p>
                      <a:pPr algn="ctr" fontAlgn="b"/>
                      <a:endParaRPr lang="tr-TR" sz="1000" b="0" i="0" u="none" strike="noStrike" dirty="0">
                        <a:solidFill>
                          <a:srgbClr val="000000"/>
                        </a:solidFill>
                        <a:effectLst/>
                        <a:latin typeface="Calibri"/>
                      </a:endParaRPr>
                    </a:p>
                  </a:txBody>
                  <a:tcPr marL="7524" marR="7524" marT="7524" marB="0" anchor="b"/>
                </a:tc>
              </a:tr>
              <a:tr h="499219">
                <a:tc>
                  <a:txBody>
                    <a:bodyPr/>
                    <a:lstStyle/>
                    <a:p>
                      <a:pPr algn="r" fontAlgn="ctr"/>
                      <a:r>
                        <a:rPr lang="tr-TR" sz="1000" u="none" strike="noStrike">
                          <a:effectLst/>
                        </a:rPr>
                        <a:t>4</a:t>
                      </a:r>
                      <a:endParaRPr lang="tr-TR" sz="1000" b="1" i="0" u="none" strike="noStrike">
                        <a:solidFill>
                          <a:srgbClr val="000000"/>
                        </a:solidFill>
                        <a:effectLst/>
                        <a:latin typeface="Calibri"/>
                      </a:endParaRPr>
                    </a:p>
                  </a:txBody>
                  <a:tcPr marL="7524" marR="7524" marT="7524" marB="0" anchor="ctr"/>
                </a:tc>
                <a:tc>
                  <a:txBody>
                    <a:bodyPr/>
                    <a:lstStyle/>
                    <a:p>
                      <a:pPr algn="l" rtl="0" fontAlgn="ctr"/>
                      <a:r>
                        <a:rPr lang="tr-TR" sz="1000" b="0" i="0" u="none" strike="noStrike" dirty="0" smtClean="0">
                          <a:solidFill>
                            <a:schemeClr val="dk1"/>
                          </a:solidFill>
                          <a:effectLst/>
                          <a:latin typeface="+mn-lt"/>
                        </a:rPr>
                        <a:t>MUŞ</a:t>
                      </a:r>
                      <a:r>
                        <a:rPr lang="tr-TR" sz="1000" b="0" i="0" u="none" strike="noStrike" baseline="0" dirty="0" smtClean="0">
                          <a:solidFill>
                            <a:schemeClr val="dk1"/>
                          </a:solidFill>
                          <a:effectLst/>
                          <a:latin typeface="+mn-lt"/>
                        </a:rPr>
                        <a:t> BULANIK SANAYİ SİTESİ (DAP)</a:t>
                      </a:r>
                      <a:endParaRPr lang="tr-TR" sz="1000" b="0" i="0" u="none" strike="noStrike" dirty="0">
                        <a:solidFill>
                          <a:srgbClr val="000000"/>
                        </a:solidFill>
                        <a:effectLst/>
                        <a:latin typeface="Arial Narrow"/>
                      </a:endParaRPr>
                    </a:p>
                  </a:txBody>
                  <a:tcPr marL="7524" marR="7524" marT="7524" marB="0" anchor="ctr"/>
                </a:tc>
                <a:tc>
                  <a:txBody>
                    <a:bodyPr/>
                    <a:lstStyle/>
                    <a:p>
                      <a:pPr algn="r" fontAlgn="b"/>
                      <a:r>
                        <a:rPr lang="tr-TR" sz="1000" b="0" i="0" u="none" strike="noStrike" dirty="0" smtClean="0">
                          <a:solidFill>
                            <a:srgbClr val="000000"/>
                          </a:solidFill>
                          <a:effectLst/>
                          <a:latin typeface="Calibri"/>
                        </a:rPr>
                        <a:t>66</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b="0" i="0" u="none" strike="noStrike" dirty="0" smtClean="0">
                          <a:solidFill>
                            <a:srgbClr val="000000"/>
                          </a:solidFill>
                          <a:effectLst/>
                          <a:latin typeface="Calibri"/>
                        </a:rPr>
                        <a:t>66</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u="none" strike="noStrike" dirty="0" smtClean="0">
                          <a:effectLst/>
                        </a:rPr>
                        <a:t>0</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b="0" i="0" u="none" strike="noStrike" dirty="0" smtClean="0">
                          <a:solidFill>
                            <a:srgbClr val="000000"/>
                          </a:solidFill>
                          <a:effectLst/>
                          <a:latin typeface="Calibri"/>
                        </a:rPr>
                        <a:t>100</a:t>
                      </a:r>
                      <a:endParaRPr lang="tr-TR" sz="1000" b="0" i="0" u="none" strike="noStrike" dirty="0">
                        <a:solidFill>
                          <a:srgbClr val="000000"/>
                        </a:solidFill>
                        <a:effectLst/>
                        <a:latin typeface="Calibri"/>
                      </a:endParaRPr>
                    </a:p>
                  </a:txBody>
                  <a:tcPr marL="7524" marR="7524" marT="7524" marB="0" anchor="b"/>
                </a:tc>
                <a:tc>
                  <a:txBody>
                    <a:bodyPr/>
                    <a:lstStyle/>
                    <a:p>
                      <a:pPr algn="ctr" fontAlgn="b"/>
                      <a:r>
                        <a:rPr lang="tr-TR" sz="1000" b="0" i="0" u="none" strike="noStrike" dirty="0">
                          <a:solidFill>
                            <a:schemeClr val="dk1"/>
                          </a:solidFill>
                          <a:effectLst/>
                          <a:latin typeface="+mn-lt"/>
                        </a:rPr>
                        <a:t>2</a:t>
                      </a:r>
                      <a:endParaRPr lang="tr-TR" sz="1000" b="0" i="0" u="none" strike="noStrike" dirty="0">
                        <a:solidFill>
                          <a:srgbClr val="000000"/>
                        </a:solidFill>
                        <a:effectLst/>
                        <a:latin typeface="Calibri"/>
                      </a:endParaRPr>
                    </a:p>
                  </a:txBody>
                  <a:tcPr marL="7524" marR="7524" marT="7524" marB="0" anchor="b"/>
                </a:tc>
              </a:tr>
              <a:tr h="499219">
                <a:tc>
                  <a:txBody>
                    <a:bodyPr/>
                    <a:lstStyle/>
                    <a:p>
                      <a:pPr algn="r" fontAlgn="ctr"/>
                      <a:r>
                        <a:rPr lang="tr-TR" sz="1000" u="none" strike="noStrike">
                          <a:effectLst/>
                        </a:rPr>
                        <a:t>5</a:t>
                      </a:r>
                      <a:endParaRPr lang="tr-TR" sz="1000" b="1" i="0" u="none" strike="noStrike">
                        <a:solidFill>
                          <a:srgbClr val="000000"/>
                        </a:solidFill>
                        <a:effectLst/>
                        <a:latin typeface="Calibri"/>
                      </a:endParaRPr>
                    </a:p>
                  </a:txBody>
                  <a:tcPr marL="7524" marR="7524" marT="7524" marB="0" anchor="ctr"/>
                </a:tc>
                <a:tc>
                  <a:txBody>
                    <a:bodyPr/>
                    <a:lstStyle/>
                    <a:p>
                      <a:pPr algn="l" rtl="0" fontAlgn="ctr"/>
                      <a:r>
                        <a:rPr lang="tr-TR" sz="1000" b="0" i="0" u="none" strike="noStrike" dirty="0" smtClean="0">
                          <a:solidFill>
                            <a:schemeClr val="dk1"/>
                          </a:solidFill>
                          <a:effectLst/>
                          <a:latin typeface="+mn-lt"/>
                        </a:rPr>
                        <a:t>MUŞ</a:t>
                      </a:r>
                      <a:r>
                        <a:rPr lang="tr-TR" sz="1000" b="0" i="0" u="none" strike="noStrike" baseline="0" dirty="0" smtClean="0">
                          <a:solidFill>
                            <a:schemeClr val="dk1"/>
                          </a:solidFill>
                          <a:effectLst/>
                          <a:latin typeface="+mn-lt"/>
                        </a:rPr>
                        <a:t> MERKEZ II (BİRLİK) SANAYİ SİTESİ (DAP)</a:t>
                      </a:r>
                      <a:endParaRPr lang="tr-TR" sz="1000" b="0" i="0" u="none" strike="noStrike" dirty="0">
                        <a:solidFill>
                          <a:srgbClr val="000000"/>
                        </a:solidFill>
                        <a:effectLst/>
                        <a:latin typeface="Arial Narrow"/>
                      </a:endParaRPr>
                    </a:p>
                  </a:txBody>
                  <a:tcPr marL="7524" marR="7524" marT="7524" marB="0" anchor="ctr"/>
                </a:tc>
                <a:tc>
                  <a:txBody>
                    <a:bodyPr/>
                    <a:lstStyle/>
                    <a:p>
                      <a:pPr algn="r" fontAlgn="b"/>
                      <a:r>
                        <a:rPr lang="tr-TR" sz="1000" b="0" i="0" u="none" strike="noStrike" dirty="0" smtClean="0">
                          <a:solidFill>
                            <a:srgbClr val="000000"/>
                          </a:solidFill>
                          <a:effectLst/>
                          <a:latin typeface="Calibri"/>
                        </a:rPr>
                        <a:t>93</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b="0" i="0" u="none" strike="noStrike" dirty="0" smtClean="0">
                          <a:solidFill>
                            <a:schemeClr val="dk1"/>
                          </a:solidFill>
                          <a:effectLst/>
                          <a:latin typeface="+mn-lt"/>
                        </a:rPr>
                        <a:t>93</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b="0" i="0" u="none" strike="noStrike" dirty="0" smtClean="0">
                          <a:solidFill>
                            <a:schemeClr val="dk1"/>
                          </a:solidFill>
                          <a:effectLst/>
                          <a:latin typeface="+mn-lt"/>
                        </a:rPr>
                        <a:t>0</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b="0" i="0" u="none" strike="noStrike" dirty="0" smtClean="0">
                          <a:solidFill>
                            <a:srgbClr val="000000"/>
                          </a:solidFill>
                          <a:effectLst/>
                          <a:latin typeface="Calibri"/>
                        </a:rPr>
                        <a:t>100</a:t>
                      </a:r>
                      <a:endParaRPr lang="tr-TR" sz="1000" b="0" i="0" u="none" strike="noStrike" dirty="0">
                        <a:solidFill>
                          <a:srgbClr val="000000"/>
                        </a:solidFill>
                        <a:effectLst/>
                        <a:latin typeface="Calibri"/>
                      </a:endParaRPr>
                    </a:p>
                  </a:txBody>
                  <a:tcPr marL="7524" marR="7524" marT="7524" marB="0" anchor="b"/>
                </a:tc>
                <a:tc>
                  <a:txBody>
                    <a:bodyPr/>
                    <a:lstStyle/>
                    <a:p>
                      <a:pPr algn="ctr" fontAlgn="b"/>
                      <a:r>
                        <a:rPr lang="tr-TR" sz="1000" u="none" strike="noStrike" dirty="0">
                          <a:effectLst/>
                        </a:rPr>
                        <a:t>3</a:t>
                      </a:r>
                      <a:endParaRPr lang="tr-TR" sz="1000" b="0" i="0" u="none" strike="noStrike" dirty="0">
                        <a:solidFill>
                          <a:srgbClr val="000000"/>
                        </a:solidFill>
                        <a:effectLst/>
                        <a:latin typeface="Calibri"/>
                      </a:endParaRPr>
                    </a:p>
                  </a:txBody>
                  <a:tcPr marL="7524" marR="7524" marT="7524" marB="0" anchor="b"/>
                </a:tc>
              </a:tr>
              <a:tr h="499219">
                <a:tc>
                  <a:txBody>
                    <a:bodyPr/>
                    <a:lstStyle/>
                    <a:p>
                      <a:pPr algn="r" fontAlgn="ctr"/>
                      <a:r>
                        <a:rPr lang="tr-TR" sz="1000" b="1" i="0" u="none" strike="noStrike" dirty="0" smtClean="0">
                          <a:solidFill>
                            <a:srgbClr val="000000"/>
                          </a:solidFill>
                          <a:effectLst/>
                          <a:latin typeface="Calibri"/>
                        </a:rPr>
                        <a:t>6</a:t>
                      </a:r>
                      <a:endParaRPr lang="tr-TR" sz="1000" b="1" i="0" u="none" strike="noStrike" dirty="0">
                        <a:solidFill>
                          <a:srgbClr val="000000"/>
                        </a:solidFill>
                        <a:effectLst/>
                        <a:latin typeface="Calibri"/>
                      </a:endParaRPr>
                    </a:p>
                  </a:txBody>
                  <a:tcPr marL="7524" marR="7524" marT="7524" marB="0" anchor="ctr"/>
                </a:tc>
                <a:tc>
                  <a:txBody>
                    <a:bodyPr/>
                    <a:lstStyle/>
                    <a:p>
                      <a:pPr algn="l" rtl="0" fontAlgn="ctr"/>
                      <a:r>
                        <a:rPr lang="tr-TR" sz="1000" b="0" i="0" u="none" strike="noStrike" dirty="0" smtClean="0">
                          <a:solidFill>
                            <a:srgbClr val="000000"/>
                          </a:solidFill>
                          <a:effectLst/>
                          <a:latin typeface="Arial Narrow"/>
                        </a:rPr>
                        <a:t>MUŞ</a:t>
                      </a:r>
                      <a:r>
                        <a:rPr lang="tr-TR" sz="1000" b="0" i="0" u="none" strike="noStrike" baseline="0" dirty="0" smtClean="0">
                          <a:solidFill>
                            <a:srgbClr val="000000"/>
                          </a:solidFill>
                          <a:effectLst/>
                          <a:latin typeface="Arial Narrow"/>
                        </a:rPr>
                        <a:t> ÖZ VARTOLULAR SANAYİ SİTESİ (DAP)</a:t>
                      </a:r>
                      <a:endParaRPr lang="tr-TR" sz="1000" b="0" i="0" u="none" strike="noStrike" dirty="0">
                        <a:solidFill>
                          <a:srgbClr val="000000"/>
                        </a:solidFill>
                        <a:effectLst/>
                        <a:latin typeface="Arial Narrow"/>
                      </a:endParaRPr>
                    </a:p>
                  </a:txBody>
                  <a:tcPr marL="7524" marR="7524" marT="7524" marB="0" anchor="ctr"/>
                </a:tc>
                <a:tc>
                  <a:txBody>
                    <a:bodyPr/>
                    <a:lstStyle/>
                    <a:p>
                      <a:pPr algn="r" fontAlgn="b"/>
                      <a:r>
                        <a:rPr lang="tr-TR" sz="1000" b="0" i="0" u="none" strike="noStrike" smtClean="0">
                          <a:solidFill>
                            <a:srgbClr val="000000"/>
                          </a:solidFill>
                          <a:effectLst/>
                          <a:latin typeface="Calibri"/>
                        </a:rPr>
                        <a:t>43</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b="0" i="0" u="none" strike="noStrike" dirty="0" smtClean="0">
                          <a:solidFill>
                            <a:srgbClr val="000000"/>
                          </a:solidFill>
                          <a:effectLst/>
                          <a:latin typeface="Calibri"/>
                        </a:rPr>
                        <a:t>39</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b="0" i="0" u="none" strike="noStrike" dirty="0" smtClean="0">
                          <a:solidFill>
                            <a:srgbClr val="000000"/>
                          </a:solidFill>
                          <a:effectLst/>
                          <a:latin typeface="Calibri"/>
                        </a:rPr>
                        <a:t>4</a:t>
                      </a:r>
                      <a:endParaRPr lang="tr-TR" sz="1000" b="0" i="0" u="none" strike="noStrike" dirty="0">
                        <a:solidFill>
                          <a:srgbClr val="000000"/>
                        </a:solidFill>
                        <a:effectLst/>
                        <a:latin typeface="Calibri"/>
                      </a:endParaRPr>
                    </a:p>
                  </a:txBody>
                  <a:tcPr marL="7524" marR="7524" marT="7524" marB="0" anchor="b"/>
                </a:tc>
                <a:tc>
                  <a:txBody>
                    <a:bodyPr/>
                    <a:lstStyle/>
                    <a:p>
                      <a:pPr algn="r" fontAlgn="b"/>
                      <a:r>
                        <a:rPr lang="tr-TR" sz="1000" b="0" i="0" u="none" strike="noStrike" dirty="0" smtClean="0">
                          <a:solidFill>
                            <a:srgbClr val="000000"/>
                          </a:solidFill>
                          <a:effectLst/>
                          <a:latin typeface="Calibri"/>
                        </a:rPr>
                        <a:t>90,69</a:t>
                      </a:r>
                      <a:endParaRPr lang="tr-TR" sz="1000" b="0" i="0" u="none" strike="noStrike" dirty="0">
                        <a:solidFill>
                          <a:srgbClr val="000000"/>
                        </a:solidFill>
                        <a:effectLst/>
                        <a:latin typeface="Calibri"/>
                      </a:endParaRPr>
                    </a:p>
                  </a:txBody>
                  <a:tcPr marL="7524" marR="7524" marT="7524" marB="0" anchor="b"/>
                </a:tc>
                <a:tc>
                  <a:txBody>
                    <a:bodyPr/>
                    <a:lstStyle/>
                    <a:p>
                      <a:pPr algn="ctr" fontAlgn="b"/>
                      <a:r>
                        <a:rPr lang="tr-TR" sz="1000" b="0" i="0" u="none" strike="noStrike" dirty="0" smtClean="0">
                          <a:solidFill>
                            <a:srgbClr val="000000"/>
                          </a:solidFill>
                          <a:effectLst/>
                          <a:latin typeface="Calibri"/>
                        </a:rPr>
                        <a:t>2</a:t>
                      </a:r>
                      <a:endParaRPr lang="tr-TR" sz="1000" b="0" i="0" u="none" strike="noStrike" dirty="0">
                        <a:solidFill>
                          <a:srgbClr val="000000"/>
                        </a:solidFill>
                        <a:effectLst/>
                        <a:latin typeface="Calibri"/>
                      </a:endParaRPr>
                    </a:p>
                  </a:txBody>
                  <a:tcPr marL="7524" marR="7524" marT="7524" marB="0" anchor="b"/>
                </a:tc>
              </a:tr>
              <a:tr h="450060">
                <a:tc gridSpan="2">
                  <a:txBody>
                    <a:bodyPr/>
                    <a:lstStyle/>
                    <a:p>
                      <a:pPr algn="ctr" fontAlgn="ctr"/>
                      <a:r>
                        <a:rPr lang="tr-TR" sz="1000" b="1" u="none" strike="noStrike" dirty="0">
                          <a:effectLst/>
                        </a:rPr>
                        <a:t>TOPLAM</a:t>
                      </a:r>
                      <a:endParaRPr lang="tr-TR" sz="1000" b="1" i="0" u="none" strike="noStrike" dirty="0">
                        <a:solidFill>
                          <a:srgbClr val="000000"/>
                        </a:solidFill>
                        <a:effectLst/>
                        <a:latin typeface="Calibri"/>
                      </a:endParaRPr>
                    </a:p>
                  </a:txBody>
                  <a:tcPr marL="7524" marR="7524" marT="7524" marB="0" anchor="ctr"/>
                </a:tc>
                <a:tc hMerge="1">
                  <a:txBody>
                    <a:bodyPr/>
                    <a:lstStyle/>
                    <a:p>
                      <a:endParaRPr lang="tr-TR"/>
                    </a:p>
                  </a:txBody>
                  <a:tcPr/>
                </a:tc>
                <a:tc>
                  <a:txBody>
                    <a:bodyPr/>
                    <a:lstStyle/>
                    <a:p>
                      <a:pPr algn="r" fontAlgn="ctr"/>
                      <a:endParaRPr lang="tr-TR" sz="1000" b="1" i="0" u="none" strike="noStrike" dirty="0">
                        <a:solidFill>
                          <a:srgbClr val="000000"/>
                        </a:solidFill>
                        <a:effectLst/>
                        <a:latin typeface="Calibri"/>
                      </a:endParaRPr>
                    </a:p>
                  </a:txBody>
                  <a:tcPr marL="7524" marR="7524" marT="7524" marB="0" anchor="ctr"/>
                </a:tc>
                <a:tc>
                  <a:txBody>
                    <a:bodyPr/>
                    <a:lstStyle/>
                    <a:p>
                      <a:pPr algn="r" fontAlgn="ctr"/>
                      <a:endParaRPr lang="tr-TR" sz="1000" b="1" i="0" u="none" strike="noStrike" dirty="0">
                        <a:solidFill>
                          <a:srgbClr val="000000"/>
                        </a:solidFill>
                        <a:effectLst/>
                        <a:latin typeface="Calibri"/>
                      </a:endParaRPr>
                    </a:p>
                  </a:txBody>
                  <a:tcPr marL="7524" marR="7524" marT="7524" marB="0" anchor="ctr"/>
                </a:tc>
                <a:tc>
                  <a:txBody>
                    <a:bodyPr/>
                    <a:lstStyle/>
                    <a:p>
                      <a:pPr algn="r" fontAlgn="ctr"/>
                      <a:endParaRPr lang="tr-TR" sz="1000" b="1" i="0" u="none" strike="noStrike" dirty="0">
                        <a:solidFill>
                          <a:srgbClr val="000000"/>
                        </a:solidFill>
                        <a:effectLst/>
                        <a:latin typeface="Calibri"/>
                      </a:endParaRPr>
                    </a:p>
                  </a:txBody>
                  <a:tcPr marL="7524" marR="7524" marT="7524" marB="0" anchor="ctr"/>
                </a:tc>
                <a:tc>
                  <a:txBody>
                    <a:bodyPr/>
                    <a:lstStyle/>
                    <a:p>
                      <a:pPr algn="r" fontAlgn="ctr"/>
                      <a:endParaRPr lang="tr-TR" sz="1000" b="1" i="0" u="none" strike="noStrike" dirty="0">
                        <a:solidFill>
                          <a:srgbClr val="000000"/>
                        </a:solidFill>
                        <a:effectLst/>
                        <a:latin typeface="Calibri"/>
                      </a:endParaRPr>
                    </a:p>
                  </a:txBody>
                  <a:tcPr marL="7524" marR="7524" marT="7524" marB="0" anchor="ctr"/>
                </a:tc>
                <a:tc>
                  <a:txBody>
                    <a:bodyPr/>
                    <a:lstStyle/>
                    <a:p>
                      <a:pPr algn="ctr" fontAlgn="ctr"/>
                      <a:r>
                        <a:rPr lang="tr-TR" sz="1000" b="1" u="none" strike="noStrike" dirty="0">
                          <a:effectLst/>
                        </a:rPr>
                        <a:t> </a:t>
                      </a:r>
                      <a:endParaRPr lang="tr-TR" sz="1000" b="1" i="0" u="none" strike="noStrike" dirty="0">
                        <a:solidFill>
                          <a:srgbClr val="000000"/>
                        </a:solidFill>
                        <a:effectLst/>
                        <a:latin typeface="Calibri"/>
                      </a:endParaRPr>
                    </a:p>
                  </a:txBody>
                  <a:tcPr marL="7524" marR="7524" marT="7524" marB="0" anchor="ctr"/>
                </a:tc>
              </a:tr>
            </a:tbl>
          </a:graphicData>
        </a:graphic>
      </p:graphicFrame>
    </p:spTree>
    <p:extLst>
      <p:ext uri="{BB962C8B-B14F-4D97-AF65-F5344CB8AC3E}">
        <p14:creationId xmlns:p14="http://schemas.microsoft.com/office/powerpoint/2010/main" val="17412875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983424171"/>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h</a:t>
              </a:r>
              <a:r>
                <a:rPr lang="tr-TR" sz="2600" b="1" kern="1200" dirty="0" smtClean="0"/>
                <a:t>- Sanayi Alanları ve Altyapısı-3</a:t>
              </a:r>
              <a:endParaRPr lang="tr-TR" sz="2600" kern="1200" dirty="0"/>
            </a:p>
          </p:txBody>
        </p:sp>
      </p:grpSp>
      <p:graphicFrame>
        <p:nvGraphicFramePr>
          <p:cNvPr id="7" name="Tablo 6"/>
          <p:cNvGraphicFramePr>
            <a:graphicFrameLocks noGrp="1"/>
          </p:cNvGraphicFramePr>
          <p:nvPr>
            <p:extLst>
              <p:ext uri="{D42A27DB-BD31-4B8C-83A1-F6EECF244321}">
                <p14:modId xmlns:p14="http://schemas.microsoft.com/office/powerpoint/2010/main" val="2020477783"/>
              </p:ext>
            </p:extLst>
          </p:nvPr>
        </p:nvGraphicFramePr>
        <p:xfrm>
          <a:off x="1187623" y="1932583"/>
          <a:ext cx="7416824" cy="2894765"/>
        </p:xfrm>
        <a:graphic>
          <a:graphicData uri="http://schemas.openxmlformats.org/drawingml/2006/table">
            <a:tbl>
              <a:tblPr firstRow="1" firstCol="1" bandRow="1">
                <a:tableStyleId>{5C22544A-7EE6-4342-B048-85BDC9FD1C3A}</a:tableStyleId>
              </a:tblPr>
              <a:tblGrid>
                <a:gridCol w="3708412"/>
                <a:gridCol w="3708412"/>
              </a:tblGrid>
              <a:tr h="244962">
                <a:tc>
                  <a:txBody>
                    <a:bodyPr/>
                    <a:lstStyle/>
                    <a:p>
                      <a:pPr>
                        <a:lnSpc>
                          <a:spcPct val="115000"/>
                        </a:lnSpc>
                        <a:spcAft>
                          <a:spcPts val="0"/>
                        </a:spcAft>
                      </a:pPr>
                      <a:r>
                        <a:rPr lang="tr-TR" sz="1200" dirty="0" smtClean="0">
                          <a:effectLst/>
                          <a:latin typeface="Arial" pitchFamily="34" charset="0"/>
                          <a:cs typeface="Arial" pitchFamily="34" charset="0"/>
                        </a:rPr>
                        <a:t>Muş</a:t>
                      </a:r>
                      <a:r>
                        <a:rPr lang="tr-TR" sz="1200" baseline="0" dirty="0" smtClean="0">
                          <a:effectLst/>
                          <a:latin typeface="Arial" pitchFamily="34" charset="0"/>
                          <a:cs typeface="Arial" pitchFamily="34" charset="0"/>
                        </a:rPr>
                        <a:t> </a:t>
                      </a:r>
                      <a:r>
                        <a:rPr lang="en-US" sz="1200" dirty="0" smtClean="0">
                          <a:effectLst/>
                          <a:latin typeface="Arial" pitchFamily="34" charset="0"/>
                          <a:cs typeface="Arial" pitchFamily="34" charset="0"/>
                        </a:rPr>
                        <a:t>İli</a:t>
                      </a:r>
                      <a:r>
                        <a:rPr lang="tr-TR" sz="1200" baseline="0" dirty="0" smtClean="0">
                          <a:effectLst/>
                          <a:latin typeface="Arial" pitchFamily="34" charset="0"/>
                          <a:cs typeface="Arial" pitchFamily="34" charset="0"/>
                        </a:rPr>
                        <a:t> Mesleki ve </a:t>
                      </a:r>
                      <a:r>
                        <a:rPr lang="en-US" sz="1200" dirty="0" err="1" smtClean="0">
                          <a:effectLst/>
                          <a:latin typeface="Arial" pitchFamily="34" charset="0"/>
                          <a:cs typeface="Arial" pitchFamily="34" charset="0"/>
                        </a:rPr>
                        <a:t>Teknik</a:t>
                      </a:r>
                      <a:r>
                        <a:rPr lang="en-US" sz="1200" dirty="0" smtClean="0">
                          <a:effectLst/>
                          <a:latin typeface="Arial" pitchFamily="34" charset="0"/>
                          <a:cs typeface="Arial" pitchFamily="34" charset="0"/>
                        </a:rPr>
                        <a:t> </a:t>
                      </a:r>
                      <a:r>
                        <a:rPr lang="en-US" sz="1200" dirty="0" err="1">
                          <a:effectLst/>
                          <a:latin typeface="Arial" pitchFamily="34" charset="0"/>
                          <a:cs typeface="Arial" pitchFamily="34" charset="0"/>
                        </a:rPr>
                        <a:t>Lise</a:t>
                      </a:r>
                      <a:r>
                        <a:rPr lang="en-US" sz="1200" dirty="0">
                          <a:effectLst/>
                          <a:latin typeface="Arial" pitchFamily="34" charset="0"/>
                          <a:cs typeface="Arial" pitchFamily="34" charset="0"/>
                        </a:rPr>
                        <a:t> </a:t>
                      </a:r>
                      <a:r>
                        <a:rPr lang="en-US" sz="1200" dirty="0" err="1">
                          <a:effectLst/>
                          <a:latin typeface="Arial" pitchFamily="34" charset="0"/>
                          <a:cs typeface="Arial" pitchFamily="34" charset="0"/>
                        </a:rPr>
                        <a:t>Sayısı</a:t>
                      </a:r>
                      <a:endParaRPr lang="tr-TR" sz="1200" dirty="0">
                        <a:effectLst/>
                        <a:latin typeface="Arial" pitchFamily="34" charset="0"/>
                        <a:ea typeface="Calibri"/>
                        <a:cs typeface="Arial" pitchFamily="34" charset="0"/>
                      </a:endParaRPr>
                    </a:p>
                  </a:txBody>
                  <a:tcPr marL="68580" marR="68580" marT="0" marB="0" anchor="ctr"/>
                </a:tc>
                <a:tc>
                  <a:txBody>
                    <a:bodyPr/>
                    <a:lstStyle/>
                    <a:p>
                      <a:pPr algn="ctr">
                        <a:lnSpc>
                          <a:spcPct val="115000"/>
                        </a:lnSpc>
                        <a:spcAft>
                          <a:spcPts val="0"/>
                        </a:spcAft>
                      </a:pPr>
                      <a:r>
                        <a:rPr lang="tr-TR" sz="1200" dirty="0" smtClean="0">
                          <a:effectLst/>
                          <a:latin typeface="Arial" pitchFamily="34" charset="0"/>
                          <a:ea typeface="+mn-ea"/>
                          <a:cs typeface="Arial" pitchFamily="34" charset="0"/>
                        </a:rPr>
                        <a:t>15</a:t>
                      </a:r>
                      <a:endParaRPr lang="tr-TR" sz="1200" dirty="0">
                        <a:effectLst/>
                        <a:latin typeface="Arial" pitchFamily="34" charset="0"/>
                        <a:ea typeface="Calibri"/>
                        <a:cs typeface="Arial" pitchFamily="34" charset="0"/>
                      </a:endParaRPr>
                    </a:p>
                  </a:txBody>
                  <a:tcPr marL="68580" marR="68580" marT="0" marB="0" anchor="ctr"/>
                </a:tc>
              </a:tr>
              <a:tr h="269198">
                <a:tc>
                  <a:txBody>
                    <a:bodyPr/>
                    <a:lstStyle/>
                    <a:p>
                      <a:pPr>
                        <a:lnSpc>
                          <a:spcPct val="115000"/>
                        </a:lnSpc>
                        <a:spcAft>
                          <a:spcPts val="0"/>
                        </a:spcAft>
                      </a:pPr>
                      <a:r>
                        <a:rPr lang="tr-TR" sz="1200" dirty="0" smtClean="0">
                          <a:effectLst/>
                          <a:latin typeface="Arial" pitchFamily="34" charset="0"/>
                          <a:ea typeface="Calibri"/>
                          <a:cs typeface="Arial" pitchFamily="34" charset="0"/>
                        </a:rPr>
                        <a:t>Muş Mesleki Eğitim</a:t>
                      </a:r>
                      <a:r>
                        <a:rPr lang="tr-TR" sz="1200" baseline="0" dirty="0" smtClean="0">
                          <a:effectLst/>
                          <a:latin typeface="Arial" pitchFamily="34" charset="0"/>
                          <a:ea typeface="Calibri"/>
                          <a:cs typeface="Arial" pitchFamily="34" charset="0"/>
                        </a:rPr>
                        <a:t> Merkez Sayısı</a:t>
                      </a:r>
                      <a:endParaRPr lang="tr-TR" sz="1200" dirty="0">
                        <a:effectLst/>
                        <a:latin typeface="Arial" pitchFamily="34" charset="0"/>
                        <a:ea typeface="Calibri"/>
                        <a:cs typeface="Arial" pitchFamily="34" charset="0"/>
                      </a:endParaRPr>
                    </a:p>
                  </a:txBody>
                  <a:tcPr marL="68580" marR="68580" marT="0" marB="0" anchor="ctr"/>
                </a:tc>
                <a:tc>
                  <a:txBody>
                    <a:bodyPr/>
                    <a:lstStyle/>
                    <a:p>
                      <a:pPr algn="ctr">
                        <a:lnSpc>
                          <a:spcPct val="115000"/>
                        </a:lnSpc>
                        <a:spcAft>
                          <a:spcPts val="0"/>
                        </a:spcAft>
                      </a:pPr>
                      <a:r>
                        <a:rPr lang="tr-TR" sz="1200" dirty="0" smtClean="0">
                          <a:effectLst/>
                          <a:latin typeface="Arial" pitchFamily="34" charset="0"/>
                          <a:ea typeface="Calibri"/>
                          <a:cs typeface="Arial" pitchFamily="34" charset="0"/>
                        </a:rPr>
                        <a:t>2</a:t>
                      </a:r>
                      <a:endParaRPr lang="tr-TR" sz="1200" dirty="0">
                        <a:effectLst/>
                        <a:latin typeface="Arial" pitchFamily="34" charset="0"/>
                        <a:ea typeface="Calibri"/>
                        <a:cs typeface="Arial" pitchFamily="34" charset="0"/>
                      </a:endParaRPr>
                    </a:p>
                  </a:txBody>
                  <a:tcPr marL="68580" marR="68580" marT="0" marB="0" anchor="ctr"/>
                </a:tc>
              </a:tr>
              <a:tr h="269198">
                <a:tc>
                  <a:txBody>
                    <a:bodyPr/>
                    <a:lstStyle/>
                    <a:p>
                      <a:pPr>
                        <a:lnSpc>
                          <a:spcPct val="115000"/>
                        </a:lnSpc>
                        <a:spcAft>
                          <a:spcPts val="0"/>
                        </a:spcAft>
                      </a:pPr>
                      <a:r>
                        <a:rPr lang="tr-TR" sz="1200" dirty="0" smtClean="0">
                          <a:effectLst/>
                          <a:latin typeface="Arial" pitchFamily="34" charset="0"/>
                          <a:ea typeface="Calibri"/>
                          <a:cs typeface="Arial" pitchFamily="34" charset="0"/>
                        </a:rPr>
                        <a:t>Muş Çok Programlı Anadolu Lisesi Sayısı</a:t>
                      </a:r>
                      <a:endParaRPr lang="tr-TR" sz="1200" dirty="0">
                        <a:effectLst/>
                        <a:latin typeface="Arial" pitchFamily="34" charset="0"/>
                        <a:ea typeface="Calibri"/>
                        <a:cs typeface="Arial" pitchFamily="34" charset="0"/>
                      </a:endParaRPr>
                    </a:p>
                  </a:txBody>
                  <a:tcPr marL="68580" marR="68580" marT="0" marB="0" anchor="ctr"/>
                </a:tc>
                <a:tc>
                  <a:txBody>
                    <a:bodyPr/>
                    <a:lstStyle/>
                    <a:p>
                      <a:pPr algn="ctr">
                        <a:lnSpc>
                          <a:spcPct val="115000"/>
                        </a:lnSpc>
                        <a:spcAft>
                          <a:spcPts val="0"/>
                        </a:spcAft>
                      </a:pPr>
                      <a:r>
                        <a:rPr lang="tr-TR" sz="1200" dirty="0" smtClean="0">
                          <a:effectLst/>
                          <a:latin typeface="Arial" pitchFamily="34" charset="0"/>
                          <a:ea typeface="Calibri"/>
                          <a:cs typeface="Arial" pitchFamily="34" charset="0"/>
                        </a:rPr>
                        <a:t>4</a:t>
                      </a:r>
                      <a:endParaRPr lang="tr-TR" sz="1200" dirty="0">
                        <a:effectLst/>
                        <a:latin typeface="Arial" pitchFamily="34" charset="0"/>
                        <a:ea typeface="Calibri"/>
                        <a:cs typeface="Arial" pitchFamily="34" charset="0"/>
                      </a:endParaRPr>
                    </a:p>
                  </a:txBody>
                  <a:tcPr marL="68580" marR="68580" marT="0" marB="0" anchor="ctr"/>
                </a:tc>
              </a:tr>
              <a:tr h="269198">
                <a:tc>
                  <a:txBody>
                    <a:bodyPr/>
                    <a:lstStyle/>
                    <a:p>
                      <a:pPr>
                        <a:lnSpc>
                          <a:spcPct val="115000"/>
                        </a:lnSpc>
                        <a:spcAft>
                          <a:spcPts val="0"/>
                        </a:spcAft>
                      </a:pPr>
                      <a:r>
                        <a:rPr lang="tr-TR" sz="1200" dirty="0" smtClean="0">
                          <a:effectLst/>
                          <a:latin typeface="Arial" pitchFamily="34" charset="0"/>
                          <a:ea typeface="Calibri"/>
                          <a:cs typeface="Arial" pitchFamily="34" charset="0"/>
                        </a:rPr>
                        <a:t>Güzel Sanatlar</a:t>
                      </a:r>
                      <a:r>
                        <a:rPr lang="tr-TR" sz="1200" baseline="0" dirty="0" smtClean="0">
                          <a:effectLst/>
                          <a:latin typeface="Arial" pitchFamily="34" charset="0"/>
                          <a:ea typeface="Calibri"/>
                          <a:cs typeface="Arial" pitchFamily="34" charset="0"/>
                        </a:rPr>
                        <a:t> Lisesi Sayısı</a:t>
                      </a:r>
                      <a:endParaRPr lang="tr-TR" sz="1200" dirty="0">
                        <a:effectLst/>
                        <a:latin typeface="Arial" pitchFamily="34" charset="0"/>
                        <a:ea typeface="Calibri"/>
                        <a:cs typeface="Arial" pitchFamily="34" charset="0"/>
                      </a:endParaRPr>
                    </a:p>
                  </a:txBody>
                  <a:tcPr marL="68580" marR="68580" marT="0" marB="0" anchor="ctr"/>
                </a:tc>
                <a:tc>
                  <a:txBody>
                    <a:bodyPr/>
                    <a:lstStyle/>
                    <a:p>
                      <a:pPr algn="ctr">
                        <a:lnSpc>
                          <a:spcPct val="115000"/>
                        </a:lnSpc>
                        <a:spcAft>
                          <a:spcPts val="0"/>
                        </a:spcAft>
                      </a:pPr>
                      <a:r>
                        <a:rPr lang="tr-TR" sz="1200" dirty="0" smtClean="0">
                          <a:effectLst/>
                          <a:latin typeface="Arial" pitchFamily="34" charset="0"/>
                          <a:ea typeface="Calibri"/>
                          <a:cs typeface="Arial" pitchFamily="34" charset="0"/>
                        </a:rPr>
                        <a:t>1</a:t>
                      </a:r>
                      <a:endParaRPr lang="tr-TR" sz="1200" dirty="0">
                        <a:effectLst/>
                        <a:latin typeface="Arial" pitchFamily="34" charset="0"/>
                        <a:ea typeface="Calibri"/>
                        <a:cs typeface="Arial" pitchFamily="34" charset="0"/>
                      </a:endParaRPr>
                    </a:p>
                  </a:txBody>
                  <a:tcPr marL="68580" marR="68580" marT="0" marB="0" anchor="ctr"/>
                </a:tc>
              </a:tr>
              <a:tr h="734886">
                <a:tc>
                  <a:txBody>
                    <a:bodyPr/>
                    <a:lstStyle/>
                    <a:p>
                      <a:pPr>
                        <a:lnSpc>
                          <a:spcPct val="115000"/>
                        </a:lnSpc>
                        <a:spcAft>
                          <a:spcPts val="0"/>
                        </a:spcAft>
                      </a:pPr>
                      <a:r>
                        <a:rPr lang="tr-TR" sz="1200" dirty="0" smtClean="0">
                          <a:effectLst/>
                          <a:latin typeface="Arial" pitchFamily="34" charset="0"/>
                          <a:ea typeface="+mn-ea"/>
                          <a:cs typeface="Arial" pitchFamily="34" charset="0"/>
                        </a:rPr>
                        <a:t>Muş</a:t>
                      </a:r>
                      <a:r>
                        <a:rPr lang="tr-TR" sz="1200" baseline="0" dirty="0" smtClean="0">
                          <a:effectLst/>
                          <a:latin typeface="Arial" pitchFamily="34" charset="0"/>
                          <a:ea typeface="+mn-ea"/>
                          <a:cs typeface="Arial" pitchFamily="34" charset="0"/>
                        </a:rPr>
                        <a:t> Merkez ve İlçe Halk Eğitim Merkezleri Müdürlüklerince 2017-2018 Eğitim Öğretim Yılında Açılan Mesleki ve Teknik Kurs Sayısı</a:t>
                      </a:r>
                      <a:endParaRPr lang="tr-TR" sz="1200" dirty="0">
                        <a:effectLst/>
                        <a:latin typeface="Arial" pitchFamily="34" charset="0"/>
                        <a:ea typeface="Calibri"/>
                        <a:cs typeface="Arial" pitchFamily="34" charset="0"/>
                      </a:endParaRPr>
                    </a:p>
                  </a:txBody>
                  <a:tcPr marL="68580" marR="68580" marT="0" marB="0" anchor="ctr"/>
                </a:tc>
                <a:tc>
                  <a:txBody>
                    <a:bodyPr/>
                    <a:lstStyle/>
                    <a:p>
                      <a:pPr algn="ctr">
                        <a:lnSpc>
                          <a:spcPct val="115000"/>
                        </a:lnSpc>
                        <a:spcAft>
                          <a:spcPts val="0"/>
                        </a:spcAft>
                      </a:pPr>
                      <a:r>
                        <a:rPr lang="tr-TR" sz="1200" dirty="0" smtClean="0">
                          <a:effectLst/>
                          <a:latin typeface="Arial" pitchFamily="34" charset="0"/>
                          <a:cs typeface="Arial" pitchFamily="34" charset="0"/>
                        </a:rPr>
                        <a:t>589</a:t>
                      </a:r>
                      <a:endParaRPr lang="tr-TR" sz="1200" dirty="0">
                        <a:effectLst/>
                        <a:latin typeface="Arial" pitchFamily="34" charset="0"/>
                        <a:ea typeface="Calibri"/>
                        <a:cs typeface="Arial" pitchFamily="34" charset="0"/>
                      </a:endParaRPr>
                    </a:p>
                  </a:txBody>
                  <a:tcPr marL="68580" marR="68580" marT="0" marB="0" anchor="ctr"/>
                </a:tc>
              </a:tr>
              <a:tr h="279375">
                <a:tc>
                  <a:txBody>
                    <a:bodyPr/>
                    <a:lstStyle/>
                    <a:p>
                      <a:pPr>
                        <a:lnSpc>
                          <a:spcPct val="115000"/>
                        </a:lnSpc>
                        <a:spcAft>
                          <a:spcPts val="0"/>
                        </a:spcAft>
                      </a:pPr>
                      <a:r>
                        <a:rPr lang="tr-TR" sz="1200" dirty="0" smtClean="0">
                          <a:effectLst/>
                          <a:latin typeface="Arial" pitchFamily="34" charset="0"/>
                          <a:ea typeface="Calibri"/>
                          <a:cs typeface="Arial" pitchFamily="34" charset="0"/>
                        </a:rPr>
                        <a:t>- Toplam kursiyer Sayısı</a:t>
                      </a:r>
                      <a:endParaRPr lang="tr-TR" sz="1200" dirty="0">
                        <a:effectLst/>
                        <a:latin typeface="Arial" pitchFamily="34" charset="0"/>
                        <a:ea typeface="Calibri"/>
                        <a:cs typeface="Arial" pitchFamily="34" charset="0"/>
                      </a:endParaRPr>
                    </a:p>
                  </a:txBody>
                  <a:tcPr marL="68580" marR="68580" marT="0" marB="0" anchor="ctr"/>
                </a:tc>
                <a:tc>
                  <a:txBody>
                    <a:bodyPr/>
                    <a:lstStyle/>
                    <a:p>
                      <a:pPr algn="ctr">
                        <a:lnSpc>
                          <a:spcPct val="115000"/>
                        </a:lnSpc>
                        <a:spcAft>
                          <a:spcPts val="0"/>
                        </a:spcAft>
                      </a:pPr>
                      <a:r>
                        <a:rPr lang="tr-TR" sz="1200" b="1" dirty="0" smtClean="0">
                          <a:effectLst/>
                          <a:latin typeface="Arial" pitchFamily="34" charset="0"/>
                          <a:cs typeface="Arial" pitchFamily="34" charset="0"/>
                        </a:rPr>
                        <a:t>10709</a:t>
                      </a:r>
                      <a:endParaRPr lang="tr-TR" sz="1200" b="1" dirty="0">
                        <a:effectLst/>
                        <a:latin typeface="Arial" pitchFamily="34" charset="0"/>
                        <a:ea typeface="Calibri"/>
                        <a:cs typeface="Arial" pitchFamily="34" charset="0"/>
                      </a:endParaRPr>
                    </a:p>
                  </a:txBody>
                  <a:tcPr marL="68580" marR="68580" marT="0" marB="0" anchor="ctr"/>
                </a:tc>
              </a:tr>
              <a:tr h="548573">
                <a:tc>
                  <a:txBody>
                    <a:bodyPr/>
                    <a:lstStyle/>
                    <a:p>
                      <a:pPr>
                        <a:lnSpc>
                          <a:spcPct val="115000"/>
                        </a:lnSpc>
                        <a:spcAft>
                          <a:spcPts val="0"/>
                        </a:spcAft>
                      </a:pPr>
                      <a:r>
                        <a:rPr lang="tr-TR" sz="1200" dirty="0" smtClean="0">
                          <a:effectLst/>
                          <a:latin typeface="Arial" pitchFamily="34" charset="0"/>
                          <a:ea typeface="Calibri"/>
                          <a:cs typeface="Arial" pitchFamily="34" charset="0"/>
                        </a:rPr>
                        <a:t>---Kadın Kursiyer Sayısı</a:t>
                      </a:r>
                      <a:endParaRPr lang="tr-TR" sz="1200" dirty="0">
                        <a:effectLst/>
                        <a:latin typeface="Arial" pitchFamily="34" charset="0"/>
                        <a:ea typeface="Calibri"/>
                        <a:cs typeface="Arial" pitchFamily="34" charset="0"/>
                      </a:endParaRPr>
                    </a:p>
                  </a:txBody>
                  <a:tcPr marL="68580" marR="68580" marT="0" marB="0" anchor="ctr"/>
                </a:tc>
                <a:tc>
                  <a:txBody>
                    <a:bodyPr/>
                    <a:lstStyle/>
                    <a:p>
                      <a:pPr algn="ctr">
                        <a:lnSpc>
                          <a:spcPct val="115000"/>
                        </a:lnSpc>
                        <a:spcAft>
                          <a:spcPts val="0"/>
                        </a:spcAft>
                      </a:pPr>
                      <a:r>
                        <a:rPr lang="tr-TR" sz="1200" dirty="0" smtClean="0">
                          <a:effectLst/>
                          <a:latin typeface="Arial" pitchFamily="34" charset="0"/>
                          <a:cs typeface="Arial" pitchFamily="34" charset="0"/>
                        </a:rPr>
                        <a:t>7435</a:t>
                      </a:r>
                    </a:p>
                  </a:txBody>
                  <a:tcPr marL="68580" marR="68580" marT="0" marB="0" anchor="ctr"/>
                </a:tc>
              </a:tr>
              <a:tr h="279375">
                <a:tc>
                  <a:txBody>
                    <a:bodyPr/>
                    <a:lstStyle/>
                    <a:p>
                      <a:pPr>
                        <a:lnSpc>
                          <a:spcPct val="115000"/>
                        </a:lnSpc>
                        <a:spcAft>
                          <a:spcPts val="0"/>
                        </a:spcAft>
                      </a:pPr>
                      <a:r>
                        <a:rPr lang="tr-TR" sz="1200" dirty="0" smtClean="0">
                          <a:effectLst/>
                          <a:latin typeface="Arial" pitchFamily="34" charset="0"/>
                          <a:ea typeface="Calibri"/>
                          <a:cs typeface="Arial" pitchFamily="34" charset="0"/>
                        </a:rPr>
                        <a:t>---Erkek Kursiyer Sayısı</a:t>
                      </a:r>
                      <a:endParaRPr lang="tr-TR" sz="1200" dirty="0">
                        <a:effectLst/>
                        <a:latin typeface="Arial" pitchFamily="34" charset="0"/>
                        <a:ea typeface="Calibri"/>
                        <a:cs typeface="Arial" pitchFamily="34" charset="0"/>
                      </a:endParaRPr>
                    </a:p>
                  </a:txBody>
                  <a:tcPr marL="68580" marR="68580" marT="0" marB="0" anchor="ctr"/>
                </a:tc>
                <a:tc>
                  <a:txBody>
                    <a:bodyPr/>
                    <a:lstStyle/>
                    <a:p>
                      <a:pPr algn="ctr">
                        <a:lnSpc>
                          <a:spcPct val="115000"/>
                        </a:lnSpc>
                        <a:spcAft>
                          <a:spcPts val="0"/>
                        </a:spcAft>
                      </a:pPr>
                      <a:r>
                        <a:rPr lang="tr-TR" sz="1200" b="1" dirty="0" smtClean="0">
                          <a:effectLst/>
                          <a:latin typeface="Arial" pitchFamily="34" charset="0"/>
                          <a:cs typeface="Arial" pitchFamily="34" charset="0"/>
                        </a:rPr>
                        <a:t>3274</a:t>
                      </a:r>
                      <a:endParaRPr lang="tr-TR" sz="1200" b="1" dirty="0">
                        <a:effectLst/>
                        <a:latin typeface="Arial" pitchFamily="34" charset="0"/>
                        <a:ea typeface="Calibri"/>
                        <a:cs typeface="Arial" pitchFamily="34" charset="0"/>
                      </a:endParaRPr>
                    </a:p>
                  </a:txBody>
                  <a:tcPr marL="68580" marR="68580" marT="0" marB="0" anchor="ctr"/>
                </a:tc>
              </a:tr>
            </a:tbl>
          </a:graphicData>
        </a:graphic>
      </p:graphicFrame>
      <p:sp>
        <p:nvSpPr>
          <p:cNvPr id="8" name="Rectangle 1"/>
          <p:cNvSpPr>
            <a:spLocks noChangeArrowheads="1"/>
          </p:cNvSpPr>
          <p:nvPr/>
        </p:nvSpPr>
        <p:spPr bwMode="auto">
          <a:xfrm>
            <a:off x="1187623" y="1556792"/>
            <a:ext cx="30712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cs typeface="Arial" pitchFamily="34" charset="0"/>
              </a:rPr>
              <a:t>Tablo 4. Mesleki ve Teknik Eğitim Verileri</a:t>
            </a:r>
            <a:r>
              <a:rPr kumimoji="0" lang="tr-TR" sz="1200" b="1" i="0" u="none" strike="noStrike" cap="none" normalizeH="0" baseline="30000" dirty="0" smtClean="0">
                <a:ln>
                  <a:noFill/>
                </a:ln>
                <a:solidFill>
                  <a:srgbClr val="4F81BD"/>
                </a:solidFill>
                <a:effectLst/>
                <a:latin typeface="Arial" pitchFamily="34" charset="0"/>
                <a:ea typeface="Calibri" pitchFamily="34" charset="0"/>
                <a:cs typeface="Times New Roman" pitchFamily="18" charset="0"/>
                <a:hlinkClick r:id="rId8"/>
              </a:rPr>
              <a:t>[</a:t>
            </a:r>
            <a:r>
              <a:rPr kumimoji="0" lang="tr-TR" sz="1200" b="1" i="0" u="none" strike="noStrike" cap="none" normalizeH="0" baseline="30000" dirty="0" smtClean="0" bmk="">
                <a:ln>
                  <a:noFill/>
                </a:ln>
                <a:solidFill>
                  <a:srgbClr val="4F81BD"/>
                </a:solidFill>
                <a:effectLst/>
                <a:latin typeface="Arial" pitchFamily="34" charset="0"/>
                <a:ea typeface="Calibri" pitchFamily="34" charset="0"/>
                <a:cs typeface="Times New Roman" pitchFamily="18" charset="0"/>
                <a:hlinkClick r:id="rId8"/>
              </a:rPr>
              <a:t>1]</a:t>
            </a:r>
            <a:endParaRPr kumimoji="0" lang="tr-TR"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
            </a:r>
            <a:br>
              <a:rPr kumimoji="0" lang="tr-TR" sz="1800" b="0" i="0" u="none" strike="noStrike" cap="none" normalizeH="0" baseline="0" dirty="0" smtClean="0">
                <a:ln>
                  <a:noFill/>
                </a:ln>
                <a:solidFill>
                  <a:schemeClr val="tx1"/>
                </a:solidFill>
                <a:effectLst/>
                <a:latin typeface="Arial" pitchFamily="34" charset="0"/>
                <a:cs typeface="Arial" pitchFamily="34" charset="0"/>
              </a:rPr>
            </a:b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3"/>
          <p:cNvSpPr>
            <a:spLocks noChangeArrowheads="1"/>
          </p:cNvSpPr>
          <p:nvPr/>
        </p:nvSpPr>
        <p:spPr bwMode="auto">
          <a:xfrm>
            <a:off x="1248428" y="4941168"/>
            <a:ext cx="242887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hlinkClick r:id="rId9"/>
              </a:rPr>
              <a:t>[</a:t>
            </a:r>
            <a:r>
              <a:rPr kumimoji="0" lang="tr-TR" sz="1000" b="0" i="0" u="none" strike="noStrike" cap="none" normalizeH="0" baseline="30000" dirty="0" smtClean="0" bmk="">
                <a:ln>
                  <a:noFill/>
                </a:ln>
                <a:solidFill>
                  <a:schemeClr val="tx1"/>
                </a:solidFill>
                <a:effectLst/>
                <a:latin typeface="Calibri" pitchFamily="34" charset="0"/>
                <a:ea typeface="Calibri" pitchFamily="34" charset="0"/>
                <a:cs typeface="Times New Roman" pitchFamily="18" charset="0"/>
                <a:hlinkClick r:id="rId9"/>
              </a:rPr>
              <a:t>1]</a:t>
            </a:r>
            <a:r>
              <a:rPr kumimoji="0" lang="tr-TR"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tr-TR" sz="1000" dirty="0" smtClean="0">
                <a:latin typeface="Calibri" pitchFamily="34" charset="0"/>
                <a:ea typeface="Calibri" pitchFamily="34" charset="0"/>
                <a:cs typeface="Times New Roman" pitchFamily="18" charset="0"/>
              </a:rPr>
              <a:t>Muş </a:t>
            </a:r>
            <a:r>
              <a:rPr kumimoji="0" lang="tr-TR"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Milli Eğitim Müdürlüğü,  Aralık 2018</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5" name="Metin kutusu 4"/>
          <p:cNvSpPr txBox="1"/>
          <p:nvPr/>
        </p:nvSpPr>
        <p:spPr>
          <a:xfrm>
            <a:off x="1079943" y="5409246"/>
            <a:ext cx="7812538" cy="1231106"/>
          </a:xfrm>
          <a:prstGeom prst="rect">
            <a:avLst/>
          </a:prstGeom>
          <a:noFill/>
        </p:spPr>
        <p:txBody>
          <a:bodyPr wrap="square" rtlCol="0">
            <a:spAutoFit/>
          </a:bodyPr>
          <a:lstStyle/>
          <a:p>
            <a:pPr lvl="0" algn="just"/>
            <a:r>
              <a:rPr lang="tr-TR" sz="1400" dirty="0"/>
              <a:t>Sanayi sektörünün olmazsa olmazı olan kalifiye eleman ihtiyacını karşılamak </a:t>
            </a:r>
            <a:r>
              <a:rPr lang="tr-TR" sz="1400" dirty="0" smtClean="0"/>
              <a:t>için Muş Alparslan Üniversitesi </a:t>
            </a:r>
            <a:r>
              <a:rPr lang="tr-TR" sz="1400" dirty="0"/>
              <a:t>ile birlikte İl Milli Eğitim Müdürlüğü önemli çalışmalar yapmaktadır. </a:t>
            </a:r>
            <a:r>
              <a:rPr lang="tr-TR" sz="1400" dirty="0" smtClean="0"/>
              <a:t>MŞÜ </a:t>
            </a:r>
            <a:r>
              <a:rPr lang="tr-TR" sz="1400" dirty="0"/>
              <a:t>çeşitli alanlarda eğitim veren 6</a:t>
            </a:r>
            <a:r>
              <a:rPr lang="tr-TR" sz="1400" dirty="0" smtClean="0"/>
              <a:t> </a:t>
            </a:r>
            <a:r>
              <a:rPr lang="tr-TR" sz="1400" dirty="0"/>
              <a:t>meslek yüksekokulu ile bu ihtiyacı karşılamak için eğitim verirken, </a:t>
            </a:r>
            <a:r>
              <a:rPr lang="tr-TR" sz="1400" dirty="0" smtClean="0"/>
              <a:t>Muş </a:t>
            </a:r>
            <a:r>
              <a:rPr lang="tr-TR" sz="1400" dirty="0"/>
              <a:t>MEM ise meslek liselerinin yanı sıra sertifikalı mesleki ve teknik eğitimler vererek önemli bir açığı kapatmaya çalışmaktadır. </a:t>
            </a:r>
            <a:endParaRPr lang="tr-TR" sz="1400" dirty="0">
              <a:latin typeface="Arial" pitchFamily="34" charset="0"/>
              <a:cs typeface="Arial" pitchFamily="34" charset="0"/>
            </a:endParaRPr>
          </a:p>
          <a:p>
            <a:endParaRPr lang="tr-TR" dirty="0"/>
          </a:p>
        </p:txBody>
      </p:sp>
    </p:spTree>
    <p:extLst>
      <p:ext uri="{BB962C8B-B14F-4D97-AF65-F5344CB8AC3E}">
        <p14:creationId xmlns:p14="http://schemas.microsoft.com/office/powerpoint/2010/main" val="37171001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507874785"/>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I</a:t>
              </a:r>
              <a:r>
                <a:rPr lang="tr-TR" sz="2600" b="1" kern="1200" dirty="0" smtClean="0"/>
                <a:t>- Rekabetçi Sektörler</a:t>
              </a:r>
              <a:endParaRPr lang="tr-TR" sz="2600" kern="1200" dirty="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pSp>
        <p:nvGrpSpPr>
          <p:cNvPr id="16" name="Diagram group"/>
          <p:cNvGrpSpPr/>
          <p:nvPr/>
        </p:nvGrpSpPr>
        <p:grpSpPr>
          <a:xfrm>
            <a:off x="1164021" y="2996952"/>
            <a:ext cx="2938998" cy="928012"/>
            <a:chOff x="0" y="1020045"/>
            <a:chExt cx="4392487" cy="1360060"/>
          </a:xfrm>
          <a:scene3d>
            <a:camera prst="isometricOffAxis2Left" zoom="95000"/>
            <a:lightRig rig="flat" dir="t"/>
          </a:scene3d>
        </p:grpSpPr>
        <p:sp>
          <p:nvSpPr>
            <p:cNvPr id="17" name="Çentikli Sağ Ok 16"/>
            <p:cNvSpPr/>
            <p:nvPr/>
          </p:nvSpPr>
          <p:spPr>
            <a:xfrm>
              <a:off x="0" y="1020045"/>
              <a:ext cx="4392487" cy="1360060"/>
            </a:xfrm>
            <a:prstGeom prst="notchedRightArrow">
              <a:avLst/>
            </a:prstGeom>
            <a:sp3d z="-400500" extrusionH="63500" contourW="12700" prstMaterial="matte">
              <a:contourClr>
                <a:schemeClr val="lt1">
                  <a:tint val="50000"/>
                </a:schemeClr>
              </a:contourClr>
            </a:sp3d>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grpSp>
      <p:sp>
        <p:nvSpPr>
          <p:cNvPr id="19" name="Akış Çizelgesi: Çok Sayıda Belge 18"/>
          <p:cNvSpPr/>
          <p:nvPr/>
        </p:nvSpPr>
        <p:spPr>
          <a:xfrm>
            <a:off x="4819472" y="1470850"/>
            <a:ext cx="3888432" cy="4908227"/>
          </a:xfrm>
          <a:prstGeom prst="flowChartMultidocument">
            <a:avLst/>
          </a:prstGeom>
        </p:spPr>
        <p:style>
          <a:lnRef idx="1">
            <a:schemeClr val="accent6"/>
          </a:lnRef>
          <a:fillRef idx="1003">
            <a:schemeClr val="dk2"/>
          </a:fillRef>
          <a:effectRef idx="2">
            <a:schemeClr val="accent6"/>
          </a:effectRef>
          <a:fontRef idx="minor">
            <a:schemeClr val="lt1"/>
          </a:fontRef>
        </p:style>
        <p:txBody>
          <a:bodyPr anchor="ctr"/>
          <a:lstStyle/>
          <a:p>
            <a:pPr marL="457200" indent="-457200" fontAlgn="auto">
              <a:spcBef>
                <a:spcPts val="0"/>
              </a:spcBef>
              <a:spcAft>
                <a:spcPts val="0"/>
              </a:spcAft>
              <a:buFont typeface="+mj-lt"/>
              <a:buAutoNum type="alphaLcParenR"/>
              <a:defRPr/>
            </a:pPr>
            <a:endParaRPr lang="tr-TR" sz="2400" dirty="0"/>
          </a:p>
          <a:p>
            <a:pPr marL="457200" indent="-457200" fontAlgn="auto">
              <a:spcBef>
                <a:spcPts val="0"/>
              </a:spcBef>
              <a:spcAft>
                <a:spcPts val="0"/>
              </a:spcAft>
              <a:buFont typeface="+mj-lt"/>
              <a:buAutoNum type="alphaLcParenR"/>
              <a:defRPr/>
            </a:pPr>
            <a:endParaRPr lang="tr-TR" sz="2400" dirty="0"/>
          </a:p>
          <a:p>
            <a:pPr marL="457200" indent="-457200" fontAlgn="auto">
              <a:spcBef>
                <a:spcPts val="0"/>
              </a:spcBef>
              <a:spcAft>
                <a:spcPts val="0"/>
              </a:spcAft>
              <a:buFont typeface="+mj-lt"/>
              <a:buAutoNum type="alphaLcParenR"/>
              <a:defRPr/>
            </a:pPr>
            <a:endParaRPr lang="tr-TR" sz="2400" dirty="0"/>
          </a:p>
          <a:p>
            <a:pPr marL="457200" indent="-457200" fontAlgn="auto">
              <a:spcBef>
                <a:spcPts val="0"/>
              </a:spcBef>
              <a:spcAft>
                <a:spcPts val="0"/>
              </a:spcAft>
              <a:buFont typeface="+mj-lt"/>
              <a:buAutoNum type="alphaLcParenR"/>
              <a:defRPr/>
            </a:pPr>
            <a:endParaRPr lang="tr-TR" sz="2400" dirty="0"/>
          </a:p>
          <a:p>
            <a:pPr marL="457200" indent="-457200" fontAlgn="auto">
              <a:spcBef>
                <a:spcPts val="0"/>
              </a:spcBef>
              <a:spcAft>
                <a:spcPts val="0"/>
              </a:spcAft>
              <a:buFont typeface="+mj-lt"/>
              <a:buAutoNum type="alphaLcParenR"/>
              <a:defRPr/>
            </a:pPr>
            <a:endParaRPr lang="tr-TR" sz="2400" dirty="0"/>
          </a:p>
          <a:p>
            <a:pPr marL="457200" indent="-457200" fontAlgn="auto">
              <a:spcBef>
                <a:spcPts val="0"/>
              </a:spcBef>
              <a:spcAft>
                <a:spcPts val="0"/>
              </a:spcAft>
              <a:buFont typeface="+mj-lt"/>
              <a:buAutoNum type="alphaLcParenR"/>
              <a:defRPr/>
            </a:pPr>
            <a:r>
              <a:rPr lang="tr-TR" b="1" dirty="0"/>
              <a:t>Tarım ve Hayvancılık</a:t>
            </a:r>
          </a:p>
          <a:p>
            <a:pPr marL="457200" indent="-457200" fontAlgn="auto">
              <a:spcBef>
                <a:spcPts val="0"/>
              </a:spcBef>
              <a:spcAft>
                <a:spcPts val="0"/>
              </a:spcAft>
              <a:buFont typeface="+mj-lt"/>
              <a:buAutoNum type="alphaLcParenR"/>
              <a:defRPr/>
            </a:pPr>
            <a:r>
              <a:rPr lang="tr-TR" b="1" dirty="0" smtClean="0"/>
              <a:t>Hazır Giyim ve Konfeksiyon</a:t>
            </a:r>
            <a:endParaRPr lang="tr-TR" b="1" dirty="0"/>
          </a:p>
          <a:p>
            <a:pPr marL="457200" indent="-457200" fontAlgn="auto">
              <a:spcBef>
                <a:spcPts val="0"/>
              </a:spcBef>
              <a:spcAft>
                <a:spcPts val="0"/>
              </a:spcAft>
              <a:buFont typeface="+mj-lt"/>
              <a:buAutoNum type="alphaLcParenR"/>
              <a:defRPr/>
            </a:pPr>
            <a:r>
              <a:rPr lang="tr-TR" b="1" dirty="0" smtClean="0"/>
              <a:t>Tarım Makinaları İmalatı </a:t>
            </a:r>
            <a:endParaRPr lang="tr-TR" sz="2400" b="1" dirty="0" smtClean="0"/>
          </a:p>
          <a:p>
            <a:pPr marL="285750" indent="-285750" fontAlgn="auto">
              <a:spcBef>
                <a:spcPts val="0"/>
              </a:spcBef>
              <a:spcAft>
                <a:spcPts val="0"/>
              </a:spcAft>
              <a:buFont typeface="Arial" panose="020B0604020202020204" pitchFamily="34" charset="0"/>
              <a:buChar char="•"/>
              <a:defRPr/>
            </a:pPr>
            <a:endParaRPr lang="tr-TR" sz="2400" dirty="0" smtClean="0"/>
          </a:p>
          <a:p>
            <a:pPr marL="285750" indent="-285750" fontAlgn="auto">
              <a:spcBef>
                <a:spcPts val="0"/>
              </a:spcBef>
              <a:spcAft>
                <a:spcPts val="0"/>
              </a:spcAft>
              <a:buFont typeface="Arial" panose="020B0604020202020204" pitchFamily="34" charset="0"/>
              <a:buChar char="•"/>
              <a:defRPr/>
            </a:pPr>
            <a:endParaRPr lang="tr-TR" sz="2400" dirty="0"/>
          </a:p>
          <a:p>
            <a:pPr marL="285750" indent="-285750" fontAlgn="auto">
              <a:spcBef>
                <a:spcPts val="0"/>
              </a:spcBef>
              <a:spcAft>
                <a:spcPts val="0"/>
              </a:spcAft>
              <a:buFont typeface="Arial" panose="020B0604020202020204" pitchFamily="34" charset="0"/>
              <a:buChar char="•"/>
              <a:defRPr/>
            </a:pPr>
            <a:endParaRPr lang="tr-TR" sz="2400" dirty="0"/>
          </a:p>
        </p:txBody>
      </p:sp>
      <p:graphicFrame>
        <p:nvGraphicFramePr>
          <p:cNvPr id="20" name="Diyagram 19"/>
          <p:cNvGraphicFramePr/>
          <p:nvPr>
            <p:extLst>
              <p:ext uri="{D42A27DB-BD31-4B8C-83A1-F6EECF244321}">
                <p14:modId xmlns:p14="http://schemas.microsoft.com/office/powerpoint/2010/main" val="1697025420"/>
              </p:ext>
            </p:extLst>
          </p:nvPr>
        </p:nvGraphicFramePr>
        <p:xfrm>
          <a:off x="909693" y="2276872"/>
          <a:ext cx="3888432" cy="25202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6567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941791985"/>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sp>
        <p:nvSpPr>
          <p:cNvPr id="5" name="Metin kutusu 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pSp>
        <p:nvGrpSpPr>
          <p:cNvPr id="9" name="Grup 8"/>
          <p:cNvGrpSpPr/>
          <p:nvPr/>
        </p:nvGrpSpPr>
        <p:grpSpPr>
          <a:xfrm>
            <a:off x="1128946"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a</a:t>
              </a:r>
              <a:r>
                <a:rPr lang="tr-TR" sz="2600" b="1" kern="1200" dirty="0" smtClean="0"/>
                <a:t>- </a:t>
              </a:r>
              <a:r>
                <a:rPr lang="tr-TR" sz="2600" b="1" dirty="0" smtClean="0"/>
                <a:t>Muş</a:t>
              </a:r>
              <a:r>
                <a:rPr lang="tr-TR" sz="2600" b="1" kern="1200" dirty="0" smtClean="0"/>
                <a:t> İli Stratejik Konumu-1</a:t>
              </a:r>
              <a:endParaRPr lang="tr-TR" sz="2600" kern="1200" dirty="0"/>
            </a:p>
          </p:txBody>
        </p:sp>
      </p:grpSp>
      <p:graphicFrame>
        <p:nvGraphicFramePr>
          <p:cNvPr id="8" name="Diyagram 7"/>
          <p:cNvGraphicFramePr/>
          <p:nvPr>
            <p:extLst>
              <p:ext uri="{D42A27DB-BD31-4B8C-83A1-F6EECF244321}">
                <p14:modId xmlns:p14="http://schemas.microsoft.com/office/powerpoint/2010/main" val="812517424"/>
              </p:ext>
            </p:extLst>
          </p:nvPr>
        </p:nvGraphicFramePr>
        <p:xfrm>
          <a:off x="1161018" y="1192500"/>
          <a:ext cx="7416824" cy="532453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7268183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1719525818"/>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I</a:t>
              </a:r>
              <a:r>
                <a:rPr lang="tr-TR" sz="2600" b="1" kern="1200" dirty="0" smtClean="0"/>
                <a:t>- Rekabetçi Sektörler-Tarım ve Hayvancılık</a:t>
              </a:r>
              <a:endParaRPr lang="tr-TR" sz="2600" kern="1200" dirty="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12" name="Dikdörtgen 4"/>
          <p:cNvSpPr>
            <a:spLocks noChangeArrowheads="1"/>
          </p:cNvSpPr>
          <p:nvPr/>
        </p:nvSpPr>
        <p:spPr bwMode="auto">
          <a:xfrm>
            <a:off x="1079942" y="1397000"/>
            <a:ext cx="403422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tr-TR" altLang="tr-TR" dirty="0" smtClean="0"/>
              <a:t>Muş ili toplam tarımsal üretim değeri yaklaşık 3 milyar TL’dir. Muş ili bitkisel üretim değeri yaklaşık 486 milyon TL (%16,31), hayvansal ürünler değeri yaklaşık 536 milyon TL (%17,99)’</a:t>
            </a:r>
            <a:r>
              <a:rPr lang="tr-TR" altLang="tr-TR" dirty="0" err="1" smtClean="0"/>
              <a:t>dir</a:t>
            </a:r>
            <a:r>
              <a:rPr lang="tr-TR" altLang="tr-TR" dirty="0" smtClean="0"/>
              <a:t>. Canlı hayvanlar değeri yaklaşık 2 milyar TL (%65,68)’</a:t>
            </a:r>
            <a:r>
              <a:rPr lang="tr-TR" altLang="tr-TR" dirty="0" err="1" smtClean="0"/>
              <a:t>dir</a:t>
            </a:r>
            <a:r>
              <a:rPr lang="tr-TR" altLang="tr-TR" dirty="0" smtClean="0"/>
              <a:t>.  (TÜİK, 2017)</a:t>
            </a:r>
          </a:p>
          <a:p>
            <a:pPr algn="just"/>
            <a:endParaRPr lang="tr-TR" altLang="tr-TR" dirty="0"/>
          </a:p>
        </p:txBody>
      </p:sp>
      <p:pic>
        <p:nvPicPr>
          <p:cNvPr id="13" name="Picture 1" descr="D:\sunal.yuksel\desktop\image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24525" y="1527175"/>
            <a:ext cx="2804493" cy="1829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Metin kutusu 5"/>
          <p:cNvSpPr txBox="1">
            <a:spLocks noChangeArrowheads="1"/>
          </p:cNvSpPr>
          <p:nvPr/>
        </p:nvSpPr>
        <p:spPr bwMode="auto">
          <a:xfrm>
            <a:off x="4427984" y="3835401"/>
            <a:ext cx="431998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just" eaLnBrk="1" hangingPunct="1"/>
            <a:r>
              <a:rPr lang="tr-TR" altLang="tr-TR" dirty="0" smtClean="0"/>
              <a:t>Muş ilinin küçükbaş hayvan sayısı 1.049.367 olup, Muş ili Türkiye’de 11. sırada yer almaktadır. Büyükbaş hayvan sayısı 306.508 olup Türkiye’de 15. sıradadır. (TÜİK, 2017)</a:t>
            </a:r>
            <a:endParaRPr lang="tr-TR" altLang="tr-TR" dirty="0"/>
          </a:p>
        </p:txBody>
      </p:sp>
      <p:pic>
        <p:nvPicPr>
          <p:cNvPr id="18" name="Picture 2" descr="http://t3.gstatic.com/images?q=tbn:ANd9GcRvkKoVF_2zCyrmVL97cddx0zv8oYwbmHbulOKcbkV9lg4nfyZk3w"/>
          <p:cNvPicPr>
            <a:picLocks noChangeAspect="1" noChangeArrowheads="1"/>
          </p:cNvPicPr>
          <p:nvPr/>
        </p:nvPicPr>
        <p:blipFill>
          <a:blip r:embed="rId9" cstate="print"/>
          <a:srcRect/>
          <a:stretch>
            <a:fillRect/>
          </a:stretch>
        </p:blipFill>
        <p:spPr bwMode="auto">
          <a:xfrm>
            <a:off x="1157510" y="4439002"/>
            <a:ext cx="3096344" cy="222488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orthographicFront"/>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002068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1517230525"/>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I</a:t>
              </a:r>
              <a:r>
                <a:rPr lang="tr-TR" sz="2600" b="1" kern="1200" dirty="0" smtClean="0"/>
                <a:t>- Rekabetçi Sektörler-Tarım ve Hayvancılık</a:t>
              </a:r>
              <a:endParaRPr lang="tr-TR" sz="2600" kern="1200" dirty="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13" name="Dikdörtgen 4"/>
          <p:cNvSpPr>
            <a:spLocks noChangeArrowheads="1"/>
          </p:cNvSpPr>
          <p:nvPr/>
        </p:nvSpPr>
        <p:spPr bwMode="auto">
          <a:xfrm>
            <a:off x="1115378" y="1225550"/>
            <a:ext cx="5256822" cy="5093702"/>
          </a:xfrm>
          <a:prstGeom prst="rect">
            <a:avLst/>
          </a:prstGeom>
          <a:solidFill>
            <a:schemeClr val="bg1"/>
          </a:solidFill>
          <a:ln>
            <a:noFill/>
            <a:headEnd/>
            <a:tailEnd/>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marL="285750" indent="-285750" algn="just">
              <a:buFont typeface="Arial" charset="0"/>
              <a:buChar char="•"/>
              <a:defRPr/>
            </a:pPr>
            <a:r>
              <a:rPr lang="tr-TR" altLang="tr-TR" sz="1700" dirty="0">
                <a:solidFill>
                  <a:schemeClr val="tx1"/>
                </a:solidFill>
              </a:rPr>
              <a:t>Bölge, Türkiye'de düzey-2 bölgeleri arasında çayır ve mera alanları ile yem bitkileri üretimi bakımından ilk sıradadır. Türkiye çayır merasının yüzde 18’i TRB2 Bölgesindedir</a:t>
            </a:r>
            <a:r>
              <a:rPr lang="tr-TR" altLang="tr-TR" sz="1700" dirty="0" smtClean="0">
                <a:solidFill>
                  <a:schemeClr val="tx1"/>
                </a:solidFill>
              </a:rPr>
              <a:t>.</a:t>
            </a:r>
          </a:p>
          <a:p>
            <a:pPr marL="285750" indent="-285750" algn="just">
              <a:buFont typeface="Arial" charset="0"/>
              <a:buChar char="•"/>
              <a:defRPr/>
            </a:pPr>
            <a:r>
              <a:rPr lang="tr-TR" altLang="tr-TR" sz="1700" dirty="0" smtClean="0">
                <a:solidFill>
                  <a:schemeClr val="tx1"/>
                </a:solidFill>
              </a:rPr>
              <a:t>Muş ilinde çayır ve mera arazisinin toplam tarım ve orman alanlı içerisindeki payı %45,5 ile %38,5 olup Türkiye ortalamasının üzerindedir.</a:t>
            </a:r>
            <a:endParaRPr lang="tr-TR" altLang="tr-TR" sz="1700" dirty="0">
              <a:solidFill>
                <a:schemeClr val="tx1"/>
              </a:solidFill>
            </a:endParaRPr>
          </a:p>
          <a:p>
            <a:pPr marL="285750" indent="-285750" algn="just">
              <a:buFont typeface="Arial" charset="0"/>
              <a:buChar char="•"/>
              <a:defRPr/>
            </a:pPr>
            <a:r>
              <a:rPr lang="tr-TR" altLang="tr-TR" sz="1700" dirty="0" smtClean="0">
                <a:solidFill>
                  <a:schemeClr val="tx1"/>
                </a:solidFill>
              </a:rPr>
              <a:t>Muş ilinde yem bitkiler ekim alanları %11,5 olup Türkiye ortalamasının üzerindedir.</a:t>
            </a:r>
            <a:endParaRPr lang="tr-TR" altLang="tr-TR" sz="1700" dirty="0">
              <a:solidFill>
                <a:srgbClr val="000000"/>
              </a:solidFill>
            </a:endParaRPr>
          </a:p>
          <a:p>
            <a:pPr marL="285750" indent="-285750" algn="just">
              <a:buFont typeface="Arial" charset="0"/>
              <a:buChar char="•"/>
              <a:defRPr/>
            </a:pPr>
            <a:r>
              <a:rPr lang="tr-TR" altLang="tr-TR" sz="1700" dirty="0">
                <a:solidFill>
                  <a:srgbClr val="000000"/>
                </a:solidFill>
              </a:rPr>
              <a:t> Yonca </a:t>
            </a:r>
            <a:r>
              <a:rPr lang="tr-TR" altLang="tr-TR" sz="1700" dirty="0" smtClean="0">
                <a:solidFill>
                  <a:srgbClr val="000000"/>
                </a:solidFill>
              </a:rPr>
              <a:t>yeşil ot üretiminde Muş 4. sırada yer almaktadır.</a:t>
            </a:r>
          </a:p>
          <a:p>
            <a:pPr marL="285750" indent="-285750" algn="just">
              <a:buFont typeface="Arial" charset="0"/>
              <a:buChar char="•"/>
              <a:defRPr/>
            </a:pPr>
            <a:r>
              <a:rPr lang="tr-TR" altLang="tr-TR" sz="1700" dirty="0" smtClean="0">
                <a:solidFill>
                  <a:srgbClr val="000000"/>
                </a:solidFill>
              </a:rPr>
              <a:t>Korunga yeşil ot üretiminde Muş 6. sırada yer almaktadır</a:t>
            </a:r>
          </a:p>
          <a:p>
            <a:pPr marL="285750" indent="-285750" algn="just">
              <a:buFont typeface="Arial" charset="0"/>
              <a:buChar char="•"/>
              <a:defRPr/>
            </a:pPr>
            <a:r>
              <a:rPr lang="tr-TR" altLang="tr-TR" sz="1700" dirty="0" smtClean="0">
                <a:solidFill>
                  <a:schemeClr val="tx1"/>
                </a:solidFill>
              </a:rPr>
              <a:t>Muş ilinde Merkez, Bulanık ve Malazgirt’te birer tane olmak üzere toplam üç adet kesimhane bulunmaktadır.</a:t>
            </a:r>
          </a:p>
          <a:p>
            <a:pPr marL="285750" indent="-285750" algn="just">
              <a:buFont typeface="Arial" charset="0"/>
              <a:buChar char="•"/>
              <a:defRPr/>
            </a:pPr>
            <a:r>
              <a:rPr lang="tr-TR" altLang="tr-TR" sz="1700" dirty="0" smtClean="0">
                <a:solidFill>
                  <a:schemeClr val="tx1"/>
                </a:solidFill>
              </a:rPr>
              <a:t>Muş ilinde bir adet et işleme tesisi bulunmaktadır.</a:t>
            </a:r>
          </a:p>
          <a:p>
            <a:pPr marL="285750" indent="-285750" algn="just">
              <a:buFont typeface="Arial" charset="0"/>
              <a:buChar char="•"/>
              <a:defRPr/>
            </a:pPr>
            <a:r>
              <a:rPr lang="tr-TR" altLang="tr-TR" sz="1700" dirty="0" smtClean="0">
                <a:solidFill>
                  <a:schemeClr val="tx1"/>
                </a:solidFill>
              </a:rPr>
              <a:t>Varto’da 3, Hasköy’de 6 Merkez’de 4 adet olmak üzere toplamda 13 adet damızlık at işletmesi bulunmaktadır</a:t>
            </a:r>
          </a:p>
          <a:p>
            <a:pPr marL="285750" indent="-285750" algn="just">
              <a:buFont typeface="Arial" charset="0"/>
              <a:buChar char="•"/>
              <a:defRPr/>
            </a:pPr>
            <a:endParaRPr lang="tr-TR" altLang="tr-TR" dirty="0" smtClean="0">
              <a:solidFill>
                <a:schemeClr val="tx1"/>
              </a:solidFill>
            </a:endParaRPr>
          </a:p>
          <a:p>
            <a:pPr algn="just">
              <a:defRPr/>
            </a:pPr>
            <a:endParaRPr lang="tr-TR" altLang="tr-TR" dirty="0"/>
          </a:p>
        </p:txBody>
      </p:sp>
      <p:pic>
        <p:nvPicPr>
          <p:cNvPr id="14" name="Picture 1" descr="D:\sunal.yuksel\desktop\image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44209" y="1396108"/>
            <a:ext cx="2133813" cy="213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utoShape 2" descr="Image result for tarÄ±m ve hayvancÄ±lÄ±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Image result for tarÄ±m ve hayvancÄ±lÄ±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102" name="Picture 6" descr="Image result for tarÄ±m ve hayvancÄ±lÄ±k"/>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44209" y="3556116"/>
            <a:ext cx="2150833" cy="1313044"/>
          </a:xfrm>
          <a:prstGeom prst="rect">
            <a:avLst/>
          </a:prstGeom>
          <a:noFill/>
          <a:extLst>
            <a:ext uri="{909E8E84-426E-40DD-AFC4-6F175D3DCCD1}">
              <a14:hiddenFill xmlns:a14="http://schemas.microsoft.com/office/drawing/2010/main">
                <a:solidFill>
                  <a:srgbClr val="FFFFFF"/>
                </a:solidFill>
              </a14:hiddenFill>
            </a:ext>
          </a:extLst>
        </p:spPr>
      </p:pic>
      <p:pic>
        <p:nvPicPr>
          <p:cNvPr id="17" name="Resim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452718" y="4889938"/>
            <a:ext cx="2133813" cy="144218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273826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900985126"/>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668522"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I</a:t>
              </a:r>
              <a:r>
                <a:rPr lang="tr-TR" sz="2600" b="1" kern="1200" dirty="0" smtClean="0"/>
                <a:t>- Rekabetçi Sektörler-Hazır Giyim ve Konfeksiyon</a:t>
              </a:r>
              <a:endParaRPr lang="tr-TR" sz="2600" kern="1200" dirty="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2" name="Dikdörtgen 1"/>
          <p:cNvSpPr/>
          <p:nvPr/>
        </p:nvSpPr>
        <p:spPr>
          <a:xfrm>
            <a:off x="1259632" y="1591948"/>
            <a:ext cx="7560840" cy="184665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Wingdings" pitchFamily="2" charset="2"/>
              <a:buChar char="q"/>
            </a:pPr>
            <a:r>
              <a:rPr lang="tr-TR" sz="1600" dirty="0" smtClean="0"/>
              <a:t>DAKA Mali Destek Programı ile Sungu beldesinde her biri 1000m2 olan 6 adet atölye yapılmıştır. Bu atölyelerde üç firma hazır giyim ve konfeksiyon sektöründe faaliyet göstermektedir.  </a:t>
            </a:r>
            <a:r>
              <a:rPr lang="tr-TR" sz="1600" dirty="0" err="1" smtClean="0"/>
              <a:t>Tekstilkentte</a:t>
            </a:r>
            <a:r>
              <a:rPr lang="tr-TR" sz="1600" dirty="0" smtClean="0"/>
              <a:t> 470 kişi istihdam edilmektedir. (Şubat, 2019 DAKA)</a:t>
            </a:r>
          </a:p>
          <a:p>
            <a:endParaRPr lang="tr-TR" sz="1600" dirty="0" smtClean="0"/>
          </a:p>
          <a:p>
            <a:pPr marL="285750" indent="-285750">
              <a:buFont typeface="Wingdings" pitchFamily="2" charset="2"/>
              <a:buChar char="q"/>
            </a:pPr>
            <a:r>
              <a:rPr lang="tr-TR" sz="1600" dirty="0" smtClean="0"/>
              <a:t>Muş’ta toplam 15 firma </a:t>
            </a:r>
            <a:r>
              <a:rPr lang="tr-TR" sz="1600" dirty="0"/>
              <a:t>hazır giyim ve konfeksiyon sektöründe faaliyet </a:t>
            </a:r>
            <a:r>
              <a:rPr lang="tr-TR" sz="1600" dirty="0" smtClean="0"/>
              <a:t>göstermekte ve toplam 1600 kişilik istihdam sağlamaktadırlar.</a:t>
            </a:r>
          </a:p>
          <a:p>
            <a:endParaRPr lang="tr-TR" dirty="0"/>
          </a:p>
        </p:txBody>
      </p:sp>
      <p:sp>
        <p:nvSpPr>
          <p:cNvPr id="7" name="Metin kutusu 6"/>
          <p:cNvSpPr txBox="1"/>
          <p:nvPr/>
        </p:nvSpPr>
        <p:spPr>
          <a:xfrm>
            <a:off x="1259632" y="3718679"/>
            <a:ext cx="7560840" cy="233910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tr-TR" sz="1600" dirty="0"/>
          </a:p>
          <a:p>
            <a:pPr marL="285750" indent="-285750">
              <a:buFont typeface="Wingdings" panose="05000000000000000000" pitchFamily="2" charset="2"/>
              <a:buChar char="Ø"/>
            </a:pPr>
            <a:r>
              <a:rPr lang="tr-TR" sz="1600" dirty="0"/>
              <a:t>Bölgesel Teşvik Uygulaması kapsamında sağlanan 6. Bölge Teşvikleri</a:t>
            </a:r>
          </a:p>
          <a:p>
            <a:pPr marL="285750" indent="-285750">
              <a:buFont typeface="Wingdings" panose="05000000000000000000" pitchFamily="2" charset="2"/>
              <a:buChar char="Ø"/>
            </a:pPr>
            <a:r>
              <a:rPr lang="tr-TR" sz="1600" dirty="0"/>
              <a:t>Yüksek genç nüfus varlığı</a:t>
            </a:r>
          </a:p>
          <a:p>
            <a:pPr marL="285750" indent="-285750">
              <a:buFont typeface="Wingdings" panose="05000000000000000000" pitchFamily="2" charset="2"/>
              <a:buChar char="Ø"/>
            </a:pPr>
            <a:r>
              <a:rPr lang="tr-TR" sz="1600" dirty="0"/>
              <a:t>İşgücü maliyetlerinin batı illerine kıyasla %50 oranında daha uygun olması</a:t>
            </a:r>
          </a:p>
          <a:p>
            <a:pPr marL="285750" indent="-285750">
              <a:buFont typeface="Wingdings" panose="05000000000000000000" pitchFamily="2" charset="2"/>
              <a:buChar char="Ø"/>
            </a:pPr>
            <a:r>
              <a:rPr lang="tr-TR" sz="1600" dirty="0"/>
              <a:t>Tekstil sektöründe geçmiş yıllarda ihracat ağırlıklı olarak Avrupa ülkelerine yapılmakla birlikte</a:t>
            </a:r>
            <a:r>
              <a:rPr lang="tr-TR" sz="1600" dirty="0" smtClean="0"/>
              <a:t>,</a:t>
            </a:r>
          </a:p>
          <a:p>
            <a:pPr marL="285750" indent="-285750">
              <a:buFont typeface="Wingdings" panose="05000000000000000000" pitchFamily="2" charset="2"/>
              <a:buChar char="Ø"/>
            </a:pPr>
            <a:r>
              <a:rPr lang="tr-TR" sz="1600" dirty="0" smtClean="0"/>
              <a:t>İŞKUR </a:t>
            </a:r>
            <a:r>
              <a:rPr lang="tr-TR" sz="1600" dirty="0"/>
              <a:t>İşbaşı Eğitim Programı kapsamında işçi </a:t>
            </a:r>
            <a:r>
              <a:rPr lang="tr-TR" sz="1600" dirty="0" smtClean="0"/>
              <a:t>desteği </a:t>
            </a:r>
            <a:r>
              <a:rPr lang="tr-TR" sz="1600" dirty="0"/>
              <a:t>yatırımcılar için Muş’ta yatırım yapmayı  avantajlı kılmaktadır.</a:t>
            </a:r>
          </a:p>
          <a:p>
            <a:endParaRPr lang="tr-TR" dirty="0"/>
          </a:p>
        </p:txBody>
      </p:sp>
    </p:spTree>
    <p:extLst>
      <p:ext uri="{BB962C8B-B14F-4D97-AF65-F5344CB8AC3E}">
        <p14:creationId xmlns:p14="http://schemas.microsoft.com/office/powerpoint/2010/main" val="34612956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095752796"/>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668522"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I</a:t>
              </a:r>
              <a:r>
                <a:rPr lang="tr-TR" sz="2600" b="1" kern="1200" dirty="0" smtClean="0"/>
                <a:t>- Rekabetçi Sektörler-Tarım Makinaları  </a:t>
              </a:r>
              <a:endParaRPr lang="tr-TR" sz="2600" i="1" kern="1200" dirty="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17" name="Dikdörtgen 4"/>
          <p:cNvSpPr>
            <a:spLocks noChangeArrowheads="1"/>
          </p:cNvSpPr>
          <p:nvPr/>
        </p:nvSpPr>
        <p:spPr bwMode="auto">
          <a:xfrm>
            <a:off x="1079942" y="1397000"/>
            <a:ext cx="7618404"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algn="just">
              <a:buFont typeface="Wingdings" panose="05000000000000000000" pitchFamily="2" charset="2"/>
              <a:buChar char="q"/>
            </a:pPr>
            <a:r>
              <a:rPr lang="tr-TR" altLang="tr-TR" sz="2000" dirty="0" smtClean="0"/>
              <a:t>Tarım Makinaları imalat (Römork, </a:t>
            </a:r>
            <a:r>
              <a:rPr lang="tr-TR" sz="2000" dirty="0"/>
              <a:t>Ot ve Sap Toplama </a:t>
            </a:r>
            <a:r>
              <a:rPr lang="tr-TR" sz="2000" dirty="0" smtClean="0"/>
              <a:t>Tırmığı</a:t>
            </a:r>
            <a:r>
              <a:rPr lang="tr-TR" sz="2000" dirty="0"/>
              <a:t>, Çayır Biçme </a:t>
            </a:r>
            <a:r>
              <a:rPr lang="tr-TR" sz="2000" dirty="0" smtClean="0"/>
              <a:t>Makinası)</a:t>
            </a:r>
            <a:r>
              <a:rPr lang="tr-TR" altLang="tr-TR" sz="2000" dirty="0" smtClean="0"/>
              <a:t> ağırlıklı olarak Muş Malazgirt Tarım Aletleri ve  Makineleri Sanayi Sitesinde (TARMİSS) ve Bulanık ilçesinde yapılmaktadır.</a:t>
            </a:r>
          </a:p>
          <a:p>
            <a:pPr marL="285750" indent="-285750" algn="just">
              <a:buFont typeface="Wingdings" panose="05000000000000000000" pitchFamily="2" charset="2"/>
              <a:buChar char="q"/>
            </a:pPr>
            <a:endParaRPr lang="tr-TR" altLang="tr-TR" sz="2000" dirty="0" smtClean="0"/>
          </a:p>
          <a:p>
            <a:pPr marL="285750" indent="-285750" algn="just">
              <a:buFont typeface="Wingdings" panose="05000000000000000000" pitchFamily="2" charset="2"/>
              <a:buChar char="q"/>
            </a:pPr>
            <a:r>
              <a:rPr lang="tr-TR" altLang="tr-TR" sz="2000" dirty="0" smtClean="0"/>
              <a:t>Sanayi Sitesi içerisinde 5 firma tarım makinaları imalatı yapmaktadır. </a:t>
            </a:r>
            <a:r>
              <a:rPr lang="tr-TR" altLang="tr-TR" sz="2000" dirty="0" err="1" smtClean="0"/>
              <a:t>TARMİSS’den</a:t>
            </a:r>
            <a:r>
              <a:rPr lang="tr-TR" altLang="tr-TR" sz="2000" dirty="0" smtClean="0"/>
              <a:t> Türkiye’nin çeşitli bölgelerine satış yapılmakta bununla birlikte; Azerbaycan, Gürcistan, İran ve Kuzey Irak’a da ihracat yapılmaktadır.</a:t>
            </a:r>
          </a:p>
          <a:p>
            <a:pPr algn="just"/>
            <a:endParaRPr lang="tr-TR" altLang="tr-TR" dirty="0"/>
          </a:p>
        </p:txBody>
      </p:sp>
      <p:pic>
        <p:nvPicPr>
          <p:cNvPr id="18" name="Resim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74544" y="4005064"/>
            <a:ext cx="5029200" cy="2370795"/>
          </a:xfrm>
          <a:prstGeom prst="rect">
            <a:avLst/>
          </a:prstGeom>
        </p:spPr>
      </p:pic>
    </p:spTree>
    <p:extLst>
      <p:ext uri="{BB962C8B-B14F-4D97-AF65-F5344CB8AC3E}">
        <p14:creationId xmlns:p14="http://schemas.microsoft.com/office/powerpoint/2010/main" val="32848362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240127027"/>
              </p:ext>
            </p:extLst>
          </p:nvPr>
        </p:nvGraphicFramePr>
        <p:xfrm>
          <a:off x="1435608" y="274638"/>
          <a:ext cx="749808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4800600"/>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sp>
        <p:nvSpPr>
          <p:cNvPr id="9" name="Metin kutusu 8"/>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pic>
        <p:nvPicPr>
          <p:cNvPr id="1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9712" y="1484784"/>
            <a:ext cx="6192688" cy="3073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Diyagram 6"/>
          <p:cNvGraphicFramePr/>
          <p:nvPr/>
        </p:nvGraphicFramePr>
        <p:xfrm>
          <a:off x="1296426" y="4826675"/>
          <a:ext cx="7881234" cy="203132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5360904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270131952"/>
              </p:ext>
            </p:extLst>
          </p:nvPr>
        </p:nvGraphicFramePr>
        <p:xfrm>
          <a:off x="1435608" y="274638"/>
          <a:ext cx="749808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4800600"/>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sp>
        <p:nvSpPr>
          <p:cNvPr id="9" name="Metin kutusu 8"/>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7" name="Diyagram 6"/>
          <p:cNvGraphicFramePr/>
          <p:nvPr>
            <p:extLst>
              <p:ext uri="{D42A27DB-BD31-4B8C-83A1-F6EECF244321}">
                <p14:modId xmlns:p14="http://schemas.microsoft.com/office/powerpoint/2010/main" val="3540514226"/>
              </p:ext>
            </p:extLst>
          </p:nvPr>
        </p:nvGraphicFramePr>
        <p:xfrm>
          <a:off x="1296426" y="4826675"/>
          <a:ext cx="7881234" cy="20313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Picture 2" descr="D:\Desktop\TEŞVİK BELGESİ\TEŞVİK WEB ÇALIŞMA\tesvik2.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31640" y="1410146"/>
            <a:ext cx="7560840" cy="4857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2725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1733312508"/>
              </p:ext>
            </p:extLst>
          </p:nvPr>
        </p:nvGraphicFramePr>
        <p:xfrm>
          <a:off x="1435608" y="274638"/>
          <a:ext cx="749808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259632" y="836712"/>
            <a:ext cx="7674056" cy="4248472"/>
          </a:xfrm>
        </p:spPr>
        <p:style>
          <a:lnRef idx="2">
            <a:schemeClr val="accent2"/>
          </a:lnRef>
          <a:fillRef idx="1">
            <a:schemeClr val="lt1"/>
          </a:fillRef>
          <a:effectRef idx="0">
            <a:schemeClr val="accent2"/>
          </a:effectRef>
          <a:fontRef idx="minor">
            <a:schemeClr val="dk1"/>
          </a:fontRef>
        </p:style>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8" name="Grup 7"/>
          <p:cNvGrpSpPr/>
          <p:nvPr/>
        </p:nvGrpSpPr>
        <p:grpSpPr>
          <a:xfrm>
            <a:off x="1403648" y="5583771"/>
            <a:ext cx="7268344" cy="576064"/>
            <a:chOff x="288031" y="0"/>
            <a:chExt cx="7484368" cy="576064"/>
          </a:xfrm>
        </p:grpSpPr>
        <p:sp>
          <p:nvSpPr>
            <p:cNvPr id="9" name="Dikdörtgen 8"/>
            <p:cNvSpPr/>
            <p:nvPr/>
          </p:nvSpPr>
          <p:spPr>
            <a:xfrm>
              <a:off x="288031" y="0"/>
              <a:ext cx="7484368" cy="576064"/>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Dikdörtgen 9"/>
            <p:cNvSpPr/>
            <p:nvPr/>
          </p:nvSpPr>
          <p:spPr>
            <a:xfrm>
              <a:off x="288031" y="0"/>
              <a:ext cx="7484368" cy="57606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tr-TR" sz="1600" kern="1200" dirty="0" smtClean="0"/>
                <a:t>Arz ederim.</a:t>
              </a:r>
              <a:br>
                <a:rPr lang="tr-TR" sz="1600" kern="1200" dirty="0" smtClean="0"/>
              </a:br>
              <a:r>
                <a:rPr lang="tr-TR" sz="1600" kern="1200" dirty="0" smtClean="0"/>
                <a:t>DOĞU ANADOLU KALKINMA AJANSI-www.daka.org.tr</a:t>
              </a:r>
              <a:endParaRPr lang="tr-TR" sz="1600" kern="1200" dirty="0"/>
            </a:p>
          </p:txBody>
        </p:sp>
      </p:grpSp>
      <p:sp>
        <p:nvSpPr>
          <p:cNvPr id="11" name="Metin kutusu 10"/>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2" name="Metin kutusu 1"/>
          <p:cNvSpPr txBox="1"/>
          <p:nvPr/>
        </p:nvSpPr>
        <p:spPr>
          <a:xfrm>
            <a:off x="2051720" y="1772816"/>
            <a:ext cx="6336704" cy="230832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tr-TR" sz="3600" b="1" dirty="0" smtClean="0">
                <a:solidFill>
                  <a:schemeClr val="accent1">
                    <a:lumMod val="75000"/>
                  </a:schemeClr>
                </a:solidFill>
              </a:rPr>
              <a:t>DOĞU ANADOLU KALKINMA AJANSI </a:t>
            </a:r>
          </a:p>
          <a:p>
            <a:pPr algn="ctr"/>
            <a:r>
              <a:rPr lang="tr-TR" sz="3600" b="1" dirty="0" smtClean="0">
                <a:solidFill>
                  <a:schemeClr val="accent3">
                    <a:lumMod val="75000"/>
                  </a:schemeClr>
                </a:solidFill>
              </a:rPr>
              <a:t>MUŞ YATIRIM DESTEK OFİSİ</a:t>
            </a:r>
            <a:endParaRPr lang="tr-TR" sz="3600" b="1" dirty="0" smtClean="0">
              <a:solidFill>
                <a:schemeClr val="accent2">
                  <a:lumMod val="40000"/>
                  <a:lumOff val="60000"/>
                </a:schemeClr>
              </a:solidFill>
            </a:endParaRPr>
          </a:p>
        </p:txBody>
      </p:sp>
    </p:spTree>
    <p:extLst>
      <p:ext uri="{BB962C8B-B14F-4D97-AF65-F5344CB8AC3E}">
        <p14:creationId xmlns:p14="http://schemas.microsoft.com/office/powerpoint/2010/main" val="22612523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233688096"/>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128946"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a</a:t>
              </a:r>
              <a:r>
                <a:rPr lang="tr-TR" sz="2600" b="1" kern="1200" dirty="0" smtClean="0"/>
                <a:t>- Muş İli Stratejik Konumu-2</a:t>
              </a:r>
              <a:endParaRPr lang="tr-TR" sz="2600" kern="1200" dirty="0"/>
            </a:p>
          </p:txBody>
        </p:sp>
      </p:grpSp>
      <p:graphicFrame>
        <p:nvGraphicFramePr>
          <p:cNvPr id="14" name="Tablo 13"/>
          <p:cNvGraphicFramePr>
            <a:graphicFrameLocks noGrp="1"/>
          </p:cNvGraphicFramePr>
          <p:nvPr>
            <p:extLst>
              <p:ext uri="{D42A27DB-BD31-4B8C-83A1-F6EECF244321}">
                <p14:modId xmlns:p14="http://schemas.microsoft.com/office/powerpoint/2010/main" val="49361269"/>
              </p:ext>
            </p:extLst>
          </p:nvPr>
        </p:nvGraphicFramePr>
        <p:xfrm>
          <a:off x="1233206" y="1412776"/>
          <a:ext cx="7393820" cy="1880666"/>
        </p:xfrm>
        <a:graphic>
          <a:graphicData uri="http://schemas.openxmlformats.org/drawingml/2006/table">
            <a:tbl>
              <a:tblPr firstRow="1" firstCol="1" bandRow="1">
                <a:tableStyleId>{93296810-A885-4BE3-A3E7-6D5BEEA58F35}</a:tableStyleId>
              </a:tblPr>
              <a:tblGrid>
                <a:gridCol w="1696650"/>
                <a:gridCol w="1464477"/>
                <a:gridCol w="2170818"/>
                <a:gridCol w="2061875"/>
              </a:tblGrid>
              <a:tr h="280538">
                <a:tc>
                  <a:txBody>
                    <a:bodyPr/>
                    <a:lstStyle/>
                    <a:p>
                      <a:pPr algn="just">
                        <a:lnSpc>
                          <a:spcPct val="115000"/>
                        </a:lnSpc>
                        <a:spcAft>
                          <a:spcPts val="0"/>
                        </a:spcAft>
                      </a:pPr>
                      <a:r>
                        <a:rPr lang="tr-TR" sz="1400" dirty="0">
                          <a:effectLst/>
                        </a:rPr>
                        <a:t>Sınır Kapısı Adı</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a:effectLst/>
                        </a:rPr>
                        <a:t>İli</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a:effectLst/>
                        </a:rPr>
                        <a:t>Ulaştığı Ülke</a:t>
                      </a:r>
                      <a:endParaRPr lang="tr-TR" sz="140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a:effectLst/>
                        </a:rPr>
                        <a:t>Durumu</a:t>
                      </a:r>
                      <a:endParaRPr lang="tr-TR" sz="1400" dirty="0">
                        <a:effectLst/>
                        <a:latin typeface="Calibri"/>
                        <a:ea typeface="Times New Roman"/>
                        <a:cs typeface="Times New Roman"/>
                      </a:endParaRPr>
                    </a:p>
                  </a:txBody>
                  <a:tcPr marL="68588" marR="68588" marT="0" marB="0"/>
                </a:tc>
              </a:tr>
              <a:tr h="280538">
                <a:tc>
                  <a:txBody>
                    <a:bodyPr/>
                    <a:lstStyle/>
                    <a:p>
                      <a:pPr algn="just">
                        <a:lnSpc>
                          <a:spcPct val="115000"/>
                        </a:lnSpc>
                        <a:spcAft>
                          <a:spcPts val="0"/>
                        </a:spcAft>
                      </a:pPr>
                      <a:r>
                        <a:rPr lang="tr-TR" sz="1400" dirty="0" err="1">
                          <a:effectLst/>
                        </a:rPr>
                        <a:t>Kapıköy</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a:effectLst/>
                        </a:rPr>
                        <a:t>Van</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smtClean="0">
                          <a:effectLst/>
                        </a:rPr>
                        <a:t>İran</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a:effectLst/>
                        </a:rPr>
                        <a:t>Kara Sınır Kapısı</a:t>
                      </a:r>
                      <a:endParaRPr lang="tr-TR" sz="1400" dirty="0">
                        <a:effectLst/>
                        <a:latin typeface="Calibri"/>
                        <a:ea typeface="Times New Roman"/>
                        <a:cs typeface="Times New Roman"/>
                      </a:endParaRPr>
                    </a:p>
                  </a:txBody>
                  <a:tcPr marL="68588" marR="68588" marT="0" marB="0"/>
                </a:tc>
              </a:tr>
              <a:tr h="280538">
                <a:tc>
                  <a:txBody>
                    <a:bodyPr/>
                    <a:lstStyle/>
                    <a:p>
                      <a:pPr algn="just">
                        <a:lnSpc>
                          <a:spcPct val="115000"/>
                        </a:lnSpc>
                        <a:spcAft>
                          <a:spcPts val="0"/>
                        </a:spcAft>
                      </a:pPr>
                      <a:r>
                        <a:rPr lang="tr-TR" sz="1400" dirty="0">
                          <a:effectLst/>
                        </a:rPr>
                        <a:t>Dilucu</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a:effectLst/>
                        </a:rPr>
                        <a:t>Iğdır</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a:effectLst/>
                        </a:rPr>
                        <a:t>Nahcivan Özerk </a:t>
                      </a:r>
                      <a:r>
                        <a:rPr lang="tr-TR" sz="1400" dirty="0" err="1">
                          <a:effectLst/>
                        </a:rPr>
                        <a:t>Cumh</a:t>
                      </a:r>
                      <a:r>
                        <a:rPr lang="tr-TR" sz="1400" dirty="0">
                          <a:effectLst/>
                        </a:rPr>
                        <a:t>.</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a:effectLst/>
                        </a:rPr>
                        <a:t>Kara Sınır Kapısı</a:t>
                      </a:r>
                      <a:endParaRPr lang="tr-TR" sz="1400" dirty="0">
                        <a:effectLst/>
                        <a:latin typeface="Calibri"/>
                        <a:ea typeface="Times New Roman"/>
                        <a:cs typeface="Times New Roman"/>
                      </a:endParaRPr>
                    </a:p>
                  </a:txBody>
                  <a:tcPr marL="68588" marR="68588" marT="0" marB="0"/>
                </a:tc>
              </a:tr>
              <a:tr h="280538">
                <a:tc>
                  <a:txBody>
                    <a:bodyPr/>
                    <a:lstStyle/>
                    <a:p>
                      <a:pPr algn="just">
                        <a:lnSpc>
                          <a:spcPct val="115000"/>
                        </a:lnSpc>
                        <a:spcAft>
                          <a:spcPts val="0"/>
                        </a:spcAft>
                      </a:pPr>
                      <a:r>
                        <a:rPr lang="tr-TR" sz="1400">
                          <a:effectLst/>
                        </a:rPr>
                        <a:t>Gürbulak</a:t>
                      </a:r>
                      <a:endParaRPr lang="tr-TR" sz="140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a:effectLst/>
                        </a:rPr>
                        <a:t>Ağrı</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a:effectLst/>
                        </a:rPr>
                        <a:t>İran</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a:effectLst/>
                        </a:rPr>
                        <a:t>Kara Sınır Kapısı</a:t>
                      </a:r>
                      <a:endParaRPr lang="tr-TR" sz="1400" dirty="0">
                        <a:effectLst/>
                        <a:latin typeface="Calibri"/>
                        <a:ea typeface="Times New Roman"/>
                        <a:cs typeface="Times New Roman"/>
                      </a:endParaRPr>
                    </a:p>
                  </a:txBody>
                  <a:tcPr marL="68588" marR="68588" marT="0" marB="0"/>
                </a:tc>
              </a:tr>
              <a:tr h="267786">
                <a:tc>
                  <a:txBody>
                    <a:bodyPr/>
                    <a:lstStyle/>
                    <a:p>
                      <a:pPr algn="just">
                        <a:lnSpc>
                          <a:spcPct val="115000"/>
                        </a:lnSpc>
                        <a:spcAft>
                          <a:spcPts val="0"/>
                        </a:spcAft>
                      </a:pPr>
                      <a:r>
                        <a:rPr lang="tr-TR" sz="1400" dirty="0" err="1">
                          <a:effectLst/>
                        </a:rPr>
                        <a:t>Esendere</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a:effectLst/>
                        </a:rPr>
                        <a:t>Hakkari</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a:effectLst/>
                        </a:rPr>
                        <a:t>İran</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a:effectLst/>
                        </a:rPr>
                        <a:t>Kara Sınır Kapısı</a:t>
                      </a:r>
                      <a:endParaRPr lang="tr-TR" sz="1400" dirty="0">
                        <a:effectLst/>
                        <a:latin typeface="Calibri"/>
                        <a:ea typeface="Times New Roman"/>
                        <a:cs typeface="Times New Roman"/>
                      </a:endParaRPr>
                    </a:p>
                  </a:txBody>
                  <a:tcPr marL="68588" marR="68588" marT="0" marB="0"/>
                </a:tc>
              </a:tr>
              <a:tr h="482269">
                <a:tc>
                  <a:txBody>
                    <a:bodyPr/>
                    <a:lstStyle/>
                    <a:p>
                      <a:pPr algn="just">
                        <a:lnSpc>
                          <a:spcPct val="115000"/>
                        </a:lnSpc>
                        <a:spcAft>
                          <a:spcPts val="0"/>
                        </a:spcAft>
                      </a:pPr>
                      <a:r>
                        <a:rPr kumimoji="0" lang="tr-TR" sz="1400" b="1" kern="1200" dirty="0" smtClean="0">
                          <a:solidFill>
                            <a:schemeClr val="lt1"/>
                          </a:solidFill>
                          <a:effectLst/>
                          <a:latin typeface="+mn-lt"/>
                          <a:ea typeface="+mn-ea"/>
                          <a:cs typeface="+mn-cs"/>
                        </a:rPr>
                        <a:t>Derecik, Üzümlü</a:t>
                      </a:r>
                      <a:endParaRPr kumimoji="0" lang="tr-TR" sz="1400" b="1" kern="1200" dirty="0">
                        <a:solidFill>
                          <a:schemeClr val="lt1"/>
                        </a:solidFill>
                        <a:effectLst/>
                        <a:latin typeface="+mn-lt"/>
                        <a:ea typeface="+mn-ea"/>
                        <a:cs typeface="+mn-cs"/>
                      </a:endParaRPr>
                    </a:p>
                  </a:txBody>
                  <a:tcPr marL="68588" marR="68588" marT="0" marB="0"/>
                </a:tc>
                <a:tc>
                  <a:txBody>
                    <a:bodyPr/>
                    <a:lstStyle/>
                    <a:p>
                      <a:pPr algn="just">
                        <a:lnSpc>
                          <a:spcPct val="115000"/>
                        </a:lnSpc>
                        <a:spcAft>
                          <a:spcPts val="0"/>
                        </a:spcAft>
                      </a:pPr>
                      <a:r>
                        <a:rPr lang="tr-TR" sz="1400" dirty="0">
                          <a:effectLst/>
                        </a:rPr>
                        <a:t>Hakkari</a:t>
                      </a:r>
                      <a:endParaRPr lang="tr-TR" sz="1400" dirty="0">
                        <a:effectLst/>
                        <a:latin typeface="Calibri"/>
                        <a:ea typeface="Times New Roman"/>
                        <a:cs typeface="Times New Roman"/>
                      </a:endParaRPr>
                    </a:p>
                  </a:txBody>
                  <a:tcPr marL="68588" marR="68588" marT="0" marB="0"/>
                </a:tc>
                <a:tc>
                  <a:txBody>
                    <a:bodyPr/>
                    <a:lstStyle/>
                    <a:p>
                      <a:pPr algn="just">
                        <a:lnSpc>
                          <a:spcPct val="115000"/>
                        </a:lnSpc>
                        <a:spcAft>
                          <a:spcPts val="0"/>
                        </a:spcAft>
                      </a:pPr>
                      <a:r>
                        <a:rPr lang="tr-TR" sz="1400" dirty="0" smtClean="0">
                          <a:effectLst/>
                        </a:rPr>
                        <a:t>Irak</a:t>
                      </a:r>
                      <a:endParaRPr lang="tr-TR" sz="1400" dirty="0">
                        <a:effectLst/>
                        <a:latin typeface="Calibri"/>
                        <a:ea typeface="Times New Roman"/>
                        <a:cs typeface="Times New Roman"/>
                      </a:endParaRPr>
                    </a:p>
                  </a:txBody>
                  <a:tcPr marL="68588" marR="68588"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kumimoji="0" lang="tr-TR" sz="1400" kern="1200" dirty="0" smtClean="0">
                          <a:solidFill>
                            <a:schemeClr val="dk1"/>
                          </a:solidFill>
                          <a:effectLst/>
                          <a:latin typeface="+mn-lt"/>
                          <a:ea typeface="+mn-ea"/>
                          <a:cs typeface="+mn-cs"/>
                        </a:rPr>
                        <a:t>Kara Sınır Kapısı</a:t>
                      </a:r>
                    </a:p>
                    <a:p>
                      <a:pPr algn="just">
                        <a:lnSpc>
                          <a:spcPct val="115000"/>
                        </a:lnSpc>
                        <a:spcAft>
                          <a:spcPts val="0"/>
                        </a:spcAft>
                      </a:pPr>
                      <a:endParaRPr lang="tr-TR" sz="1400" dirty="0">
                        <a:effectLst/>
                        <a:latin typeface="Calibri"/>
                        <a:ea typeface="Times New Roman"/>
                        <a:cs typeface="Times New Roman"/>
                      </a:endParaRPr>
                    </a:p>
                  </a:txBody>
                  <a:tcPr marL="68588" marR="68588" marT="0" marB="0"/>
                </a:tc>
              </a:tr>
            </a:tbl>
          </a:graphicData>
        </a:graphic>
      </p:graphicFrame>
      <p:sp>
        <p:nvSpPr>
          <p:cNvPr id="17" name="Metin kutusu 16"/>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pSp>
        <p:nvGrpSpPr>
          <p:cNvPr id="12" name="Grup 11"/>
          <p:cNvGrpSpPr/>
          <p:nvPr/>
        </p:nvGrpSpPr>
        <p:grpSpPr>
          <a:xfrm>
            <a:off x="1177950" y="3966660"/>
            <a:ext cx="7344816" cy="1075321"/>
            <a:chOff x="0" y="76806"/>
            <a:chExt cx="7344816" cy="1075321"/>
          </a:xfrm>
        </p:grpSpPr>
        <p:sp>
          <p:nvSpPr>
            <p:cNvPr id="13" name="Yuvarlatılmış Dikdörtgen 12"/>
            <p:cNvSpPr/>
            <p:nvPr/>
          </p:nvSpPr>
          <p:spPr>
            <a:xfrm>
              <a:off x="0" y="76806"/>
              <a:ext cx="7344816" cy="107532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Yuvarlatılmış Dikdörtgen 4"/>
            <p:cNvSpPr/>
            <p:nvPr/>
          </p:nvSpPr>
          <p:spPr>
            <a:xfrm>
              <a:off x="52493" y="129299"/>
              <a:ext cx="7239830" cy="970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just" defTabSz="622300" rtl="0">
                <a:lnSpc>
                  <a:spcPct val="90000"/>
                </a:lnSpc>
                <a:spcBef>
                  <a:spcPct val="0"/>
                </a:spcBef>
                <a:spcAft>
                  <a:spcPct val="35000"/>
                </a:spcAft>
              </a:pPr>
              <a:r>
                <a:rPr lang="tr-TR" sz="1400" kern="1200" dirty="0" smtClean="0"/>
                <a:t>Muş ili Ülke sınırlarında konumlanmadığından sınır kapısı bulunmamaktadır. Bununla birlikte, İran’a açılan </a:t>
              </a:r>
              <a:r>
                <a:rPr lang="tr-TR" sz="1400" dirty="0" err="1" smtClean="0"/>
                <a:t>Kapıköy</a:t>
              </a:r>
              <a:r>
                <a:rPr lang="tr-TR" sz="1400" dirty="0" smtClean="0"/>
                <a:t> (Van), </a:t>
              </a:r>
              <a:r>
                <a:rPr lang="tr-TR" sz="1400" kern="1200" dirty="0" err="1" smtClean="0"/>
                <a:t>Esendere</a:t>
              </a:r>
              <a:r>
                <a:rPr lang="tr-TR" sz="1400" kern="1200" dirty="0" smtClean="0"/>
                <a:t> (Hakkâri) ve Gürbulak (Ağrı) sınır kapıları Muş’a birkaç saat mesafede yer almaktadır. Ayrıca bölge açısından bakıldığında Hakkâri üzerinden Irak’a açılan/açılacak Üzümlü ve Derecik sınır kapılarının güzergâhı üzerinde yer almaktadır.  İran ve Irak ile yapılan/ yapılabilecek ticarette önemli ölçüde erişim imkanı sağlamaktadır.</a:t>
              </a:r>
              <a:endParaRPr lang="tr-TR" sz="1400" kern="1200" dirty="0"/>
            </a:p>
          </p:txBody>
        </p:sp>
      </p:grpSp>
    </p:spTree>
    <p:extLst>
      <p:ext uri="{BB962C8B-B14F-4D97-AF65-F5344CB8AC3E}">
        <p14:creationId xmlns:p14="http://schemas.microsoft.com/office/powerpoint/2010/main" val="8880518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1849315202"/>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128946"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a</a:t>
              </a:r>
              <a:r>
                <a:rPr lang="tr-TR" sz="2600" b="1" kern="1200" dirty="0" smtClean="0"/>
                <a:t>- Muş İli Stratejik Konumu-3</a:t>
              </a:r>
              <a:endParaRPr lang="tr-TR" sz="2600" kern="1200" dirty="0"/>
            </a:p>
          </p:txBody>
        </p:sp>
      </p:grpSp>
      <p:sp>
        <p:nvSpPr>
          <p:cNvPr id="14" name="Metin kutusu 13"/>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pic>
        <p:nvPicPr>
          <p:cNvPr id="12" name="5F8DBCF6-91F2-41B7-B583-52BBC45A057A" descr="4080197F-EE3C-4E23-A444-92E8C90218A9@izka"/>
          <p:cNvPicPr/>
          <p:nvPr/>
        </p:nvPicPr>
        <p:blipFill>
          <a:blip r:embed="rId8" cstate="print"/>
          <a:srcRect/>
          <a:stretch>
            <a:fillRect/>
          </a:stretch>
        </p:blipFill>
        <p:spPr bwMode="auto">
          <a:xfrm>
            <a:off x="1043609" y="1628800"/>
            <a:ext cx="8100392" cy="5232213"/>
          </a:xfrm>
          <a:prstGeom prst="rect">
            <a:avLst/>
          </a:prstGeom>
          <a:noFill/>
          <a:ln w="9525">
            <a:noFill/>
            <a:miter lim="800000"/>
            <a:headEnd/>
            <a:tailEnd/>
          </a:ln>
        </p:spPr>
      </p:pic>
    </p:spTree>
    <p:extLst>
      <p:ext uri="{BB962C8B-B14F-4D97-AF65-F5344CB8AC3E}">
        <p14:creationId xmlns:p14="http://schemas.microsoft.com/office/powerpoint/2010/main" val="34950881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109471532"/>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128946"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b</a:t>
              </a:r>
              <a:r>
                <a:rPr lang="tr-TR" sz="2600" b="1" kern="1200" dirty="0" smtClean="0"/>
                <a:t>- Genel Göstergeler</a:t>
              </a:r>
              <a:endParaRPr lang="tr-TR" sz="2600" kern="1200" dirty="0"/>
            </a:p>
          </p:txBody>
        </p:sp>
      </p:grpSp>
      <p:sp>
        <p:nvSpPr>
          <p:cNvPr id="13" name="Rectangle 3"/>
          <p:cNvSpPr>
            <a:spLocks noChangeArrowheads="1"/>
          </p:cNvSpPr>
          <p:nvPr/>
        </p:nvSpPr>
        <p:spPr bwMode="auto">
          <a:xfrm>
            <a:off x="1691680" y="6096736"/>
            <a:ext cx="223224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tr-TR" sz="1100" baseline="30000" dirty="0" bmk="">
                <a:latin typeface="Times New Roman" panose="02020603050405020304" pitchFamily="18" charset="0"/>
                <a:ea typeface="Calibri" pitchFamily="34" charset="0"/>
                <a:cs typeface="Times New Roman" panose="02020603050405020304" pitchFamily="18" charset="0"/>
              </a:rPr>
              <a:t> </a:t>
            </a:r>
            <a:r>
              <a:rPr lang="tr-TR" sz="1100" dirty="0" smtClean="0" bmk="">
                <a:latin typeface="Times New Roman" panose="02020603050405020304" pitchFamily="18" charset="0"/>
                <a:ea typeface="Calibri" pitchFamily="34" charset="0"/>
                <a:cs typeface="Times New Roman" panose="02020603050405020304" pitchFamily="18" charset="0"/>
              </a:rPr>
              <a:t> * Harita Genel Komutanlığı </a:t>
            </a:r>
          </a:p>
          <a:p>
            <a:pPr marL="0" marR="0" lvl="0" indent="0" algn="l" defTabSz="914400" rtl="0" eaLnBrk="1" fontAlgn="base" latinLnBrk="0" hangingPunct="1">
              <a:lnSpc>
                <a:spcPct val="100000"/>
              </a:lnSpc>
              <a:spcBef>
                <a:spcPct val="0"/>
              </a:spcBef>
              <a:spcAft>
                <a:spcPct val="0"/>
              </a:spcAft>
              <a:buClrTx/>
              <a:buSzTx/>
              <a:buFontTx/>
              <a:buNone/>
              <a:tabLst/>
            </a:pPr>
            <a:r>
              <a:rPr lang="tr-TR" sz="1100" dirty="0" smtClean="0" bmk="">
                <a:latin typeface="Times New Roman" panose="02020603050405020304" pitchFamily="18" charset="0"/>
                <a:ea typeface="Calibri" pitchFamily="34" charset="0"/>
                <a:cs typeface="Times New Roman" panose="02020603050405020304" pitchFamily="18" charset="0"/>
              </a:rPr>
              <a:t>  </a:t>
            </a:r>
            <a:r>
              <a:rPr kumimoji="0" lang="tr-TR" sz="1100" b="0" i="0" u="none" strike="noStrike" cap="none" normalizeH="0" dirty="0" smtClean="0" bmk="">
                <a:ln>
                  <a:noFill/>
                </a:ln>
                <a:solidFill>
                  <a:schemeClr val="tx1"/>
                </a:solidFill>
                <a:effectLst/>
                <a:latin typeface="Times New Roman" panose="02020603050405020304" pitchFamily="18" charset="0"/>
                <a:ea typeface="Calibri" pitchFamily="34" charset="0"/>
                <a:cs typeface="Times New Roman" panose="02020603050405020304" pitchFamily="18" charset="0"/>
              </a:rPr>
              <a:t> </a:t>
            </a:r>
            <a:r>
              <a:rPr kumimoji="0" lang="tr-TR" sz="1100" b="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TUİK, 2018</a:t>
            </a:r>
            <a:endParaRPr kumimoji="0" lang="tr-TR" sz="11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14" name="Tablo 13"/>
          <p:cNvGraphicFramePr>
            <a:graphicFrameLocks noGrp="1"/>
          </p:cNvGraphicFramePr>
          <p:nvPr>
            <p:extLst>
              <p:ext uri="{D42A27DB-BD31-4B8C-83A1-F6EECF244321}">
                <p14:modId xmlns:p14="http://schemas.microsoft.com/office/powerpoint/2010/main" val="429461923"/>
              </p:ext>
            </p:extLst>
          </p:nvPr>
        </p:nvGraphicFramePr>
        <p:xfrm>
          <a:off x="1331640" y="1484785"/>
          <a:ext cx="7246382" cy="4527697"/>
        </p:xfrm>
        <a:graphic>
          <a:graphicData uri="http://schemas.openxmlformats.org/drawingml/2006/table">
            <a:tbl>
              <a:tblPr>
                <a:tableStyleId>{22838BEF-8BB2-4498-84A7-C5851F593DF1}</a:tableStyleId>
              </a:tblPr>
              <a:tblGrid>
                <a:gridCol w="3672408"/>
                <a:gridCol w="761814"/>
                <a:gridCol w="1527953"/>
                <a:gridCol w="1284207"/>
              </a:tblGrid>
              <a:tr h="558378">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 </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u="none" strike="noStrike" dirty="0" smtClean="0">
                          <a:effectLst/>
                          <a:latin typeface="Times New Roman" panose="02020603050405020304" pitchFamily="18" charset="0"/>
                          <a:cs typeface="Times New Roman" panose="02020603050405020304" pitchFamily="18" charset="0"/>
                        </a:rPr>
                        <a:t>MUŞ</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u="none" strike="noStrike" dirty="0" smtClean="0">
                          <a:effectLst/>
                          <a:latin typeface="Times New Roman" panose="02020603050405020304" pitchFamily="18" charset="0"/>
                          <a:cs typeface="Times New Roman" panose="02020603050405020304" pitchFamily="18" charset="0"/>
                        </a:rPr>
                        <a:t>TRB2 BÖLGESİ</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u="none" strike="noStrike" dirty="0">
                          <a:effectLst/>
                          <a:latin typeface="Times New Roman" panose="02020603050405020304" pitchFamily="18" charset="0"/>
                          <a:cs typeface="Times New Roman" panose="02020603050405020304" pitchFamily="18" charset="0"/>
                        </a:rPr>
                        <a:t>Türkiye</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r>
              <a:tr h="457405">
                <a:tc>
                  <a:txBody>
                    <a:bodyPr/>
                    <a:lstStyle/>
                    <a:p>
                      <a:pPr algn="l" fontAlgn="ctr"/>
                      <a:r>
                        <a:rPr lang="tr-TR" sz="1200" b="1" u="none" strike="noStrike" dirty="0" smtClean="0">
                          <a:effectLst/>
                          <a:latin typeface="Times New Roman" panose="02020603050405020304" pitchFamily="18" charset="0"/>
                          <a:cs typeface="Times New Roman" panose="02020603050405020304" pitchFamily="18" charset="0"/>
                        </a:rPr>
                        <a:t>NÜFUS (KİŞİ)</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u="none" strike="noStrike" dirty="0" smtClean="0">
                          <a:solidFill>
                            <a:schemeClr val="tx1"/>
                          </a:solidFill>
                          <a:effectLst/>
                          <a:latin typeface="Times New Roman" panose="02020603050405020304" pitchFamily="18" charset="0"/>
                          <a:cs typeface="Times New Roman" panose="02020603050405020304" pitchFamily="18" charset="0"/>
                        </a:rPr>
                        <a:t>407.992</a:t>
                      </a: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2.167.642</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82.003.882</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r>
              <a:tr h="345017">
                <a:tc>
                  <a:txBody>
                    <a:bodyPr/>
                    <a:lstStyle/>
                    <a:p>
                      <a:pPr algn="l" fontAlgn="ctr"/>
                      <a:r>
                        <a:rPr lang="tr-TR" sz="1200" b="1" u="none" strike="noStrike" dirty="0" smtClean="0">
                          <a:effectLst/>
                          <a:latin typeface="Times New Roman" panose="02020603050405020304" pitchFamily="18" charset="0"/>
                          <a:cs typeface="Times New Roman" panose="02020603050405020304" pitchFamily="18" charset="0"/>
                        </a:rPr>
                        <a:t>NÜFUS YOĞUNLUĞU (kişi/km</a:t>
                      </a:r>
                      <a:r>
                        <a:rPr lang="tr-TR" sz="1200" b="1" u="none" strike="noStrike" baseline="0" dirty="0" smtClean="0">
                          <a:effectLst/>
                          <a:latin typeface="Times New Roman" panose="02020603050405020304" pitchFamily="18" charset="0"/>
                          <a:cs typeface="Times New Roman" panose="02020603050405020304" pitchFamily="18" charset="0"/>
                        </a:rPr>
                        <a:t>2)</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51</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50</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107</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r>
              <a:tr h="332172">
                <a:tc>
                  <a:txBody>
                    <a:bodyPr/>
                    <a:lstStyle/>
                    <a:p>
                      <a:pPr algn="l" fontAlgn="ctr"/>
                      <a:r>
                        <a:rPr lang="tr-TR" sz="1200" b="1" u="none" strike="noStrike" dirty="0" smtClean="0">
                          <a:effectLst/>
                          <a:latin typeface="Times New Roman" panose="02020603050405020304" pitchFamily="18" charset="0"/>
                          <a:cs typeface="Times New Roman" panose="02020603050405020304" pitchFamily="18" charset="0"/>
                        </a:rPr>
                        <a:t>YILLIK  NÜFUS ARTIŞ HIZI (‰)</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8,49</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21,17</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14,66</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r>
              <a:tr h="345017">
                <a:tc>
                  <a:txBody>
                    <a:bodyPr/>
                    <a:lstStyle/>
                    <a:p>
                      <a:pPr algn="l" fontAlgn="ctr"/>
                      <a:r>
                        <a:rPr lang="tr-TR" sz="1200" b="1" u="none" strike="noStrike" dirty="0" smtClean="0">
                          <a:effectLst/>
                          <a:latin typeface="Times New Roman" panose="02020603050405020304" pitchFamily="18" charset="0"/>
                          <a:cs typeface="Times New Roman" panose="02020603050405020304" pitchFamily="18" charset="0"/>
                        </a:rPr>
                        <a:t>ORTANCA YAŞ</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21,73</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22,59</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32,03</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r>
              <a:tr h="416819">
                <a:tc>
                  <a:txBody>
                    <a:bodyPr/>
                    <a:lstStyle/>
                    <a:p>
                      <a:pPr algn="l" fontAlgn="ctr"/>
                      <a:r>
                        <a:rPr lang="tr-TR" sz="1200" b="1" u="none" strike="noStrike" dirty="0" smtClean="0">
                          <a:effectLst/>
                          <a:latin typeface="Times New Roman" panose="02020603050405020304" pitchFamily="18" charset="0"/>
                          <a:cs typeface="Times New Roman" panose="02020603050405020304" pitchFamily="18" charset="0"/>
                        </a:rPr>
                        <a:t>ORTALAMA HANE HALKI BÜYÜKLÜĞÜ</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5,05</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5,09</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3,41</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r>
              <a:tr h="423242">
                <a:tc>
                  <a:txBody>
                    <a:bodyPr/>
                    <a:lstStyle/>
                    <a:p>
                      <a:pPr algn="l" fontAlgn="ctr"/>
                      <a:r>
                        <a:rPr lang="tr-TR" sz="1200" b="1" i="0" u="none" strike="noStrike" dirty="0" smtClean="0">
                          <a:solidFill>
                            <a:srgbClr val="000000"/>
                          </a:solidFill>
                          <a:effectLst/>
                          <a:latin typeface="Times New Roman" panose="02020603050405020304" pitchFamily="18" charset="0"/>
                          <a:cs typeface="Times New Roman" panose="02020603050405020304" pitchFamily="18" charset="0"/>
                        </a:rPr>
                        <a:t>TOPLAM YAŞ BAĞIMLILIK ORANI</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66,30</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59,31</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47,40</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r>
              <a:tr h="423242">
                <a:tc>
                  <a:txBody>
                    <a:bodyPr/>
                    <a:lstStyle/>
                    <a:p>
                      <a:pPr algn="l" fontAlgn="ctr"/>
                      <a:r>
                        <a:rPr lang="tr-TR" sz="1200" b="1" u="none" strike="noStrike" dirty="0" smtClean="0">
                          <a:effectLst/>
                          <a:latin typeface="Times New Roman" panose="02020603050405020304" pitchFamily="18" charset="0"/>
                          <a:cs typeface="Times New Roman" panose="02020603050405020304" pitchFamily="18" charset="0"/>
                        </a:rPr>
                        <a:t>ŞEHİR NÜFUSUNUN TOPLAM NÜFUSA ORANI %</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44,14</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77,38</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92,27</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r>
              <a:tr h="423242">
                <a:tc>
                  <a:txBody>
                    <a:bodyPr/>
                    <a:lstStyle/>
                    <a:p>
                      <a:pPr algn="l" fontAlgn="ctr"/>
                      <a:r>
                        <a:rPr lang="tr-TR" sz="1200" b="1" u="none" strike="noStrike" dirty="0" smtClean="0">
                          <a:effectLst/>
                          <a:latin typeface="Times New Roman" panose="02020603050405020304" pitchFamily="18" charset="0"/>
                          <a:cs typeface="Times New Roman" panose="02020603050405020304" pitchFamily="18" charset="0"/>
                        </a:rPr>
                        <a:t>YÜZÖLÇÜMÜ (KM²)*</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8.650</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44.960</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780.043</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r>
              <a:tr h="423242">
                <a:tc>
                  <a:txBody>
                    <a:bodyPr/>
                    <a:lstStyle/>
                    <a:p>
                      <a:pPr algn="l" fontAlgn="ctr"/>
                      <a:r>
                        <a:rPr lang="tr-TR" sz="1200" b="1" u="none" strike="noStrike" dirty="0" smtClean="0">
                          <a:effectLst/>
                          <a:latin typeface="Times New Roman" panose="02020603050405020304" pitchFamily="18" charset="0"/>
                          <a:cs typeface="Times New Roman" panose="02020603050405020304" pitchFamily="18" charset="0"/>
                        </a:rPr>
                        <a:t>SOSYO-EKONOMİK GELİŞMİŞLİK SIRASI (2011)</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marL="0" algn="ctr" rtl="0" eaLnBrk="1" fontAlgn="ctr" latinLnBrk="0" hangingPunct="1"/>
                      <a:r>
                        <a:rPr kumimoji="0" lang="tr-TR" sz="1200" b="1"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81</a:t>
                      </a:r>
                      <a:endParaRPr kumimoji="0" lang="tr-TR" sz="1200" b="1" u="none" strike="noStrike" kern="1200" dirty="0">
                        <a:solidFill>
                          <a:schemeClr val="tx1"/>
                        </a:solidFill>
                        <a:effectLst/>
                        <a:latin typeface="Times New Roman" panose="02020603050405020304" pitchFamily="18" charset="0"/>
                        <a:ea typeface="+mn-ea"/>
                        <a:cs typeface="Times New Roman" panose="02020603050405020304" pitchFamily="18" charset="0"/>
                      </a:endParaRPr>
                    </a:p>
                  </a:txBody>
                  <a:tcPr marL="9525" marR="9525" marT="9523" marB="0" anchor="ctr"/>
                </a:tc>
                <a:tc>
                  <a:txBody>
                    <a:bodyPr/>
                    <a:lstStyle/>
                    <a:p>
                      <a:pPr algn="ctr" fontAlgn="ctr"/>
                      <a:r>
                        <a:rPr lang="tr-TR" sz="1200" b="1" u="none" strike="noStrike" dirty="0">
                          <a:solidFill>
                            <a:schemeClr val="tx1"/>
                          </a:solidFill>
                          <a:effectLst/>
                          <a:latin typeface="Times New Roman" panose="02020603050405020304" pitchFamily="18" charset="0"/>
                          <a:cs typeface="Times New Roman" panose="02020603050405020304" pitchFamily="18" charset="0"/>
                        </a:rPr>
                        <a:t>26</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u="none" strike="noStrike" dirty="0">
                          <a:solidFill>
                            <a:schemeClr val="tx1"/>
                          </a:solidFill>
                          <a:effectLst/>
                          <a:latin typeface="Times New Roman" panose="02020603050405020304" pitchFamily="18" charset="0"/>
                          <a:cs typeface="Times New Roman" panose="02020603050405020304" pitchFamily="18" charset="0"/>
                        </a:rPr>
                        <a:t>-     </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r>
              <a:tr h="379921">
                <a:tc>
                  <a:txBody>
                    <a:bodyPr/>
                    <a:lstStyle/>
                    <a:p>
                      <a:pPr algn="l" fontAlgn="ctr"/>
                      <a:r>
                        <a:rPr lang="tr-TR" sz="1200" b="1" u="none" strike="noStrike" dirty="0" smtClean="0">
                          <a:effectLst/>
                          <a:latin typeface="Times New Roman" panose="02020603050405020304" pitchFamily="18" charset="0"/>
                          <a:cs typeface="Times New Roman" panose="02020603050405020304" pitchFamily="18" charset="0"/>
                        </a:rPr>
                        <a:t>İŞSİZLİK ORANLARI</a:t>
                      </a:r>
                      <a:r>
                        <a:rPr lang="tr-TR" sz="1200" b="1" u="none" strike="noStrike" baseline="0" dirty="0" smtClean="0">
                          <a:effectLst/>
                          <a:latin typeface="Times New Roman" panose="02020603050405020304" pitchFamily="18" charset="0"/>
                          <a:cs typeface="Times New Roman" panose="02020603050405020304" pitchFamily="18" charset="0"/>
                        </a:rPr>
                        <a:t> (15+) 2017</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b"/>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tr-TR" sz="1200" b="1" i="0" u="none" strike="noStrike" dirty="0" smtClean="0">
                          <a:solidFill>
                            <a:schemeClr val="tx1"/>
                          </a:solidFill>
                          <a:effectLst/>
                          <a:latin typeface="Times New Roman" panose="02020603050405020304" pitchFamily="18" charset="0"/>
                          <a:cs typeface="Times New Roman" panose="02020603050405020304" pitchFamily="18" charset="0"/>
                        </a:rPr>
                        <a:t>12,8 %</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c>
                  <a:txBody>
                    <a:bodyPr/>
                    <a:lstStyle/>
                    <a:p>
                      <a:pPr algn="ctr" fontAlgn="ctr"/>
                      <a:r>
                        <a:rPr lang="tr-TR" sz="1200" b="1" u="none" strike="noStrike" dirty="0" smtClean="0">
                          <a:solidFill>
                            <a:schemeClr val="tx1"/>
                          </a:solidFill>
                          <a:effectLst/>
                          <a:latin typeface="Times New Roman" panose="02020603050405020304" pitchFamily="18" charset="0"/>
                          <a:cs typeface="Times New Roman" panose="02020603050405020304" pitchFamily="18" charset="0"/>
                        </a:rPr>
                        <a:t>10,9 %</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3" marB="0" anchor="ctr"/>
                </a:tc>
              </a:tr>
            </a:tbl>
          </a:graphicData>
        </a:graphic>
      </p:graphicFrame>
    </p:spTree>
    <p:extLst>
      <p:ext uri="{BB962C8B-B14F-4D97-AF65-F5344CB8AC3E}">
        <p14:creationId xmlns:p14="http://schemas.microsoft.com/office/powerpoint/2010/main" val="35098204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435116751"/>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128946"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c</a:t>
              </a:r>
              <a:r>
                <a:rPr lang="tr-TR" sz="2600" b="1" kern="1200" dirty="0" smtClean="0"/>
                <a:t>- Demografi</a:t>
              </a:r>
              <a:endParaRPr lang="tr-TR" sz="2600" kern="1200" dirty="0"/>
            </a:p>
          </p:txBody>
        </p:sp>
      </p:grpSp>
      <p:graphicFrame>
        <p:nvGraphicFramePr>
          <p:cNvPr id="2" name="Diyagram 1"/>
          <p:cNvGraphicFramePr/>
          <p:nvPr>
            <p:extLst>
              <p:ext uri="{D42A27DB-BD31-4B8C-83A1-F6EECF244321}">
                <p14:modId xmlns:p14="http://schemas.microsoft.com/office/powerpoint/2010/main" val="591796166"/>
              </p:ext>
            </p:extLst>
          </p:nvPr>
        </p:nvGraphicFramePr>
        <p:xfrm>
          <a:off x="1043608" y="4581128"/>
          <a:ext cx="7344816" cy="11521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Metin kutusu 13"/>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16" name="Tablo 15"/>
          <p:cNvGraphicFramePr>
            <a:graphicFrameLocks noGrp="1"/>
          </p:cNvGraphicFramePr>
          <p:nvPr>
            <p:extLst>
              <p:ext uri="{D42A27DB-BD31-4B8C-83A1-F6EECF244321}">
                <p14:modId xmlns:p14="http://schemas.microsoft.com/office/powerpoint/2010/main" val="191440257"/>
              </p:ext>
            </p:extLst>
          </p:nvPr>
        </p:nvGraphicFramePr>
        <p:xfrm>
          <a:off x="1043611" y="1628800"/>
          <a:ext cx="7848869" cy="2489816"/>
        </p:xfrm>
        <a:graphic>
          <a:graphicData uri="http://schemas.openxmlformats.org/drawingml/2006/table">
            <a:tbl>
              <a:tblPr>
                <a:tableStyleId>{69CF1AB2-1976-4502-BF36-3FF5EA218861}</a:tableStyleId>
              </a:tblPr>
              <a:tblGrid>
                <a:gridCol w="701963"/>
                <a:gridCol w="653748"/>
                <a:gridCol w="356767"/>
                <a:gridCol w="570827"/>
                <a:gridCol w="356767"/>
                <a:gridCol w="615647"/>
                <a:gridCol w="383301"/>
                <a:gridCol w="701939"/>
                <a:gridCol w="368362"/>
                <a:gridCol w="716878"/>
                <a:gridCol w="424776"/>
                <a:gridCol w="642181"/>
                <a:gridCol w="499474"/>
                <a:gridCol w="856239"/>
              </a:tblGrid>
              <a:tr h="863402">
                <a:tc rowSpan="2">
                  <a:txBody>
                    <a:bodyPr/>
                    <a:lstStyle/>
                    <a:p>
                      <a:pPr algn="ctr" fontAlgn="ctr"/>
                      <a:r>
                        <a:rPr lang="tr-TR" sz="1100" b="1" u="none" strike="noStrike" dirty="0">
                          <a:effectLst/>
                        </a:rPr>
                        <a:t>Yaş Dilimleri</a:t>
                      </a:r>
                      <a:endParaRPr lang="tr-TR" sz="1100" b="1" i="0" u="none" strike="noStrike" dirty="0">
                        <a:solidFill>
                          <a:srgbClr val="000000"/>
                        </a:solidFill>
                        <a:effectLst/>
                        <a:latin typeface="Calibri"/>
                      </a:endParaRPr>
                    </a:p>
                  </a:txBody>
                  <a:tcPr marL="8645" marR="8645" marT="8641" marB="0" anchor="ctr"/>
                </a:tc>
                <a:tc gridSpan="2">
                  <a:txBody>
                    <a:bodyPr/>
                    <a:lstStyle/>
                    <a:p>
                      <a:pPr algn="ctr" fontAlgn="ctr"/>
                      <a:r>
                        <a:rPr lang="tr-TR" sz="1100" b="1" u="none" strike="noStrike" dirty="0">
                          <a:effectLst/>
                        </a:rPr>
                        <a:t>0-14</a:t>
                      </a:r>
                      <a:endParaRPr lang="tr-TR" sz="1100" b="1" i="0" u="none" strike="noStrike" dirty="0">
                        <a:solidFill>
                          <a:srgbClr val="000000"/>
                        </a:solidFill>
                        <a:effectLst/>
                        <a:latin typeface="Calibri"/>
                      </a:endParaRPr>
                    </a:p>
                  </a:txBody>
                  <a:tcPr marL="8645" marR="8645" marT="8641" marB="0" anchor="ctr"/>
                </a:tc>
                <a:tc hMerge="1">
                  <a:txBody>
                    <a:bodyPr/>
                    <a:lstStyle/>
                    <a:p>
                      <a:endParaRPr lang="tr-TR"/>
                    </a:p>
                  </a:txBody>
                  <a:tcPr/>
                </a:tc>
                <a:tc gridSpan="2">
                  <a:txBody>
                    <a:bodyPr/>
                    <a:lstStyle/>
                    <a:p>
                      <a:pPr algn="ctr" fontAlgn="ctr"/>
                      <a:r>
                        <a:rPr lang="tr-TR" sz="1100" b="1" u="none" strike="noStrike" dirty="0">
                          <a:effectLst/>
                        </a:rPr>
                        <a:t>15-29</a:t>
                      </a:r>
                      <a:endParaRPr lang="tr-TR" sz="1100" b="1" i="0" u="none" strike="noStrike" dirty="0">
                        <a:solidFill>
                          <a:srgbClr val="000000"/>
                        </a:solidFill>
                        <a:effectLst/>
                        <a:latin typeface="Calibri"/>
                      </a:endParaRPr>
                    </a:p>
                  </a:txBody>
                  <a:tcPr marL="8645" marR="8645" marT="8641" marB="0" anchor="ctr"/>
                </a:tc>
                <a:tc hMerge="1">
                  <a:txBody>
                    <a:bodyPr/>
                    <a:lstStyle/>
                    <a:p>
                      <a:endParaRPr lang="tr-TR"/>
                    </a:p>
                  </a:txBody>
                  <a:tcPr/>
                </a:tc>
                <a:tc gridSpan="2">
                  <a:txBody>
                    <a:bodyPr/>
                    <a:lstStyle/>
                    <a:p>
                      <a:pPr algn="ctr" fontAlgn="ctr"/>
                      <a:r>
                        <a:rPr lang="tr-TR" sz="1100" b="1" u="none" strike="noStrike" dirty="0">
                          <a:effectLst/>
                        </a:rPr>
                        <a:t>30-44</a:t>
                      </a:r>
                      <a:endParaRPr lang="tr-TR" sz="1100" b="1" i="0" u="none" strike="noStrike" dirty="0">
                        <a:solidFill>
                          <a:srgbClr val="000000"/>
                        </a:solidFill>
                        <a:effectLst/>
                        <a:latin typeface="Calibri"/>
                      </a:endParaRPr>
                    </a:p>
                  </a:txBody>
                  <a:tcPr marL="8645" marR="8645" marT="8641" marB="0" anchor="ctr"/>
                </a:tc>
                <a:tc hMerge="1">
                  <a:txBody>
                    <a:bodyPr/>
                    <a:lstStyle/>
                    <a:p>
                      <a:endParaRPr lang="tr-TR"/>
                    </a:p>
                  </a:txBody>
                  <a:tcPr/>
                </a:tc>
                <a:tc gridSpan="2">
                  <a:txBody>
                    <a:bodyPr/>
                    <a:lstStyle/>
                    <a:p>
                      <a:pPr algn="ctr" fontAlgn="ctr"/>
                      <a:r>
                        <a:rPr lang="tr-TR" sz="1100" b="1" u="none" strike="noStrike" dirty="0">
                          <a:effectLst/>
                        </a:rPr>
                        <a:t>45-59</a:t>
                      </a:r>
                      <a:endParaRPr lang="tr-TR" sz="1100" b="1" i="0" u="none" strike="noStrike" dirty="0">
                        <a:solidFill>
                          <a:srgbClr val="000000"/>
                        </a:solidFill>
                        <a:effectLst/>
                        <a:latin typeface="Calibri"/>
                      </a:endParaRPr>
                    </a:p>
                  </a:txBody>
                  <a:tcPr marL="8645" marR="8645" marT="8641" marB="0" anchor="ctr"/>
                </a:tc>
                <a:tc hMerge="1">
                  <a:txBody>
                    <a:bodyPr/>
                    <a:lstStyle/>
                    <a:p>
                      <a:endParaRPr lang="tr-TR"/>
                    </a:p>
                  </a:txBody>
                  <a:tcPr/>
                </a:tc>
                <a:tc gridSpan="2">
                  <a:txBody>
                    <a:bodyPr/>
                    <a:lstStyle/>
                    <a:p>
                      <a:pPr algn="ctr" fontAlgn="ctr"/>
                      <a:r>
                        <a:rPr lang="tr-TR" sz="1100" b="1" u="none" strike="noStrike" dirty="0">
                          <a:effectLst/>
                        </a:rPr>
                        <a:t>60-74</a:t>
                      </a:r>
                      <a:endParaRPr lang="tr-TR" sz="1100" b="1" i="0" u="none" strike="noStrike" dirty="0">
                        <a:solidFill>
                          <a:srgbClr val="000000"/>
                        </a:solidFill>
                        <a:effectLst/>
                        <a:latin typeface="Calibri"/>
                      </a:endParaRPr>
                    </a:p>
                  </a:txBody>
                  <a:tcPr marL="8645" marR="8645" marT="8641" marB="0" anchor="ctr"/>
                </a:tc>
                <a:tc hMerge="1">
                  <a:txBody>
                    <a:bodyPr/>
                    <a:lstStyle/>
                    <a:p>
                      <a:endParaRPr lang="tr-TR"/>
                    </a:p>
                  </a:txBody>
                  <a:tcPr/>
                </a:tc>
                <a:tc gridSpan="2">
                  <a:txBody>
                    <a:bodyPr/>
                    <a:lstStyle/>
                    <a:p>
                      <a:pPr algn="ctr" fontAlgn="ctr"/>
                      <a:r>
                        <a:rPr lang="tr-TR" sz="1100" b="1" u="none" strike="noStrike" dirty="0">
                          <a:effectLst/>
                        </a:rPr>
                        <a:t>75-üstü</a:t>
                      </a:r>
                      <a:endParaRPr lang="tr-TR" sz="1100" b="1" i="0" u="none" strike="noStrike" dirty="0">
                        <a:solidFill>
                          <a:srgbClr val="000000"/>
                        </a:solidFill>
                        <a:effectLst/>
                        <a:latin typeface="Calibri"/>
                      </a:endParaRPr>
                    </a:p>
                  </a:txBody>
                  <a:tcPr marL="8645" marR="8645" marT="8641" marB="0" anchor="ctr"/>
                </a:tc>
                <a:tc hMerge="1">
                  <a:txBody>
                    <a:bodyPr/>
                    <a:lstStyle/>
                    <a:p>
                      <a:endParaRPr lang="tr-TR"/>
                    </a:p>
                  </a:txBody>
                  <a:tcPr/>
                </a:tc>
                <a:tc rowSpan="2">
                  <a:txBody>
                    <a:bodyPr/>
                    <a:lstStyle/>
                    <a:p>
                      <a:pPr algn="ctr" fontAlgn="ctr"/>
                      <a:r>
                        <a:rPr lang="tr-TR" sz="1000" b="1" u="none" strike="noStrike" dirty="0">
                          <a:effectLst/>
                        </a:rPr>
                        <a:t>Toplam</a:t>
                      </a:r>
                      <a:endParaRPr lang="tr-TR" sz="1000" b="1" i="0" u="none" strike="noStrike" dirty="0">
                        <a:solidFill>
                          <a:srgbClr val="000000"/>
                        </a:solidFill>
                        <a:effectLst/>
                        <a:latin typeface="Calibri"/>
                      </a:endParaRPr>
                    </a:p>
                  </a:txBody>
                  <a:tcPr marL="8645" marR="8645" marT="8641" marB="0" anchor="ctr"/>
                </a:tc>
              </a:tr>
              <a:tr h="421662">
                <a:tc vMerge="1">
                  <a:txBody>
                    <a:bodyPr/>
                    <a:lstStyle/>
                    <a:p>
                      <a:endParaRPr lang="tr-TR"/>
                    </a:p>
                  </a:txBody>
                  <a:tcPr/>
                </a:tc>
                <a:tc>
                  <a:txBody>
                    <a:bodyPr/>
                    <a:lstStyle/>
                    <a:p>
                      <a:pPr algn="ctr" fontAlgn="ctr"/>
                      <a:r>
                        <a:rPr lang="tr-TR" sz="1100" u="none" strike="noStrike" dirty="0">
                          <a:effectLst/>
                        </a:rPr>
                        <a:t>Kişi</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b="1" u="none" strike="noStrike" dirty="0">
                          <a:effectLst/>
                        </a:rPr>
                        <a:t>%</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u="none" strike="noStrike" dirty="0">
                          <a:effectLst/>
                        </a:rPr>
                        <a:t>Kişi</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b="1" u="none" strike="noStrike" dirty="0">
                          <a:effectLst/>
                        </a:rPr>
                        <a:t>%</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u="none" strike="noStrike" dirty="0">
                          <a:effectLst/>
                        </a:rPr>
                        <a:t>Kişi</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b="1" u="none" strike="noStrike" dirty="0">
                          <a:effectLst/>
                        </a:rPr>
                        <a:t>%</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u="none" strike="noStrike" dirty="0">
                          <a:effectLst/>
                        </a:rPr>
                        <a:t>Kişi</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b="1" u="none" strike="noStrike" dirty="0">
                          <a:effectLst/>
                        </a:rPr>
                        <a:t>%</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u="none" strike="noStrike" dirty="0">
                          <a:effectLst/>
                        </a:rPr>
                        <a:t>Kişi</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b="1" u="none" strike="noStrike" dirty="0">
                          <a:effectLst/>
                        </a:rPr>
                        <a:t>%</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u="none" strike="noStrike" dirty="0">
                          <a:effectLst/>
                        </a:rPr>
                        <a:t>Kişi</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b="1" u="none" strike="noStrike" dirty="0">
                          <a:effectLst/>
                        </a:rPr>
                        <a:t>%</a:t>
                      </a:r>
                      <a:endParaRPr lang="tr-TR" sz="1100" b="1" i="0" u="none" strike="noStrike" dirty="0">
                        <a:solidFill>
                          <a:srgbClr val="000000"/>
                        </a:solidFill>
                        <a:effectLst/>
                        <a:latin typeface="Calibri"/>
                      </a:endParaRPr>
                    </a:p>
                  </a:txBody>
                  <a:tcPr marL="8645" marR="8645" marT="8641" marB="0" anchor="ctr"/>
                </a:tc>
                <a:tc vMerge="1">
                  <a:txBody>
                    <a:bodyPr/>
                    <a:lstStyle/>
                    <a:p>
                      <a:endParaRPr lang="tr-TR"/>
                    </a:p>
                  </a:txBody>
                  <a:tcPr/>
                </a:tc>
              </a:tr>
              <a:tr h="401584">
                <a:tc>
                  <a:txBody>
                    <a:bodyPr/>
                    <a:lstStyle/>
                    <a:p>
                      <a:pPr algn="ctr" fontAlgn="ctr"/>
                      <a:r>
                        <a:rPr lang="tr-TR" sz="1000" b="1" i="0" u="none" strike="noStrike" dirty="0" smtClean="0">
                          <a:solidFill>
                            <a:schemeClr val="dk1"/>
                          </a:solidFill>
                          <a:effectLst/>
                          <a:latin typeface="+mn-lt"/>
                        </a:rPr>
                        <a:t>Muş</a:t>
                      </a:r>
                      <a:endParaRPr lang="tr-TR" sz="1000" b="1" i="0" u="none" strike="noStrike" dirty="0">
                        <a:solidFill>
                          <a:srgbClr val="000000"/>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Calibri"/>
                        </a:rPr>
                        <a:t>143.069</a:t>
                      </a:r>
                      <a:endParaRPr lang="tr-TR" sz="1000" b="0"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35,07</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Calibri"/>
                        </a:rPr>
                        <a:t>121.461</a:t>
                      </a:r>
                      <a:endParaRPr lang="tr-TR" sz="1000" b="0"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29,77</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Calibri"/>
                        </a:rPr>
                        <a:t>72.101</a:t>
                      </a:r>
                      <a:endParaRPr lang="tr-TR" sz="1000" b="0"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17,67</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Calibri"/>
                        </a:rPr>
                        <a:t>41.859</a:t>
                      </a:r>
                      <a:endParaRPr lang="tr-TR" sz="1000" b="0"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10,26</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Calibri"/>
                        </a:rPr>
                        <a:t>22.485</a:t>
                      </a:r>
                      <a:endParaRPr lang="tr-TR" sz="1000" b="0"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5,51</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Calibri"/>
                        </a:rPr>
                        <a:t>7.017</a:t>
                      </a:r>
                      <a:endParaRPr lang="tr-TR" sz="1000" b="0"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1,72</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407.992</a:t>
                      </a:r>
                      <a:endParaRPr lang="tr-TR" sz="1000" b="1" i="0" u="none" strike="noStrike" dirty="0">
                        <a:solidFill>
                          <a:schemeClr val="accent3"/>
                        </a:solidFill>
                        <a:effectLst/>
                        <a:latin typeface="Calibri"/>
                      </a:endParaRPr>
                    </a:p>
                  </a:txBody>
                  <a:tcPr marL="8645" marR="8645" marT="8641" marB="0" anchor="ctr"/>
                </a:tc>
              </a:tr>
              <a:tr h="401584">
                <a:tc>
                  <a:txBody>
                    <a:bodyPr/>
                    <a:lstStyle/>
                    <a:p>
                      <a:pPr algn="ctr" fontAlgn="ctr"/>
                      <a:r>
                        <a:rPr lang="tr-TR" sz="1000" b="1" i="0" u="none" strike="noStrike" dirty="0" smtClean="0">
                          <a:solidFill>
                            <a:srgbClr val="000000"/>
                          </a:solidFill>
                          <a:effectLst/>
                          <a:latin typeface="Calibri"/>
                        </a:rPr>
                        <a:t>TRB2</a:t>
                      </a:r>
                      <a:endParaRPr lang="tr-TR" sz="1000" b="1" i="0" u="none" strike="noStrike" dirty="0">
                        <a:solidFill>
                          <a:srgbClr val="000000"/>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729.209</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33,64</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679.480</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31,35</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401.715</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18,53</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220.996</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1,20</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104.570</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4,82</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31.672</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1,46</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2.167.642</a:t>
                      </a:r>
                      <a:endParaRPr lang="tr-TR" sz="1000" b="1" i="0" u="none" strike="noStrike" dirty="0">
                        <a:solidFill>
                          <a:schemeClr val="accent3"/>
                        </a:solidFill>
                        <a:effectLst/>
                        <a:latin typeface="Calibri"/>
                      </a:endParaRPr>
                    </a:p>
                  </a:txBody>
                  <a:tcPr marL="8645" marR="8645" marT="8641" marB="0" anchor="ctr"/>
                </a:tc>
              </a:tr>
              <a:tr h="401584">
                <a:tc>
                  <a:txBody>
                    <a:bodyPr/>
                    <a:lstStyle/>
                    <a:p>
                      <a:pPr algn="ctr" fontAlgn="ctr"/>
                      <a:r>
                        <a:rPr lang="tr-TR" sz="1000" b="1" u="none" strike="noStrike" dirty="0" smtClean="0">
                          <a:effectLst/>
                        </a:rPr>
                        <a:t>Türkiye</a:t>
                      </a:r>
                      <a:endParaRPr lang="tr-TR" sz="1000" b="1" i="0" u="none" strike="noStrike" dirty="0">
                        <a:solidFill>
                          <a:srgbClr val="000000"/>
                        </a:solidFill>
                        <a:effectLst/>
                        <a:latin typeface="Calibri"/>
                      </a:endParaRPr>
                    </a:p>
                  </a:txBody>
                  <a:tcPr marL="8645" marR="8645" marT="8641" marB="0" anchor="ctr"/>
                </a:tc>
                <a:tc>
                  <a:txBody>
                    <a:bodyPr/>
                    <a:lstStyle/>
                    <a:p>
                      <a:pPr algn="ctr" fontAlgn="ctr"/>
                      <a:r>
                        <a:rPr lang="tr-TR" sz="900" b="1" i="0" u="none" strike="noStrike" dirty="0" smtClean="0">
                          <a:solidFill>
                            <a:schemeClr val="accent3"/>
                          </a:solidFill>
                          <a:effectLst/>
                          <a:latin typeface="Calibri"/>
                        </a:rPr>
                        <a:t>19.184.329</a:t>
                      </a:r>
                      <a:endParaRPr lang="tr-TR" sz="900" b="1" i="0" u="none" strike="noStrike" dirty="0">
                        <a:solidFill>
                          <a:schemeClr val="accent3"/>
                        </a:solidFill>
                        <a:effectLst/>
                        <a:latin typeface="Calibri"/>
                      </a:endParaRPr>
                    </a:p>
                  </a:txBody>
                  <a:tcPr marL="8645" marR="8645" marT="8641" marB="0" anchor="ctr"/>
                </a:tc>
                <a:tc>
                  <a:txBody>
                    <a:bodyPr/>
                    <a:lstStyle/>
                    <a:p>
                      <a:pPr algn="ctr" fontAlgn="ctr"/>
                      <a:r>
                        <a:rPr lang="tr-TR" sz="900" b="1" i="0" u="none" strike="noStrike" dirty="0" smtClean="0">
                          <a:solidFill>
                            <a:schemeClr val="accent3"/>
                          </a:solidFill>
                          <a:effectLst/>
                          <a:latin typeface="Calibri"/>
                        </a:rPr>
                        <a:t>23,39</a:t>
                      </a:r>
                      <a:endParaRPr lang="tr-TR" sz="900" b="1" i="0" u="none" strike="noStrike" dirty="0">
                        <a:solidFill>
                          <a:schemeClr val="accent3"/>
                        </a:solidFill>
                        <a:effectLst/>
                        <a:latin typeface="Calibri"/>
                      </a:endParaRPr>
                    </a:p>
                  </a:txBody>
                  <a:tcPr marL="8645" marR="8645" marT="8641" marB="0" anchor="ctr"/>
                </a:tc>
                <a:tc>
                  <a:txBody>
                    <a:bodyPr/>
                    <a:lstStyle/>
                    <a:p>
                      <a:pPr algn="ctr" fontAlgn="ctr"/>
                      <a:r>
                        <a:rPr lang="tr-TR" sz="900" b="1" i="0" u="none" strike="noStrike" dirty="0" smtClean="0">
                          <a:solidFill>
                            <a:schemeClr val="accent3"/>
                          </a:solidFill>
                          <a:effectLst/>
                          <a:latin typeface="Calibri"/>
                        </a:rPr>
                        <a:t>19.247.865</a:t>
                      </a:r>
                      <a:endParaRPr lang="tr-TR" sz="900" b="1" i="0" u="none" strike="noStrike" dirty="0">
                        <a:solidFill>
                          <a:schemeClr val="accent3"/>
                        </a:solidFill>
                        <a:effectLst/>
                        <a:latin typeface="Calibri"/>
                      </a:endParaRPr>
                    </a:p>
                  </a:txBody>
                  <a:tcPr marL="8645" marR="8645" marT="8641" marB="0" anchor="ctr"/>
                </a:tc>
                <a:tc>
                  <a:txBody>
                    <a:bodyPr/>
                    <a:lstStyle/>
                    <a:p>
                      <a:pPr algn="ctr" fontAlgn="ctr"/>
                      <a:r>
                        <a:rPr lang="tr-TR" sz="900" b="1" i="0" u="none" strike="noStrike" dirty="0" smtClean="0">
                          <a:solidFill>
                            <a:schemeClr val="accent3"/>
                          </a:solidFill>
                          <a:effectLst/>
                          <a:latin typeface="Calibri"/>
                        </a:rPr>
                        <a:t>23,47</a:t>
                      </a:r>
                      <a:endParaRPr lang="tr-TR" sz="900" b="1" i="0" u="none" strike="noStrike" dirty="0">
                        <a:solidFill>
                          <a:schemeClr val="accent3"/>
                        </a:solidFill>
                        <a:effectLst/>
                        <a:latin typeface="Calibri"/>
                      </a:endParaRPr>
                    </a:p>
                  </a:txBody>
                  <a:tcPr marL="8645" marR="8645" marT="8641" marB="0" anchor="ctr"/>
                </a:tc>
                <a:tc>
                  <a:txBody>
                    <a:bodyPr/>
                    <a:lstStyle/>
                    <a:p>
                      <a:pPr algn="ctr" fontAlgn="ctr"/>
                      <a:r>
                        <a:rPr lang="tr-TR" sz="900" b="1" i="0" u="none" strike="noStrike" dirty="0" smtClean="0">
                          <a:solidFill>
                            <a:schemeClr val="accent3"/>
                          </a:solidFill>
                          <a:effectLst/>
                          <a:latin typeface="Calibri"/>
                        </a:rPr>
                        <a:t>18.755.251</a:t>
                      </a:r>
                      <a:endParaRPr lang="tr-TR" sz="900" b="1" i="0" u="none" strike="noStrike" dirty="0">
                        <a:solidFill>
                          <a:schemeClr val="accent3"/>
                        </a:solidFill>
                        <a:effectLst/>
                        <a:latin typeface="Calibri"/>
                      </a:endParaRPr>
                    </a:p>
                  </a:txBody>
                  <a:tcPr marL="8645" marR="8645" marT="8641" marB="0" anchor="ctr"/>
                </a:tc>
                <a:tc>
                  <a:txBody>
                    <a:bodyPr/>
                    <a:lstStyle/>
                    <a:p>
                      <a:pPr algn="ctr" fontAlgn="ctr"/>
                      <a:r>
                        <a:rPr lang="tr-TR" sz="900" b="1" i="0" u="none" strike="noStrike" dirty="0" smtClean="0">
                          <a:solidFill>
                            <a:schemeClr val="accent3"/>
                          </a:solidFill>
                          <a:effectLst/>
                          <a:latin typeface="Calibri"/>
                        </a:rPr>
                        <a:t>22,87</a:t>
                      </a:r>
                      <a:endParaRPr lang="tr-TR" sz="900" b="1" i="0" u="none" strike="noStrike" dirty="0">
                        <a:solidFill>
                          <a:schemeClr val="accent3"/>
                        </a:solidFill>
                        <a:effectLst/>
                        <a:latin typeface="Calibri"/>
                      </a:endParaRPr>
                    </a:p>
                  </a:txBody>
                  <a:tcPr marL="8645" marR="8645" marT="8641" marB="0" anchor="ctr"/>
                </a:tc>
                <a:tc>
                  <a:txBody>
                    <a:bodyPr/>
                    <a:lstStyle/>
                    <a:p>
                      <a:pPr algn="ctr" fontAlgn="ctr"/>
                      <a:r>
                        <a:rPr lang="tr-TR" sz="900" b="1" i="0" u="none" strike="noStrike" dirty="0" smtClean="0">
                          <a:solidFill>
                            <a:schemeClr val="accent3"/>
                          </a:solidFill>
                          <a:effectLst/>
                          <a:latin typeface="Calibri"/>
                        </a:rPr>
                        <a:t>14.184.372</a:t>
                      </a:r>
                      <a:endParaRPr lang="tr-TR" sz="900" b="1" i="0" u="none" strike="noStrike" dirty="0">
                        <a:solidFill>
                          <a:schemeClr val="accent3"/>
                        </a:solidFill>
                        <a:effectLst/>
                        <a:latin typeface="Calibri"/>
                      </a:endParaRPr>
                    </a:p>
                  </a:txBody>
                  <a:tcPr marL="8645" marR="8645" marT="8641" marB="0" anchor="ctr"/>
                </a:tc>
                <a:tc>
                  <a:txBody>
                    <a:bodyPr/>
                    <a:lstStyle/>
                    <a:p>
                      <a:pPr algn="ctr" fontAlgn="ctr"/>
                      <a:r>
                        <a:rPr lang="tr-TR" sz="900" b="1" i="0" u="none" strike="noStrike" dirty="0" smtClean="0">
                          <a:solidFill>
                            <a:schemeClr val="accent3"/>
                          </a:solidFill>
                          <a:effectLst/>
                          <a:latin typeface="Calibri"/>
                        </a:rPr>
                        <a:t>17,30</a:t>
                      </a:r>
                      <a:endParaRPr lang="tr-TR" sz="900" b="1" i="0" u="none" strike="noStrike" dirty="0">
                        <a:solidFill>
                          <a:schemeClr val="accent3"/>
                        </a:solidFill>
                        <a:effectLst/>
                        <a:latin typeface="Calibri"/>
                      </a:endParaRPr>
                    </a:p>
                  </a:txBody>
                  <a:tcPr marL="8645" marR="8645" marT="8641" marB="0" anchor="ctr"/>
                </a:tc>
                <a:tc>
                  <a:txBody>
                    <a:bodyPr/>
                    <a:lstStyle/>
                    <a:p>
                      <a:pPr algn="ctr" fontAlgn="ctr"/>
                      <a:r>
                        <a:rPr lang="tr-TR" sz="900" b="1" i="0" u="none" strike="noStrike" dirty="0" smtClean="0">
                          <a:solidFill>
                            <a:schemeClr val="accent3"/>
                          </a:solidFill>
                          <a:effectLst/>
                          <a:latin typeface="Calibri"/>
                        </a:rPr>
                        <a:t>7.914.990</a:t>
                      </a:r>
                      <a:endParaRPr lang="tr-TR" sz="900" b="1" i="0" u="none" strike="noStrike" dirty="0">
                        <a:solidFill>
                          <a:schemeClr val="accent3"/>
                        </a:solidFill>
                        <a:effectLst/>
                        <a:latin typeface="Calibri"/>
                      </a:endParaRPr>
                    </a:p>
                  </a:txBody>
                  <a:tcPr marL="8645" marR="8645" marT="8641" marB="0" anchor="ctr"/>
                </a:tc>
                <a:tc>
                  <a:txBody>
                    <a:bodyPr/>
                    <a:lstStyle/>
                    <a:p>
                      <a:pPr algn="ctr" fontAlgn="ctr"/>
                      <a:r>
                        <a:rPr lang="tr-TR" sz="900" b="1" i="0" u="none" strike="noStrike" dirty="0" smtClean="0">
                          <a:solidFill>
                            <a:schemeClr val="accent3"/>
                          </a:solidFill>
                          <a:effectLst/>
                          <a:latin typeface="Calibri"/>
                        </a:rPr>
                        <a:t>9,65</a:t>
                      </a:r>
                      <a:endParaRPr lang="tr-TR" sz="900" b="1" i="0" u="none" strike="noStrike" dirty="0">
                        <a:solidFill>
                          <a:schemeClr val="accent3"/>
                        </a:solidFill>
                        <a:effectLst/>
                        <a:latin typeface="Calibri"/>
                      </a:endParaRPr>
                    </a:p>
                  </a:txBody>
                  <a:tcPr marL="8645" marR="8645" marT="8641" marB="0" anchor="ctr"/>
                </a:tc>
                <a:tc>
                  <a:txBody>
                    <a:bodyPr/>
                    <a:lstStyle/>
                    <a:p>
                      <a:pPr algn="ctr" fontAlgn="ctr"/>
                      <a:r>
                        <a:rPr lang="tr-TR" sz="900" b="1" i="0" u="none" strike="noStrike" dirty="0" smtClean="0">
                          <a:solidFill>
                            <a:schemeClr val="accent3"/>
                          </a:solidFill>
                          <a:effectLst/>
                          <a:latin typeface="Calibri"/>
                        </a:rPr>
                        <a:t>2.177.075</a:t>
                      </a:r>
                      <a:endParaRPr lang="tr-TR" sz="900" b="1" i="0" u="none" strike="noStrike" dirty="0">
                        <a:solidFill>
                          <a:schemeClr val="accent3"/>
                        </a:solidFill>
                        <a:effectLst/>
                        <a:latin typeface="Calibri"/>
                      </a:endParaRPr>
                    </a:p>
                  </a:txBody>
                  <a:tcPr marL="8645" marR="8645" marT="8641" marB="0" anchor="ctr"/>
                </a:tc>
                <a:tc>
                  <a:txBody>
                    <a:bodyPr/>
                    <a:lstStyle/>
                    <a:p>
                      <a:pPr algn="ctr" fontAlgn="ctr"/>
                      <a:r>
                        <a:rPr lang="tr-TR" sz="900" b="1" i="0" u="none" strike="noStrike" dirty="0" smtClean="0">
                          <a:solidFill>
                            <a:schemeClr val="accent3"/>
                          </a:solidFill>
                          <a:effectLst/>
                          <a:latin typeface="Calibri"/>
                        </a:rPr>
                        <a:t>3,31</a:t>
                      </a:r>
                      <a:endParaRPr lang="tr-TR" sz="900" b="1" i="0" u="none" strike="noStrike" dirty="0">
                        <a:solidFill>
                          <a:schemeClr val="accent3"/>
                        </a:solidFill>
                        <a:effectLst/>
                        <a:latin typeface="Calibri"/>
                      </a:endParaRPr>
                    </a:p>
                  </a:txBody>
                  <a:tcPr marL="8645" marR="8645" marT="8641" marB="0" anchor="ctr"/>
                </a:tc>
                <a:tc>
                  <a:txBody>
                    <a:bodyPr/>
                    <a:lstStyle/>
                    <a:p>
                      <a:pPr algn="ctr" fontAlgn="ctr"/>
                      <a:r>
                        <a:rPr lang="tr-TR" sz="900" b="1" i="0" u="none" strike="noStrike" dirty="0" smtClean="0">
                          <a:solidFill>
                            <a:schemeClr val="accent3"/>
                          </a:solidFill>
                          <a:effectLst/>
                          <a:latin typeface="Calibri"/>
                        </a:rPr>
                        <a:t>82.003.882</a:t>
                      </a:r>
                      <a:endParaRPr lang="tr-TR" sz="900" b="1" i="0" u="none" strike="noStrike" dirty="0">
                        <a:solidFill>
                          <a:schemeClr val="accent3"/>
                        </a:solidFill>
                        <a:effectLst/>
                        <a:latin typeface="Calibri"/>
                      </a:endParaRPr>
                    </a:p>
                  </a:txBody>
                  <a:tcPr marL="8645" marR="8645" marT="8641" marB="0" anchor="ctr"/>
                </a:tc>
              </a:tr>
            </a:tbl>
          </a:graphicData>
        </a:graphic>
      </p:graphicFrame>
      <p:sp>
        <p:nvSpPr>
          <p:cNvPr id="17" name="Yuvarlatılmış Dikdörtgen 16"/>
          <p:cNvSpPr/>
          <p:nvPr/>
        </p:nvSpPr>
        <p:spPr>
          <a:xfrm>
            <a:off x="1547664" y="4797152"/>
            <a:ext cx="7030358" cy="1368425"/>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tr-TR" dirty="0" smtClean="0"/>
              <a:t>Muş İli nüfusunun </a:t>
            </a:r>
            <a:r>
              <a:rPr lang="tr-TR" b="1" dirty="0" smtClean="0">
                <a:solidFill>
                  <a:schemeClr val="accent3"/>
                </a:solidFill>
              </a:rPr>
              <a:t>%30’unu </a:t>
            </a:r>
            <a:r>
              <a:rPr lang="tr-TR" b="1" dirty="0" smtClean="0"/>
              <a:t>(121.461 </a:t>
            </a:r>
            <a:r>
              <a:rPr lang="tr-TR" dirty="0" smtClean="0"/>
              <a:t>kişi)</a:t>
            </a:r>
            <a:r>
              <a:rPr lang="tr-TR" b="1" dirty="0" smtClean="0"/>
              <a:t> </a:t>
            </a:r>
            <a:r>
              <a:rPr lang="tr-TR" dirty="0" smtClean="0"/>
              <a:t>15-29, </a:t>
            </a:r>
            <a:r>
              <a:rPr lang="tr-TR" b="1" dirty="0">
                <a:solidFill>
                  <a:schemeClr val="accent3"/>
                </a:solidFill>
              </a:rPr>
              <a:t>%</a:t>
            </a:r>
            <a:r>
              <a:rPr lang="tr-TR" b="1" dirty="0" smtClean="0">
                <a:solidFill>
                  <a:schemeClr val="accent3"/>
                </a:solidFill>
              </a:rPr>
              <a:t>47</a:t>
            </a:r>
            <a:r>
              <a:rPr lang="tr-TR" dirty="0" smtClean="0"/>
              <a:t>’sini (193.562 kişi) 15-44 </a:t>
            </a:r>
            <a:r>
              <a:rPr lang="tr-TR" dirty="0"/>
              <a:t>yaş arası olan bireyler oluşturmaktadır. </a:t>
            </a:r>
            <a:r>
              <a:rPr lang="tr-TR" dirty="0" smtClean="0"/>
              <a:t> </a:t>
            </a:r>
            <a:endParaRPr lang="tr-TR" dirty="0"/>
          </a:p>
        </p:txBody>
      </p:sp>
      <p:sp>
        <p:nvSpPr>
          <p:cNvPr id="18" name="Rectangle 3"/>
          <p:cNvSpPr>
            <a:spLocks noChangeArrowheads="1"/>
          </p:cNvSpPr>
          <p:nvPr/>
        </p:nvSpPr>
        <p:spPr bwMode="auto">
          <a:xfrm>
            <a:off x="1327383" y="4198224"/>
            <a:ext cx="10166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hlinkClick r:id="rId13"/>
              </a:rPr>
              <a:t>[</a:t>
            </a:r>
            <a:r>
              <a:rPr kumimoji="0" lang="tr-TR" sz="1200" b="0" i="0" u="none" strike="noStrike" cap="none" normalizeH="0" baseline="30000" dirty="0" smtClean="0" bmk="">
                <a:ln>
                  <a:noFill/>
                </a:ln>
                <a:solidFill>
                  <a:schemeClr val="tx1"/>
                </a:solidFill>
                <a:effectLst/>
                <a:latin typeface="Calibri" pitchFamily="34" charset="0"/>
                <a:ea typeface="Calibri" pitchFamily="34" charset="0"/>
                <a:cs typeface="Times New Roman" pitchFamily="18" charset="0"/>
                <a:hlinkClick r:id="rId13"/>
              </a:rPr>
              <a:t>1]</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TUİK, 2018</a:t>
            </a:r>
            <a:endParaRPr kumimoji="0" lang="tr-TR" sz="1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889078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285872317"/>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d</a:t>
              </a:r>
              <a:r>
                <a:rPr lang="tr-TR" sz="2600" b="1" kern="1200" dirty="0" smtClean="0"/>
                <a:t>- Eğitim Göstergeleri</a:t>
              </a:r>
              <a:endParaRPr lang="tr-TR" sz="2600" kern="1200" dirty="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16" name="Rectangle 3"/>
          <p:cNvSpPr>
            <a:spLocks noChangeArrowheads="1"/>
          </p:cNvSpPr>
          <p:nvPr/>
        </p:nvSpPr>
        <p:spPr bwMode="auto">
          <a:xfrm>
            <a:off x="1331640" y="6057913"/>
            <a:ext cx="10166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hlinkClick r:id="rId8"/>
              </a:rPr>
              <a:t>[</a:t>
            </a:r>
            <a:r>
              <a:rPr kumimoji="0" lang="tr-TR" sz="1200" b="0" i="0" u="none" strike="noStrike" cap="none" normalizeH="0" baseline="30000" dirty="0" smtClean="0" bmk="">
                <a:ln>
                  <a:noFill/>
                </a:ln>
                <a:solidFill>
                  <a:schemeClr val="tx1"/>
                </a:solidFill>
                <a:effectLst/>
                <a:latin typeface="Calibri" pitchFamily="34" charset="0"/>
                <a:ea typeface="Calibri" pitchFamily="34" charset="0"/>
                <a:cs typeface="Times New Roman" pitchFamily="18" charset="0"/>
                <a:hlinkClick r:id="rId8"/>
              </a:rPr>
              <a:t>1]</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TUİK, 2018</a:t>
            </a:r>
            <a:endParaRPr kumimoji="0" lang="tr-TR" sz="12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2" name="Tablo 11"/>
          <p:cNvGraphicFramePr>
            <a:graphicFrameLocks noGrp="1"/>
          </p:cNvGraphicFramePr>
          <p:nvPr>
            <p:extLst>
              <p:ext uri="{D42A27DB-BD31-4B8C-83A1-F6EECF244321}">
                <p14:modId xmlns:p14="http://schemas.microsoft.com/office/powerpoint/2010/main" val="2496733741"/>
              </p:ext>
            </p:extLst>
          </p:nvPr>
        </p:nvGraphicFramePr>
        <p:xfrm>
          <a:off x="1735083" y="1412777"/>
          <a:ext cx="6187798" cy="4459026"/>
        </p:xfrm>
        <a:graphic>
          <a:graphicData uri="http://schemas.openxmlformats.org/drawingml/2006/table">
            <a:tbl>
              <a:tblPr>
                <a:tableStyleId>{08FB837D-C827-4EFA-A057-4D05807E0F7C}</a:tableStyleId>
              </a:tblPr>
              <a:tblGrid>
                <a:gridCol w="4171574"/>
                <a:gridCol w="2016224"/>
              </a:tblGrid>
              <a:tr h="449628">
                <a:tc>
                  <a:txBody>
                    <a:bodyPr/>
                    <a:lstStyle/>
                    <a:p>
                      <a:pPr algn="l" fontAlgn="ctr"/>
                      <a:r>
                        <a:rPr lang="tr-TR" sz="1400" b="1" u="none" strike="noStrike" dirty="0" smtClean="0">
                          <a:effectLst/>
                          <a:latin typeface="Times New Roman" panose="02020603050405020304" pitchFamily="18" charset="0"/>
                          <a:cs typeface="Times New Roman" panose="02020603050405020304" pitchFamily="18" charset="0"/>
                        </a:rPr>
                        <a:t>Bitirilen</a:t>
                      </a:r>
                      <a:r>
                        <a:rPr lang="tr-TR" sz="1400" b="1" u="none" strike="noStrike" baseline="0" dirty="0" smtClean="0">
                          <a:effectLst/>
                          <a:latin typeface="Times New Roman" panose="02020603050405020304" pitchFamily="18" charset="0"/>
                          <a:cs typeface="Times New Roman" panose="02020603050405020304" pitchFamily="18" charset="0"/>
                        </a:rPr>
                        <a:t> Eğitim Düzeyi (2017) (+14 yaş grubu)</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72" marR="7672" marT="7670" marB="0" anchor="ctr"/>
                </a:tc>
                <a:tc>
                  <a:txBody>
                    <a:bodyPr/>
                    <a:lstStyle/>
                    <a:p>
                      <a:pPr algn="ctr" fontAlgn="ctr"/>
                      <a:r>
                        <a:rPr lang="tr-TR" sz="1400" b="1" u="none" strike="noStrike" dirty="0" smtClean="0">
                          <a:effectLst/>
                          <a:latin typeface="Times New Roman" panose="02020603050405020304" pitchFamily="18" charset="0"/>
                          <a:cs typeface="Times New Roman" panose="02020603050405020304" pitchFamily="18" charset="0"/>
                        </a:rPr>
                        <a:t>MUŞ</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72" marR="7672" marT="7670" marB="0" anchor="ctr"/>
                </a:tc>
              </a:tr>
              <a:tr h="385396">
                <a:tc>
                  <a:txBody>
                    <a:bodyPr/>
                    <a:lstStyle/>
                    <a:p>
                      <a:pPr algn="l" fontAlgn="ctr"/>
                      <a:r>
                        <a:rPr lang="tr-TR" sz="1400" b="0" u="none" strike="noStrike" dirty="0">
                          <a:effectLst/>
                          <a:latin typeface="Times New Roman" panose="02020603050405020304" pitchFamily="18" charset="0"/>
                          <a:cs typeface="Times New Roman" panose="02020603050405020304" pitchFamily="18" charset="0"/>
                        </a:rPr>
                        <a:t>Okuma-yazma </a:t>
                      </a:r>
                      <a:r>
                        <a:rPr lang="tr-TR" sz="1400" b="0" u="none" strike="noStrike" dirty="0" smtClean="0">
                          <a:effectLst/>
                          <a:latin typeface="Times New Roman" panose="02020603050405020304" pitchFamily="18" charset="0"/>
                          <a:cs typeface="Times New Roman" panose="02020603050405020304" pitchFamily="18" charset="0"/>
                        </a:rPr>
                        <a:t>bilmeyen </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72" marR="7672" marT="7670" marB="0" anchor="ctr"/>
                </a:tc>
                <a:tc>
                  <a:txBody>
                    <a:bodyPr/>
                    <a:lstStyle/>
                    <a:p>
                      <a:pPr algn="ctr" fontAlgn="ctr"/>
                      <a:r>
                        <a:rPr lang="tr-TR" sz="1400" b="0" i="0" u="none" strike="noStrike" dirty="0" smtClean="0">
                          <a:solidFill>
                            <a:schemeClr val="tx1"/>
                          </a:solidFill>
                          <a:effectLst/>
                          <a:latin typeface="Times New Roman" panose="02020603050405020304" pitchFamily="18" charset="0"/>
                          <a:cs typeface="Times New Roman" panose="02020603050405020304" pitchFamily="18" charset="0"/>
                        </a:rPr>
                        <a:t>27.148</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7672" marR="7672" marT="7670" marB="0" anchor="ctr"/>
                </a:tc>
              </a:tr>
              <a:tr h="385396">
                <a:tc>
                  <a:txBody>
                    <a:bodyPr/>
                    <a:lstStyle/>
                    <a:p>
                      <a:pPr algn="l" fontAlgn="ctr"/>
                      <a:r>
                        <a:rPr lang="tr-TR" sz="1400" b="0" u="none" strike="noStrike" dirty="0">
                          <a:effectLst/>
                          <a:latin typeface="Times New Roman" panose="02020603050405020304" pitchFamily="18" charset="0"/>
                          <a:cs typeface="Times New Roman" panose="02020603050405020304" pitchFamily="18" charset="0"/>
                        </a:rPr>
                        <a:t>Okuma-yazma bilen fakat okul </a:t>
                      </a:r>
                      <a:r>
                        <a:rPr lang="tr-TR" sz="1400" b="0" u="none" strike="noStrike" dirty="0" smtClean="0">
                          <a:effectLst/>
                          <a:latin typeface="Times New Roman" panose="02020603050405020304" pitchFamily="18" charset="0"/>
                          <a:cs typeface="Times New Roman" panose="02020603050405020304" pitchFamily="18" charset="0"/>
                        </a:rPr>
                        <a:t>bitirmeyen</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72" marR="7672" marT="7670" marB="0" anchor="ctr"/>
                </a:tc>
                <a:tc>
                  <a:txBody>
                    <a:bodyPr/>
                    <a:lstStyle/>
                    <a:p>
                      <a:pPr algn="ctr" fontAlgn="ctr"/>
                      <a:r>
                        <a:rPr lang="tr-TR" sz="1400" b="0" i="0" u="none" strike="noStrike" dirty="0" smtClean="0">
                          <a:solidFill>
                            <a:schemeClr val="tx1"/>
                          </a:solidFill>
                          <a:effectLst/>
                          <a:latin typeface="Times New Roman" panose="02020603050405020304" pitchFamily="18" charset="0"/>
                          <a:cs typeface="Times New Roman" panose="02020603050405020304" pitchFamily="18" charset="0"/>
                        </a:rPr>
                        <a:t>36.788</a:t>
                      </a:r>
                    </a:p>
                  </a:txBody>
                  <a:tcPr marL="7672" marR="7672" marT="7670" marB="0" anchor="ctr"/>
                </a:tc>
              </a:tr>
              <a:tr h="389816">
                <a:tc>
                  <a:txBody>
                    <a:bodyPr/>
                    <a:lstStyle/>
                    <a:p>
                      <a:pPr algn="l" fontAlgn="ctr"/>
                      <a:r>
                        <a:rPr lang="tr-TR" sz="1400" b="0" u="none" strike="noStrike" dirty="0">
                          <a:effectLst/>
                          <a:latin typeface="Times New Roman" panose="02020603050405020304" pitchFamily="18" charset="0"/>
                          <a:cs typeface="Times New Roman" panose="02020603050405020304" pitchFamily="18" charset="0"/>
                        </a:rPr>
                        <a:t>İlkokul </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72" marR="7672" marT="7670" marB="0" anchor="ctr"/>
                </a:tc>
                <a:tc>
                  <a:txBody>
                    <a:bodyPr/>
                    <a:lstStyle/>
                    <a:p>
                      <a:pPr algn="ctr" fontAlgn="ctr"/>
                      <a:r>
                        <a:rPr lang="tr-TR" sz="1400" b="0" i="0" u="none" strike="noStrike" dirty="0" smtClean="0">
                          <a:solidFill>
                            <a:schemeClr val="tx1"/>
                          </a:solidFill>
                          <a:effectLst/>
                          <a:latin typeface="Times New Roman" panose="02020603050405020304" pitchFamily="18" charset="0"/>
                          <a:cs typeface="Times New Roman" panose="02020603050405020304" pitchFamily="18" charset="0"/>
                        </a:rPr>
                        <a:t>60.676</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7672" marR="7672" marT="7670" marB="0" anchor="ctr"/>
                </a:tc>
              </a:tr>
              <a:tr h="389816">
                <a:tc>
                  <a:txBody>
                    <a:bodyPr/>
                    <a:lstStyle/>
                    <a:p>
                      <a:pPr algn="l"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İlköğretim</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72" marR="7672" marT="7670" marB="0" anchor="ctr"/>
                </a:tc>
                <a:tc>
                  <a:txBody>
                    <a:bodyPr/>
                    <a:lstStyle/>
                    <a:p>
                      <a:pPr algn="ctr" fontAlgn="ctr"/>
                      <a:r>
                        <a:rPr lang="tr-TR" sz="1400" b="0" i="0" u="none" strike="noStrike" dirty="0">
                          <a:solidFill>
                            <a:schemeClr val="tx1"/>
                          </a:solidFill>
                          <a:effectLst/>
                          <a:latin typeface="Times New Roman"/>
                        </a:rPr>
                        <a:t>45.520</a:t>
                      </a:r>
                    </a:p>
                  </a:txBody>
                  <a:tcPr marL="7620" marR="7620" marT="7620" marB="0" anchor="ctr"/>
                </a:tc>
              </a:tr>
              <a:tr h="389816">
                <a:tc>
                  <a:txBody>
                    <a:bodyPr/>
                    <a:lstStyle/>
                    <a:p>
                      <a:pPr algn="l"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Ortaokul veya Dengi Meslek Okulu</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72" marR="7672" marT="7670" marB="0" anchor="ctr"/>
                </a:tc>
                <a:tc>
                  <a:txBody>
                    <a:bodyPr/>
                    <a:lstStyle/>
                    <a:p>
                      <a:pPr algn="ctr" fontAlgn="ctr"/>
                      <a:r>
                        <a:rPr lang="tr-TR" sz="1400" b="0" i="0" u="none" strike="noStrike" dirty="0">
                          <a:solidFill>
                            <a:schemeClr val="tx1"/>
                          </a:solidFill>
                          <a:effectLst/>
                          <a:latin typeface="Times New Roman"/>
                        </a:rPr>
                        <a:t>33.891</a:t>
                      </a:r>
                    </a:p>
                  </a:txBody>
                  <a:tcPr marL="7620" marR="7620" marT="7620" marB="0" anchor="ctr"/>
                </a:tc>
              </a:tr>
              <a:tr h="509894">
                <a:tc>
                  <a:txBody>
                    <a:bodyPr/>
                    <a:lstStyle/>
                    <a:p>
                      <a:pPr algn="l" fontAlgn="ctr"/>
                      <a:r>
                        <a:rPr lang="tr-TR" sz="1400" b="0" u="none" strike="noStrike" dirty="0">
                          <a:effectLst/>
                          <a:latin typeface="Times New Roman" panose="02020603050405020304" pitchFamily="18" charset="0"/>
                          <a:cs typeface="Times New Roman" panose="02020603050405020304" pitchFamily="18" charset="0"/>
                        </a:rPr>
                        <a:t>Lise veya </a:t>
                      </a:r>
                      <a:r>
                        <a:rPr lang="tr-TR" sz="1400" b="0" u="none" strike="noStrike" dirty="0" smtClean="0">
                          <a:effectLst/>
                          <a:latin typeface="Times New Roman" panose="02020603050405020304" pitchFamily="18" charset="0"/>
                          <a:cs typeface="Times New Roman" panose="02020603050405020304" pitchFamily="18" charset="0"/>
                        </a:rPr>
                        <a:t>Dengi Okul</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72" marR="7672" marT="7670" marB="0" anchor="ctr"/>
                </a:tc>
                <a:tc>
                  <a:txBody>
                    <a:bodyPr/>
                    <a:lstStyle/>
                    <a:p>
                      <a:pPr algn="ctr" fontAlgn="ctr"/>
                      <a:r>
                        <a:rPr lang="tr-TR" sz="1400" b="0" i="0" u="none" strike="noStrike" dirty="0">
                          <a:solidFill>
                            <a:schemeClr val="tx1"/>
                          </a:solidFill>
                          <a:effectLst/>
                          <a:latin typeface="Times New Roman"/>
                        </a:rPr>
                        <a:t>38.623</a:t>
                      </a:r>
                    </a:p>
                  </a:txBody>
                  <a:tcPr marL="7620" marR="7620" marT="7620" marB="0" anchor="ctr"/>
                </a:tc>
              </a:tr>
              <a:tr h="389816">
                <a:tc>
                  <a:txBody>
                    <a:bodyPr/>
                    <a:lstStyle/>
                    <a:p>
                      <a:pPr algn="l" fontAlgn="ctr"/>
                      <a:r>
                        <a:rPr lang="tr-TR" sz="1400" b="0" u="none" strike="noStrike" dirty="0" smtClean="0">
                          <a:effectLst/>
                          <a:latin typeface="Times New Roman" panose="02020603050405020304" pitchFamily="18" charset="0"/>
                          <a:cs typeface="Times New Roman" panose="02020603050405020304" pitchFamily="18" charset="0"/>
                        </a:rPr>
                        <a:t>Yüksekokul veya Fakülte</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72" marR="7672" marT="7670" marB="0" anchor="ctr"/>
                </a:tc>
                <a:tc>
                  <a:txBody>
                    <a:bodyPr/>
                    <a:lstStyle/>
                    <a:p>
                      <a:pPr algn="ctr" fontAlgn="ctr"/>
                      <a:r>
                        <a:rPr lang="tr-TR" sz="1400" b="0" i="0" u="none" strike="noStrike" dirty="0">
                          <a:solidFill>
                            <a:schemeClr val="tx1"/>
                          </a:solidFill>
                          <a:effectLst/>
                          <a:latin typeface="Times New Roman"/>
                        </a:rPr>
                        <a:t>22.878</a:t>
                      </a:r>
                    </a:p>
                  </a:txBody>
                  <a:tcPr marL="7620" marR="7620" marT="7620" marB="0" anchor="ctr"/>
                </a:tc>
              </a:tr>
              <a:tr h="389816">
                <a:tc>
                  <a:txBody>
                    <a:bodyPr/>
                    <a:lstStyle/>
                    <a:p>
                      <a:pPr algn="l"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Yüksek Lisans (5 veya 6 yıllık fakülteler dahil)</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72" marR="7672" marT="7670" marB="0" anchor="ctr"/>
                </a:tc>
                <a:tc>
                  <a:txBody>
                    <a:bodyPr/>
                    <a:lstStyle/>
                    <a:p>
                      <a:pPr algn="ctr" fontAlgn="ctr"/>
                      <a:r>
                        <a:rPr lang="tr-TR" sz="1400" b="0" i="0" u="none" strike="noStrike" dirty="0">
                          <a:solidFill>
                            <a:schemeClr val="tx1"/>
                          </a:solidFill>
                          <a:effectLst/>
                          <a:latin typeface="Times New Roman"/>
                        </a:rPr>
                        <a:t>1.478</a:t>
                      </a:r>
                    </a:p>
                  </a:txBody>
                  <a:tcPr marL="7620" marR="7620" marT="7620" marB="0" anchor="ctr"/>
                </a:tc>
              </a:tr>
              <a:tr h="389816">
                <a:tc>
                  <a:txBody>
                    <a:bodyPr/>
                    <a:lstStyle/>
                    <a:p>
                      <a:pPr algn="l"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Doktora</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72" marR="7672" marT="7670" marB="0" anchor="ctr"/>
                </a:tc>
                <a:tc>
                  <a:txBody>
                    <a:bodyPr/>
                    <a:lstStyle/>
                    <a:p>
                      <a:pPr algn="ctr" fontAlgn="ctr"/>
                      <a:r>
                        <a:rPr lang="tr-TR" sz="1400" b="0" i="0" u="none" strike="noStrike" dirty="0">
                          <a:solidFill>
                            <a:schemeClr val="tx1"/>
                          </a:solidFill>
                          <a:effectLst/>
                          <a:latin typeface="Times New Roman"/>
                        </a:rPr>
                        <a:t>346</a:t>
                      </a:r>
                    </a:p>
                  </a:txBody>
                  <a:tcPr marL="7620" marR="7620" marT="7620" marB="0" anchor="ctr"/>
                </a:tc>
              </a:tr>
              <a:tr h="389816">
                <a:tc>
                  <a:txBody>
                    <a:bodyPr/>
                    <a:lstStyle/>
                    <a:p>
                      <a:pPr algn="l" fontAlgn="ctr"/>
                      <a:r>
                        <a:rPr lang="tr-TR" sz="1400" b="0" u="none" strike="noStrike" dirty="0">
                          <a:effectLst/>
                          <a:latin typeface="Times New Roman" panose="02020603050405020304" pitchFamily="18" charset="0"/>
                          <a:cs typeface="Times New Roman" panose="02020603050405020304" pitchFamily="18" charset="0"/>
                        </a:rPr>
                        <a:t>Bilinmeyen</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72" marR="7672" marT="7670" marB="0" anchor="ctr"/>
                </a:tc>
                <a:tc>
                  <a:txBody>
                    <a:bodyPr/>
                    <a:lstStyle/>
                    <a:p>
                      <a:pPr algn="ctr" fontAlgn="ctr"/>
                      <a:r>
                        <a:rPr lang="tr-TR" sz="1400" b="0" i="0" u="none" strike="noStrike" dirty="0">
                          <a:solidFill>
                            <a:schemeClr val="tx1"/>
                          </a:solidFill>
                          <a:effectLst/>
                          <a:latin typeface="Times New Roman"/>
                        </a:rPr>
                        <a:t>2.260</a:t>
                      </a:r>
                    </a:p>
                  </a:txBody>
                  <a:tcPr marL="7620" marR="7620" marT="7620" marB="0" anchor="ctr"/>
                </a:tc>
              </a:tr>
            </a:tbl>
          </a:graphicData>
        </a:graphic>
      </p:graphicFrame>
    </p:spTree>
    <p:extLst>
      <p:ext uri="{BB962C8B-B14F-4D97-AF65-F5344CB8AC3E}">
        <p14:creationId xmlns:p14="http://schemas.microsoft.com/office/powerpoint/2010/main" val="965732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838057141"/>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e</a:t>
              </a:r>
              <a:r>
                <a:rPr lang="tr-TR" sz="2600" b="1" kern="1200" dirty="0" smtClean="0"/>
                <a:t>- İşgücü İstatistikleri</a:t>
              </a:r>
              <a:endParaRPr lang="tr-TR" sz="2600" kern="1200" dirty="0"/>
            </a:p>
          </p:txBody>
        </p:sp>
      </p:grpSp>
      <p:sp>
        <p:nvSpPr>
          <p:cNvPr id="14" name="Metin kutusu 13"/>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12" name="Diyagram 11"/>
          <p:cNvGraphicFramePr/>
          <p:nvPr>
            <p:extLst>
              <p:ext uri="{D42A27DB-BD31-4B8C-83A1-F6EECF244321}">
                <p14:modId xmlns:p14="http://schemas.microsoft.com/office/powerpoint/2010/main" val="2781761148"/>
              </p:ext>
            </p:extLst>
          </p:nvPr>
        </p:nvGraphicFramePr>
        <p:xfrm>
          <a:off x="1233206" y="5295739"/>
          <a:ext cx="7344816" cy="11521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3" name="Tablo 12"/>
          <p:cNvGraphicFramePr>
            <a:graphicFrameLocks noGrp="1"/>
          </p:cNvGraphicFramePr>
          <p:nvPr>
            <p:extLst>
              <p:ext uri="{D42A27DB-BD31-4B8C-83A1-F6EECF244321}">
                <p14:modId xmlns:p14="http://schemas.microsoft.com/office/powerpoint/2010/main" val="260557051"/>
              </p:ext>
            </p:extLst>
          </p:nvPr>
        </p:nvGraphicFramePr>
        <p:xfrm>
          <a:off x="1328217" y="1700808"/>
          <a:ext cx="7200801" cy="1279904"/>
        </p:xfrm>
        <a:graphic>
          <a:graphicData uri="http://schemas.openxmlformats.org/drawingml/2006/table">
            <a:tbl>
              <a:tblPr/>
              <a:tblGrid>
                <a:gridCol w="1008112"/>
                <a:gridCol w="1368152"/>
                <a:gridCol w="1584176"/>
                <a:gridCol w="1371575"/>
                <a:gridCol w="1868786"/>
              </a:tblGrid>
              <a:tr h="875536">
                <a:tc>
                  <a:txBody>
                    <a:bodyPr/>
                    <a:lstStyle/>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2017</a:t>
                      </a:r>
                      <a:endParaRPr lang="tr-TR"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rgbClr val="9BBB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F3EA"/>
                    </a:solidFill>
                  </a:tcPr>
                </a:tc>
                <a:tc>
                  <a:txBody>
                    <a:bodyPr/>
                    <a:lstStyle/>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İşsizlik (</a:t>
                      </a:r>
                      <a:r>
                        <a:rPr lang="tr-TR" sz="1800" b="1" i="0" u="none" strike="noStrike" dirty="0">
                          <a:solidFill>
                            <a:srgbClr val="000000"/>
                          </a:solidFill>
                          <a:effectLst/>
                          <a:latin typeface="Times New Roman" panose="02020603050405020304" pitchFamily="18" charset="0"/>
                          <a:cs typeface="Times New Roman" panose="02020603050405020304" pitchFamily="18" charset="0"/>
                        </a:rPr>
                        <a:t>Bin</a:t>
                      </a: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a:t>
                      </a:r>
                    </a:p>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(15+)</a:t>
                      </a:r>
                      <a:endParaRPr lang="tr-TR"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F3EA"/>
                    </a:solidFill>
                  </a:tcPr>
                </a:tc>
                <a:tc>
                  <a:txBody>
                    <a:bodyPr/>
                    <a:lstStyle/>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İstihdam (</a:t>
                      </a:r>
                      <a:r>
                        <a:rPr lang="tr-TR" sz="1800" b="1" i="0" u="none" strike="noStrike" dirty="0">
                          <a:solidFill>
                            <a:srgbClr val="000000"/>
                          </a:solidFill>
                          <a:effectLst/>
                          <a:latin typeface="Times New Roman" panose="02020603050405020304" pitchFamily="18" charset="0"/>
                          <a:cs typeface="Times New Roman" panose="02020603050405020304" pitchFamily="18" charset="0"/>
                        </a:rPr>
                        <a:t>Bin</a:t>
                      </a: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a:t>
                      </a:r>
                    </a:p>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(15+)</a:t>
                      </a:r>
                      <a:endParaRPr lang="tr-TR"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F3EA"/>
                    </a:solidFill>
                  </a:tcPr>
                </a:tc>
                <a:tc>
                  <a:txBody>
                    <a:bodyPr/>
                    <a:lstStyle/>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İşgücü (</a:t>
                      </a:r>
                      <a:r>
                        <a:rPr lang="tr-TR" sz="1800" b="1" i="0" u="none" strike="noStrike" dirty="0">
                          <a:solidFill>
                            <a:srgbClr val="000000"/>
                          </a:solidFill>
                          <a:effectLst/>
                          <a:latin typeface="Times New Roman" panose="02020603050405020304" pitchFamily="18" charset="0"/>
                          <a:cs typeface="Times New Roman" panose="02020603050405020304" pitchFamily="18" charset="0"/>
                        </a:rPr>
                        <a:t>Bin</a:t>
                      </a: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a:t>
                      </a:r>
                    </a:p>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(15+)</a:t>
                      </a:r>
                      <a:endParaRPr lang="tr-TR"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F3EA"/>
                    </a:solidFill>
                  </a:tcPr>
                </a:tc>
                <a:tc>
                  <a:txBody>
                    <a:bodyPr/>
                    <a:lstStyle/>
                    <a:p>
                      <a:pPr algn="ctr" rtl="0" fontAlgn="ctr"/>
                      <a:r>
                        <a:rPr lang="tr-TR" sz="1800" b="1" i="0" u="none" strike="noStrike" dirty="0">
                          <a:solidFill>
                            <a:srgbClr val="000000"/>
                          </a:solidFill>
                          <a:effectLst/>
                          <a:latin typeface="Times New Roman" panose="02020603050405020304" pitchFamily="18" charset="0"/>
                          <a:cs typeface="Times New Roman" panose="02020603050405020304" pitchFamily="18" charset="0"/>
                        </a:rPr>
                        <a:t>Aktif </a:t>
                      </a: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Nüfus </a:t>
                      </a:r>
                      <a:r>
                        <a:rPr lang="tr-TR" sz="1800" b="1" i="0" u="none" strike="noStrike" dirty="0">
                          <a:solidFill>
                            <a:srgbClr val="000000"/>
                          </a:solidFill>
                          <a:effectLst/>
                          <a:latin typeface="Times New Roman" panose="02020603050405020304" pitchFamily="18" charset="0"/>
                          <a:cs typeface="Times New Roman" panose="02020603050405020304" pitchFamily="18" charset="0"/>
                        </a:rPr>
                        <a:t>(Kişi</a:t>
                      </a: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a:t>
                      </a:r>
                    </a:p>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(15-64)</a:t>
                      </a:r>
                      <a:endParaRPr lang="tr-TR"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F3EA"/>
                    </a:solidFill>
                  </a:tcPr>
                </a:tc>
              </a:tr>
              <a:tr h="404368">
                <a:tc>
                  <a:txBody>
                    <a:bodyPr/>
                    <a:lstStyle/>
                    <a:p>
                      <a:pPr algn="ctr" rtl="0" fontAlgn="ctr"/>
                      <a:r>
                        <a:rPr lang="tr-TR" sz="1800" b="1" i="0" u="none" strike="noStrike">
                          <a:solidFill>
                            <a:srgbClr val="000000"/>
                          </a:solidFill>
                          <a:effectLst/>
                          <a:latin typeface="Times New Roman" panose="02020603050405020304" pitchFamily="18" charset="0"/>
                          <a:cs typeface="Times New Roman" panose="02020603050405020304" pitchFamily="18" charset="0"/>
                        </a:rPr>
                        <a:t>TRB2</a:t>
                      </a:r>
                    </a:p>
                  </a:txBody>
                  <a:tcPr marL="7620" marR="7620" marT="7620" marB="0" anchor="ctr">
                    <a:lnL w="12700" cap="flat" cmpd="sng" algn="ctr">
                      <a:solidFill>
                        <a:srgbClr val="9BBB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FF3EA"/>
                    </a:solidFill>
                  </a:tcPr>
                </a:tc>
                <a:tc>
                  <a:txBody>
                    <a:bodyPr/>
                    <a:lstStyle/>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83</a:t>
                      </a:r>
                      <a:endParaRPr lang="tr-TR"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FF3EA"/>
                    </a:solidFill>
                  </a:tcPr>
                </a:tc>
                <a:tc>
                  <a:txBody>
                    <a:bodyPr/>
                    <a:lstStyle/>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571</a:t>
                      </a:r>
                      <a:endParaRPr lang="tr-TR"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FF3EA"/>
                    </a:solidFill>
                  </a:tcPr>
                </a:tc>
                <a:tc>
                  <a:txBody>
                    <a:bodyPr/>
                    <a:lstStyle/>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654</a:t>
                      </a:r>
                      <a:endParaRPr lang="tr-TR"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FF3EA"/>
                    </a:solidFill>
                  </a:tcPr>
                </a:tc>
                <a:tc>
                  <a:txBody>
                    <a:bodyPr/>
                    <a:lstStyle/>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245.336</a:t>
                      </a:r>
                      <a:endParaRPr lang="tr-TR"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EECE1"/>
                    </a:solidFill>
                  </a:tcPr>
                </a:tc>
              </a:tr>
            </a:tbl>
          </a:graphicData>
        </a:graphic>
      </p:graphicFrame>
      <p:graphicFrame>
        <p:nvGraphicFramePr>
          <p:cNvPr id="15" name="Tablo 14"/>
          <p:cNvGraphicFramePr>
            <a:graphicFrameLocks noGrp="1"/>
          </p:cNvGraphicFramePr>
          <p:nvPr>
            <p:extLst>
              <p:ext uri="{D42A27DB-BD31-4B8C-83A1-F6EECF244321}">
                <p14:modId xmlns:p14="http://schemas.microsoft.com/office/powerpoint/2010/main" val="2222576387"/>
              </p:ext>
            </p:extLst>
          </p:nvPr>
        </p:nvGraphicFramePr>
        <p:xfrm>
          <a:off x="1352605" y="3284984"/>
          <a:ext cx="7176413" cy="1520885"/>
        </p:xfrm>
        <a:graphic>
          <a:graphicData uri="http://schemas.openxmlformats.org/drawingml/2006/table">
            <a:tbl>
              <a:tblPr/>
              <a:tblGrid>
                <a:gridCol w="1219990"/>
                <a:gridCol w="2368217"/>
                <a:gridCol w="1794103"/>
                <a:gridCol w="1794103"/>
              </a:tblGrid>
              <a:tr h="884966">
                <a:tc>
                  <a:txBody>
                    <a:bodyPr/>
                    <a:lstStyle/>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2017</a:t>
                      </a:r>
                      <a:r>
                        <a:rPr lang="tr-TR" sz="1800" b="1" i="0" u="none" strike="noStrike" dirty="0">
                          <a:solidFill>
                            <a:srgbClr val="000000"/>
                          </a:solidFill>
                          <a:effectLst/>
                          <a:latin typeface="Times New Roman" panose="02020603050405020304" pitchFamily="18" charset="0"/>
                          <a:cs typeface="Times New Roman" panose="02020603050405020304" pitchFamily="18" charset="0"/>
                        </a:rPr>
                        <a:t> Yılı</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c>
                  <a:txBody>
                    <a:bodyPr/>
                    <a:lstStyle/>
                    <a:p>
                      <a:pPr algn="ctr" rtl="0" fontAlgn="ctr"/>
                      <a:r>
                        <a:rPr lang="tr-TR" sz="1800" b="1" i="0" u="none" strike="noStrike" dirty="0">
                          <a:solidFill>
                            <a:srgbClr val="000000"/>
                          </a:solidFill>
                          <a:effectLst/>
                          <a:latin typeface="Times New Roman" panose="02020603050405020304" pitchFamily="18" charset="0"/>
                          <a:cs typeface="Times New Roman" panose="02020603050405020304" pitchFamily="18" charset="0"/>
                        </a:rPr>
                        <a:t>İşgücüne katılma oranı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c>
                  <a:txBody>
                    <a:bodyPr/>
                    <a:lstStyle/>
                    <a:p>
                      <a:pPr algn="ctr" rtl="0" fontAlgn="ctr"/>
                      <a:r>
                        <a:rPr lang="tr-TR" sz="1800" b="1" i="0" u="none" strike="noStrike" dirty="0">
                          <a:solidFill>
                            <a:srgbClr val="000000"/>
                          </a:solidFill>
                          <a:effectLst/>
                          <a:latin typeface="Times New Roman" panose="02020603050405020304" pitchFamily="18" charset="0"/>
                          <a:cs typeface="Times New Roman" panose="02020603050405020304" pitchFamily="18" charset="0"/>
                        </a:rPr>
                        <a:t>İşsizlik oranı </a:t>
                      </a:r>
                      <a:endParaRPr lang="tr-TR" sz="1800" b="1" i="0" u="none" strike="noStrike" dirty="0" smtClean="0">
                        <a:solidFill>
                          <a:srgbClr val="000000"/>
                        </a:solidFill>
                        <a:effectLst/>
                        <a:latin typeface="Times New Roman" panose="02020603050405020304" pitchFamily="18" charset="0"/>
                        <a:cs typeface="Times New Roman" panose="02020603050405020304" pitchFamily="18" charset="0"/>
                      </a:endParaRPr>
                    </a:p>
                    <a:p>
                      <a:pPr algn="ctr" rtl="0" fontAlgn="ct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tr-TR"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c>
                  <a:txBody>
                    <a:bodyPr/>
                    <a:lstStyle/>
                    <a:p>
                      <a:pPr algn="ctr" rtl="0" fontAlgn="ctr"/>
                      <a:r>
                        <a:rPr lang="tr-TR" sz="1800" b="1" i="0" u="none" strike="noStrike" dirty="0">
                          <a:solidFill>
                            <a:srgbClr val="000000"/>
                          </a:solidFill>
                          <a:effectLst/>
                          <a:latin typeface="Times New Roman" panose="02020603050405020304" pitchFamily="18" charset="0"/>
                          <a:cs typeface="Times New Roman" panose="02020603050405020304" pitchFamily="18" charset="0"/>
                        </a:rPr>
                        <a:t>İstihdam oranı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r>
              <a:tr h="635919">
                <a:tc>
                  <a:txBody>
                    <a:bodyPr/>
                    <a:lstStyle/>
                    <a:p>
                      <a:pPr algn="ctr" rtl="0" fontAlgn="ctr"/>
                      <a:r>
                        <a:rPr lang="tr-TR" sz="1800" b="1" i="0" u="none" strike="noStrike">
                          <a:solidFill>
                            <a:srgbClr val="000000"/>
                          </a:solidFill>
                          <a:effectLst/>
                          <a:latin typeface="Times New Roman" panose="02020603050405020304" pitchFamily="18" charset="0"/>
                          <a:cs typeface="Times New Roman" panose="02020603050405020304" pitchFamily="18" charset="0"/>
                        </a:rPr>
                        <a:t>TRB2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c>
                  <a:txBody>
                    <a:bodyPr/>
                    <a:lstStyle/>
                    <a:p>
                      <a:pPr algn="ctr" rtl="0"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47,7</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c>
                  <a:txBody>
                    <a:bodyPr/>
                    <a:lstStyle/>
                    <a:p>
                      <a:pPr algn="ctr"/>
                      <a:r>
                        <a:rPr lang="tr-TR" sz="1800" dirty="0" smtClean="0">
                          <a:latin typeface="Times New Roman" panose="02020603050405020304" pitchFamily="18" charset="0"/>
                          <a:cs typeface="Times New Roman" panose="02020603050405020304" pitchFamily="18" charset="0"/>
                        </a:rPr>
                        <a:t>12,8</a:t>
                      </a:r>
                      <a:endParaRPr lang="tr-TR" sz="1800" dirty="0">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c>
                  <a:txBody>
                    <a:bodyPr/>
                    <a:lstStyle/>
                    <a:p>
                      <a:pPr algn="ctr"/>
                      <a:r>
                        <a:rPr lang="tr-TR" sz="1800" dirty="0" smtClean="0">
                          <a:latin typeface="Times New Roman" panose="02020603050405020304" pitchFamily="18" charset="0"/>
                          <a:cs typeface="Times New Roman" panose="02020603050405020304" pitchFamily="18" charset="0"/>
                        </a:rPr>
                        <a:t>41,6</a:t>
                      </a:r>
                      <a:endParaRPr lang="tr-TR" sz="1800" dirty="0">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r>
            </a:tbl>
          </a:graphicData>
        </a:graphic>
      </p:graphicFrame>
    </p:spTree>
    <p:extLst>
      <p:ext uri="{BB962C8B-B14F-4D97-AF65-F5344CB8AC3E}">
        <p14:creationId xmlns:p14="http://schemas.microsoft.com/office/powerpoint/2010/main" val="5800480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808817584"/>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f</a:t>
              </a:r>
              <a:r>
                <a:rPr lang="tr-TR" sz="2600" b="1" kern="1200" dirty="0" smtClean="0"/>
                <a:t>- Ulaşım İmkanları</a:t>
              </a:r>
              <a:endParaRPr lang="tr-TR" sz="2600" kern="1200" dirty="0"/>
            </a:p>
          </p:txBody>
        </p:sp>
      </p:grpSp>
      <p:pic>
        <p:nvPicPr>
          <p:cNvPr id="16"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418" y="1488730"/>
            <a:ext cx="3791431" cy="330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Dikdörtgen 16"/>
          <p:cNvSpPr/>
          <p:nvPr/>
        </p:nvSpPr>
        <p:spPr>
          <a:xfrm>
            <a:off x="5436096" y="1270723"/>
            <a:ext cx="3092922" cy="430085"/>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tr-TR" b="1" dirty="0"/>
              <a:t>HAVAYOLU</a:t>
            </a:r>
          </a:p>
        </p:txBody>
      </p:sp>
      <p:graphicFrame>
        <p:nvGraphicFramePr>
          <p:cNvPr id="18" name="Tablo 17"/>
          <p:cNvGraphicFramePr>
            <a:graphicFrameLocks noGrp="1"/>
          </p:cNvGraphicFramePr>
          <p:nvPr>
            <p:extLst>
              <p:ext uri="{D42A27DB-BD31-4B8C-83A1-F6EECF244321}">
                <p14:modId xmlns:p14="http://schemas.microsoft.com/office/powerpoint/2010/main" val="4205483832"/>
              </p:ext>
            </p:extLst>
          </p:nvPr>
        </p:nvGraphicFramePr>
        <p:xfrm>
          <a:off x="5407296" y="1833368"/>
          <a:ext cx="3081492" cy="3148892"/>
        </p:xfrm>
        <a:graphic>
          <a:graphicData uri="http://schemas.openxmlformats.org/drawingml/2006/table">
            <a:tbl>
              <a:tblPr firstRow="1" firstCol="1" bandRow="1">
                <a:tableStyleId>{E8B1032C-EA38-4F05-BA0D-38AFFFC7BED3}</a:tableStyleId>
              </a:tblPr>
              <a:tblGrid>
                <a:gridCol w="2261048"/>
                <a:gridCol w="820444"/>
              </a:tblGrid>
              <a:tr h="570664">
                <a:tc gridSpan="2">
                  <a:txBody>
                    <a:bodyPr/>
                    <a:lstStyle/>
                    <a:p>
                      <a:pPr algn="ctr">
                        <a:lnSpc>
                          <a:spcPct val="115000"/>
                        </a:lnSpc>
                        <a:spcAft>
                          <a:spcPts val="0"/>
                        </a:spcAft>
                      </a:pPr>
                      <a:r>
                        <a:rPr lang="tr-TR" sz="1100" dirty="0" smtClean="0">
                          <a:effectLst/>
                          <a:latin typeface="Times New Roman" panose="02020603050405020304" pitchFamily="18" charset="0"/>
                          <a:cs typeface="Times New Roman" panose="02020603050405020304" pitchFamily="18" charset="0"/>
                        </a:rPr>
                        <a:t>MUŞ SULTAN ALPARSLAN </a:t>
                      </a:r>
                      <a:r>
                        <a:rPr lang="tr-TR" sz="1100" baseline="0" dirty="0" smtClean="0">
                          <a:effectLst/>
                          <a:latin typeface="Times New Roman" panose="02020603050405020304" pitchFamily="18" charset="0"/>
                          <a:cs typeface="Times New Roman" panose="02020603050405020304" pitchFamily="18" charset="0"/>
                        </a:rPr>
                        <a:t>HAVALİMANI</a:t>
                      </a:r>
                      <a:endParaRPr lang="tr-TR" sz="1100" dirty="0">
                        <a:solidFill>
                          <a:schemeClr val="accent6">
                            <a:lumMod val="50000"/>
                          </a:schemeClr>
                        </a:solidFill>
                        <a:effectLst/>
                        <a:latin typeface="Times New Roman" panose="02020603050405020304" pitchFamily="18" charset="0"/>
                        <a:ea typeface="Calibri"/>
                        <a:cs typeface="Times New Roman" panose="02020603050405020304" pitchFamily="18" charset="0"/>
                      </a:endParaRPr>
                    </a:p>
                    <a:p>
                      <a:pPr algn="ctr">
                        <a:lnSpc>
                          <a:spcPct val="115000"/>
                        </a:lnSpc>
                        <a:spcAft>
                          <a:spcPts val="0"/>
                        </a:spcAft>
                      </a:pPr>
                      <a:r>
                        <a:rPr lang="tr-TR" sz="1100" dirty="0" smtClean="0">
                          <a:solidFill>
                            <a:schemeClr val="accent6">
                              <a:lumMod val="50000"/>
                            </a:schemeClr>
                          </a:solidFill>
                          <a:effectLst/>
                          <a:latin typeface="Times New Roman" panose="02020603050405020304" pitchFamily="18" charset="0"/>
                          <a:ea typeface="Calibri"/>
                          <a:cs typeface="Times New Roman" panose="02020603050405020304" pitchFamily="18" charset="0"/>
                        </a:rPr>
                        <a:t>(2018 YILI)</a:t>
                      </a:r>
                      <a:endParaRPr lang="tr-TR" sz="1100" dirty="0">
                        <a:solidFill>
                          <a:schemeClr val="accent6">
                            <a:lumMod val="50000"/>
                          </a:schemeClr>
                        </a:solidFill>
                        <a:effectLst/>
                        <a:latin typeface="Times New Roman" panose="02020603050405020304" pitchFamily="18" charset="0"/>
                        <a:ea typeface="Calibri"/>
                        <a:cs typeface="Times New Roman" panose="02020603050405020304" pitchFamily="18" charset="0"/>
                      </a:endParaRPr>
                    </a:p>
                  </a:txBody>
                  <a:tcPr marL="68578" marR="68578" marT="0" marB="0" anchor="ctr"/>
                </a:tc>
                <a:tc hMerge="1">
                  <a:txBody>
                    <a:bodyPr/>
                    <a:lstStyle/>
                    <a:p>
                      <a:endParaRPr lang="tr-TR"/>
                    </a:p>
                  </a:txBody>
                  <a:tcPr/>
                </a:tc>
              </a:tr>
              <a:tr h="291469">
                <a:tc>
                  <a:txBody>
                    <a:bodyPr/>
                    <a:lstStyle/>
                    <a:p>
                      <a:pPr algn="ctr">
                        <a:lnSpc>
                          <a:spcPct val="115000"/>
                        </a:lnSpc>
                        <a:spcAft>
                          <a:spcPts val="0"/>
                        </a:spcAft>
                      </a:pPr>
                      <a:r>
                        <a:rPr lang="tr-TR" sz="1100" b="1" dirty="0" smtClean="0">
                          <a:effectLst/>
                          <a:latin typeface="Times New Roman" panose="02020603050405020304" pitchFamily="18" charset="0"/>
                          <a:ea typeface="Calibri"/>
                          <a:cs typeface="Times New Roman" panose="02020603050405020304" pitchFamily="18" charset="0"/>
                        </a:rPr>
                        <a:t>İç Hat Uçuş Sayısı</a:t>
                      </a:r>
                      <a:endParaRPr lang="tr-TR" sz="1100" b="1" dirty="0">
                        <a:effectLst/>
                        <a:latin typeface="Times New Roman" panose="02020603050405020304" pitchFamily="18" charset="0"/>
                        <a:ea typeface="Calibri"/>
                        <a:cs typeface="Times New Roman" panose="02020603050405020304" pitchFamily="18" charset="0"/>
                      </a:endParaRPr>
                    </a:p>
                  </a:txBody>
                  <a:tcPr marL="68578" marR="68578" marT="0" marB="0" anchor="ctr"/>
                </a:tc>
                <a:tc>
                  <a:txBody>
                    <a:bodyPr/>
                    <a:lstStyle/>
                    <a:p>
                      <a:pPr algn="ctr">
                        <a:lnSpc>
                          <a:spcPct val="115000"/>
                        </a:lnSpc>
                        <a:spcAft>
                          <a:spcPts val="0"/>
                        </a:spcAft>
                      </a:pPr>
                      <a:r>
                        <a:rPr lang="tr-TR" sz="1100" b="1" dirty="0" smtClean="0">
                          <a:effectLst/>
                          <a:latin typeface="Times New Roman" panose="02020603050405020304" pitchFamily="18" charset="0"/>
                          <a:ea typeface="Calibri"/>
                          <a:cs typeface="Times New Roman" panose="02020603050405020304" pitchFamily="18" charset="0"/>
                        </a:rPr>
                        <a:t>3.023</a:t>
                      </a:r>
                      <a:endParaRPr lang="tr-TR" sz="1100" b="1" dirty="0">
                        <a:effectLst/>
                        <a:latin typeface="Times New Roman" panose="02020603050405020304" pitchFamily="18" charset="0"/>
                        <a:ea typeface="Calibri"/>
                        <a:cs typeface="Times New Roman" panose="02020603050405020304" pitchFamily="18" charset="0"/>
                      </a:endParaRPr>
                    </a:p>
                  </a:txBody>
                  <a:tcPr marL="68578" marR="68578" marT="0" marB="0" anchor="ctr"/>
                </a:tc>
              </a:tr>
              <a:tr h="285342">
                <a:tc>
                  <a:txBody>
                    <a:bodyPr/>
                    <a:lstStyle/>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Dış Hat Uçuş Sayısı</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c>
                  <a:txBody>
                    <a:bodyPr/>
                    <a:lstStyle/>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16</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r>
              <a:tr h="285332">
                <a:tc>
                  <a:txBody>
                    <a:bodyPr/>
                    <a:lstStyle/>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İç Hat Yolcu Sayısı</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c>
                  <a:txBody>
                    <a:bodyPr/>
                    <a:lstStyle/>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462.000</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r>
              <a:tr h="299559">
                <a:tc>
                  <a:txBody>
                    <a:bodyPr/>
                    <a:lstStyle/>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Dış Hat Yolcu Sayısı</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c>
                  <a:txBody>
                    <a:bodyPr/>
                    <a:lstStyle/>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1.999</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r>
              <a:tr h="360040">
                <a:tc>
                  <a:txBody>
                    <a:bodyPr/>
                    <a:lstStyle/>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İç Hat Ticari Uçuş Sayısı</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c>
                  <a:txBody>
                    <a:bodyPr/>
                    <a:lstStyle/>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2.898</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r>
              <a:tr h="285342">
                <a:tc>
                  <a:txBody>
                    <a:bodyPr/>
                    <a:lstStyle/>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Dış Hat Ticari Uçuş Sayısı</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c>
                  <a:txBody>
                    <a:bodyPr/>
                    <a:lstStyle/>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16</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r>
              <a:tr h="285342">
                <a:tc>
                  <a:txBody>
                    <a:bodyPr/>
                    <a:lstStyle/>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Yük (Bagaj + Kargo + Posta) (Ton)</a:t>
                      </a:r>
                    </a:p>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İç Hat</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c>
                  <a:txBody>
                    <a:bodyPr/>
                    <a:lstStyle/>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3.940</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r>
              <a:tr h="285342">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tr-TR" sz="1100" dirty="0" smtClean="0">
                          <a:effectLst/>
                          <a:latin typeface="Times New Roman" panose="02020603050405020304" pitchFamily="18" charset="0"/>
                          <a:ea typeface="Calibri"/>
                          <a:cs typeface="Times New Roman" panose="02020603050405020304" pitchFamily="18" charset="0"/>
                        </a:rPr>
                        <a:t>Yük (Bagaj + Kargo + Posta) (Ton)</a:t>
                      </a:r>
                    </a:p>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Dış Hat</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c>
                  <a:txBody>
                    <a:bodyPr/>
                    <a:lstStyle/>
                    <a:p>
                      <a:pPr algn="ctr">
                        <a:lnSpc>
                          <a:spcPct val="115000"/>
                        </a:lnSpc>
                        <a:spcAft>
                          <a:spcPts val="0"/>
                        </a:spcAft>
                      </a:pPr>
                      <a:r>
                        <a:rPr lang="tr-TR" sz="1100" dirty="0" smtClean="0">
                          <a:effectLst/>
                          <a:latin typeface="Times New Roman" panose="02020603050405020304" pitchFamily="18" charset="0"/>
                          <a:ea typeface="Calibri"/>
                          <a:cs typeface="Times New Roman" panose="02020603050405020304" pitchFamily="18" charset="0"/>
                        </a:rPr>
                        <a:t>55</a:t>
                      </a:r>
                      <a:endParaRPr lang="tr-TR" sz="1100" dirty="0">
                        <a:effectLst/>
                        <a:latin typeface="Times New Roman" panose="02020603050405020304" pitchFamily="18" charset="0"/>
                        <a:ea typeface="Calibri"/>
                        <a:cs typeface="Times New Roman" panose="02020603050405020304" pitchFamily="18" charset="0"/>
                      </a:endParaRPr>
                    </a:p>
                  </a:txBody>
                  <a:tcPr marL="68578" marR="68578" marT="0" marB="0" anchor="ctr"/>
                </a:tc>
              </a:tr>
            </a:tbl>
          </a:graphicData>
        </a:graphic>
      </p:graphicFrame>
      <p:sp>
        <p:nvSpPr>
          <p:cNvPr id="21" name="Metin kutusu 20"/>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2" name="Diyagram 1"/>
          <p:cNvGraphicFramePr/>
          <p:nvPr>
            <p:extLst>
              <p:ext uri="{D42A27DB-BD31-4B8C-83A1-F6EECF244321}">
                <p14:modId xmlns:p14="http://schemas.microsoft.com/office/powerpoint/2010/main" val="2564072759"/>
              </p:ext>
            </p:extLst>
          </p:nvPr>
        </p:nvGraphicFramePr>
        <p:xfrm>
          <a:off x="1245806" y="5157192"/>
          <a:ext cx="7269386" cy="101833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0358960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4810</TotalTime>
  <Words>2158</Words>
  <Application>Microsoft Office PowerPoint</Application>
  <PresentationFormat>Ekran Gösterisi (4:3)</PresentationFormat>
  <Paragraphs>553</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Gündönümü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Hazırlık Süreci</dc:title>
  <dc:creator>M.Emin ÇAKAY</dc:creator>
  <cp:lastModifiedBy>emine.alpaslan</cp:lastModifiedBy>
  <cp:revision>621</cp:revision>
  <dcterms:created xsi:type="dcterms:W3CDTF">2013-05-05T11:25:29Z</dcterms:created>
  <dcterms:modified xsi:type="dcterms:W3CDTF">2020-05-08T11:18:03Z</dcterms:modified>
</cp:coreProperties>
</file>