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304" r:id="rId4"/>
    <p:sldId id="307" r:id="rId5"/>
    <p:sldId id="305"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302" r:id="rId34"/>
    <p:sldId id="308" r:id="rId35"/>
    <p:sldId id="303" r:id="rId36"/>
    <p:sldId id="306" r:id="rId37"/>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562" y="7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3ADEE6-4AE9-47C0-A0DB-5D08C5D31E5A}" type="doc">
      <dgm:prSet loTypeId="urn:microsoft.com/office/officeart/2005/8/layout/radial3" loCatId="relationship" qsTypeId="urn:microsoft.com/office/officeart/2005/8/quickstyle/3d3" qsCatId="3D" csTypeId="urn:microsoft.com/office/officeart/2005/8/colors/accent1_3" csCatId="accent1" phldr="1"/>
      <dgm:spPr/>
      <dgm:t>
        <a:bodyPr/>
        <a:lstStyle/>
        <a:p>
          <a:endParaRPr lang="tr-TR"/>
        </a:p>
      </dgm:t>
    </dgm:pt>
    <dgm:pt modelId="{8631E19B-7759-4D9B-B2CC-8A364A087CA6}">
      <dgm:prSet phldrT="[Metin]" custT="1"/>
      <dgm:spPr/>
      <dgm:t>
        <a:bodyPr/>
        <a:lstStyle/>
        <a:p>
          <a:r>
            <a:rPr lang="tr-TR" sz="1600" b="1" dirty="0"/>
            <a:t>Ajanslara kimler başvurabilir? </a:t>
          </a:r>
        </a:p>
      </dgm:t>
    </dgm:pt>
    <dgm:pt modelId="{66256309-9038-465E-A26C-35401C0F10C4}" type="parTrans" cxnId="{D93D2700-67B8-4734-A63F-9FE3948DA158}">
      <dgm:prSet/>
      <dgm:spPr/>
      <dgm:t>
        <a:bodyPr/>
        <a:lstStyle/>
        <a:p>
          <a:endParaRPr lang="tr-TR" sz="800"/>
        </a:p>
      </dgm:t>
    </dgm:pt>
    <dgm:pt modelId="{189E5830-BEB7-46BF-AEEC-CBE3CB4CF6DF}" type="sibTrans" cxnId="{D93D2700-67B8-4734-A63F-9FE3948DA158}">
      <dgm:prSet/>
      <dgm:spPr/>
      <dgm:t>
        <a:bodyPr/>
        <a:lstStyle/>
        <a:p>
          <a:endParaRPr lang="tr-TR" sz="800"/>
        </a:p>
      </dgm:t>
    </dgm:pt>
    <dgm:pt modelId="{3549EE4C-ACE5-4720-BE91-3BCC3A63C335}">
      <dgm:prSet phldrT="[Metin]" custT="1"/>
      <dgm:spPr/>
      <dgm:t>
        <a:bodyPr/>
        <a:lstStyle/>
        <a:p>
          <a:r>
            <a:rPr lang="tr-TR" sz="800" b="1">
              <a:latin typeface="Calibri" panose="020F0502020204030204" pitchFamily="34" charset="0"/>
              <a:cs typeface="Calibri" panose="020F0502020204030204" pitchFamily="34" charset="0"/>
            </a:rPr>
            <a:t>Yerel yönetimler</a:t>
          </a:r>
          <a:endParaRPr lang="tr-TR" sz="800" b="1" dirty="0"/>
        </a:p>
      </dgm:t>
    </dgm:pt>
    <dgm:pt modelId="{2A694E7B-14A1-4F85-99A5-B2265D202EEF}" type="parTrans" cxnId="{B7960606-B5DF-4F28-9884-76B49117C232}">
      <dgm:prSet/>
      <dgm:spPr/>
      <dgm:t>
        <a:bodyPr/>
        <a:lstStyle/>
        <a:p>
          <a:endParaRPr lang="tr-TR" sz="800"/>
        </a:p>
      </dgm:t>
    </dgm:pt>
    <dgm:pt modelId="{C1E2B4C6-3AC0-42E4-AB96-2C3EECE4F189}" type="sibTrans" cxnId="{B7960606-B5DF-4F28-9884-76B49117C232}">
      <dgm:prSet/>
      <dgm:spPr/>
      <dgm:t>
        <a:bodyPr/>
        <a:lstStyle/>
        <a:p>
          <a:endParaRPr lang="tr-TR" sz="800"/>
        </a:p>
      </dgm:t>
    </dgm:pt>
    <dgm:pt modelId="{0488856B-A9D0-4333-AF8D-713346B9C375}">
      <dgm:prSet phldrT="[Metin]" custT="1"/>
      <dgm:spPr/>
      <dgm:t>
        <a:bodyPr/>
        <a:lstStyle/>
        <a:p>
          <a:r>
            <a:rPr lang="tr-TR" sz="800" b="1" dirty="0"/>
            <a:t>Diğer kamu kurum ve kuruluşları</a:t>
          </a:r>
        </a:p>
      </dgm:t>
    </dgm:pt>
    <dgm:pt modelId="{040457F0-A11A-4A3D-8660-97C4B89D4F26}" type="parTrans" cxnId="{5F8601D7-8CE0-41D1-B3C1-2679338E238C}">
      <dgm:prSet/>
      <dgm:spPr/>
      <dgm:t>
        <a:bodyPr/>
        <a:lstStyle/>
        <a:p>
          <a:endParaRPr lang="tr-TR" sz="800"/>
        </a:p>
      </dgm:t>
    </dgm:pt>
    <dgm:pt modelId="{8EB4A573-B963-4D0E-9C8A-B1FD9AB7A8CE}" type="sibTrans" cxnId="{5F8601D7-8CE0-41D1-B3C1-2679338E238C}">
      <dgm:prSet/>
      <dgm:spPr/>
      <dgm:t>
        <a:bodyPr/>
        <a:lstStyle/>
        <a:p>
          <a:endParaRPr lang="tr-TR" sz="800"/>
        </a:p>
      </dgm:t>
    </dgm:pt>
    <dgm:pt modelId="{6588CA52-C50E-4D93-85CD-0A2AF8860AEE}">
      <dgm:prSet phldrT="[Metin]" custT="1"/>
      <dgm:spPr/>
      <dgm:t>
        <a:bodyPr/>
        <a:lstStyle/>
        <a:p>
          <a:r>
            <a:rPr lang="tr-TR" sz="800" b="1">
              <a:latin typeface="Calibri" panose="020F0502020204030204" pitchFamily="34" charset="0"/>
              <a:cs typeface="Calibri" panose="020F0502020204030204" pitchFamily="34" charset="0"/>
            </a:rPr>
            <a:t>Üniversiteler</a:t>
          </a:r>
          <a:endParaRPr lang="tr-TR" sz="800" b="1" dirty="0"/>
        </a:p>
      </dgm:t>
    </dgm:pt>
    <dgm:pt modelId="{2E4F6115-39A7-41F6-B15B-56FD4FDA6DB2}" type="parTrans" cxnId="{71E1A6F4-75D2-4857-96F9-6244A27A6D24}">
      <dgm:prSet/>
      <dgm:spPr/>
      <dgm:t>
        <a:bodyPr/>
        <a:lstStyle/>
        <a:p>
          <a:endParaRPr lang="tr-TR" sz="800"/>
        </a:p>
      </dgm:t>
    </dgm:pt>
    <dgm:pt modelId="{67DB053F-73F7-4725-850C-4C7CF422B907}" type="sibTrans" cxnId="{71E1A6F4-75D2-4857-96F9-6244A27A6D24}">
      <dgm:prSet/>
      <dgm:spPr/>
      <dgm:t>
        <a:bodyPr/>
        <a:lstStyle/>
        <a:p>
          <a:endParaRPr lang="tr-TR" sz="800"/>
        </a:p>
      </dgm:t>
    </dgm:pt>
    <dgm:pt modelId="{2181371D-7D9C-4E42-BC61-250ABF169A6E}">
      <dgm:prSet phldrT="[Metin]" custT="1"/>
      <dgm:spPr/>
      <dgm:t>
        <a:bodyPr/>
        <a:lstStyle/>
        <a:p>
          <a:r>
            <a:rPr lang="tr-TR" sz="800" b="1" dirty="0"/>
            <a:t>Kamu kurumu niteliğinde meslek kuruluşları</a:t>
          </a:r>
        </a:p>
      </dgm:t>
    </dgm:pt>
    <dgm:pt modelId="{5FA385F4-33CE-4309-89B4-24E7749C6530}" type="parTrans" cxnId="{213A035D-DCD9-45CF-A7BC-A4B21B73BA1B}">
      <dgm:prSet/>
      <dgm:spPr/>
      <dgm:t>
        <a:bodyPr/>
        <a:lstStyle/>
        <a:p>
          <a:endParaRPr lang="tr-TR" sz="800"/>
        </a:p>
      </dgm:t>
    </dgm:pt>
    <dgm:pt modelId="{1AD0A463-D0AC-48D5-A40D-E74E21118D27}" type="sibTrans" cxnId="{213A035D-DCD9-45CF-A7BC-A4B21B73BA1B}">
      <dgm:prSet/>
      <dgm:spPr/>
      <dgm:t>
        <a:bodyPr/>
        <a:lstStyle/>
        <a:p>
          <a:endParaRPr lang="tr-TR" sz="800"/>
        </a:p>
      </dgm:t>
    </dgm:pt>
    <dgm:pt modelId="{AE7582DD-D11A-4654-9AA8-A94CB65ACFC6}">
      <dgm:prSet phldrT="[Metin]" custT="1"/>
      <dgm:spPr/>
      <dgm:t>
        <a:bodyPr/>
        <a:lstStyle/>
        <a:p>
          <a:r>
            <a:rPr lang="tr-TR" sz="800" b="1" dirty="0"/>
            <a:t>Sivil toplum kuruluşları</a:t>
          </a:r>
        </a:p>
      </dgm:t>
    </dgm:pt>
    <dgm:pt modelId="{46A6765A-BB38-4829-98F5-E1D960A862BB}" type="parTrans" cxnId="{F194FAAD-D3AA-456E-9F77-65760392FC9B}">
      <dgm:prSet/>
      <dgm:spPr/>
      <dgm:t>
        <a:bodyPr/>
        <a:lstStyle/>
        <a:p>
          <a:endParaRPr lang="tr-TR" sz="800"/>
        </a:p>
      </dgm:t>
    </dgm:pt>
    <dgm:pt modelId="{75B6498F-8885-4FBC-AB14-B1FC290C9776}" type="sibTrans" cxnId="{F194FAAD-D3AA-456E-9F77-65760392FC9B}">
      <dgm:prSet/>
      <dgm:spPr/>
      <dgm:t>
        <a:bodyPr/>
        <a:lstStyle/>
        <a:p>
          <a:endParaRPr lang="tr-TR" sz="800"/>
        </a:p>
      </dgm:t>
    </dgm:pt>
    <dgm:pt modelId="{E74CA7CF-A139-44B8-A43B-3B0E2382A1C0}">
      <dgm:prSet phldrT="[Metin]" custT="1"/>
      <dgm:spPr/>
      <dgm:t>
        <a:bodyPr/>
        <a:lstStyle/>
        <a:p>
          <a:r>
            <a:rPr lang="tr-TR" sz="800" b="1" dirty="0"/>
            <a:t>Organize sanayi bölgeleri</a:t>
          </a:r>
        </a:p>
      </dgm:t>
    </dgm:pt>
    <dgm:pt modelId="{20DCD790-AC7B-452A-A47B-33582441C7BA}" type="parTrans" cxnId="{E8727F2D-F347-4BDC-9270-66C6598EE71D}">
      <dgm:prSet/>
      <dgm:spPr/>
      <dgm:t>
        <a:bodyPr/>
        <a:lstStyle/>
        <a:p>
          <a:endParaRPr lang="tr-TR" sz="800"/>
        </a:p>
      </dgm:t>
    </dgm:pt>
    <dgm:pt modelId="{49E4ED52-2E2A-4CCD-9E0F-DCCFCCF4AC67}" type="sibTrans" cxnId="{E8727F2D-F347-4BDC-9270-66C6598EE71D}">
      <dgm:prSet/>
      <dgm:spPr/>
      <dgm:t>
        <a:bodyPr/>
        <a:lstStyle/>
        <a:p>
          <a:endParaRPr lang="tr-TR" sz="800"/>
        </a:p>
      </dgm:t>
    </dgm:pt>
    <dgm:pt modelId="{DEF022AC-11F6-426C-AFDC-22CD7A963806}">
      <dgm:prSet phldrT="[Metin]" custT="1"/>
      <dgm:spPr/>
      <dgm:t>
        <a:bodyPr/>
        <a:lstStyle/>
        <a:p>
          <a:r>
            <a:rPr lang="tr-TR" sz="800" b="1" dirty="0"/>
            <a:t>Küçük sanayi siteleri</a:t>
          </a:r>
        </a:p>
      </dgm:t>
    </dgm:pt>
    <dgm:pt modelId="{736EA4B5-BE80-41AD-9884-AC77F44DE58C}" type="parTrans" cxnId="{8DD1278B-D415-4253-A8D7-F3B3FC2238CE}">
      <dgm:prSet/>
      <dgm:spPr/>
      <dgm:t>
        <a:bodyPr/>
        <a:lstStyle/>
        <a:p>
          <a:endParaRPr lang="tr-TR" sz="800"/>
        </a:p>
      </dgm:t>
    </dgm:pt>
    <dgm:pt modelId="{81FF9DAC-76E8-42AC-BD25-D8F58723211A}" type="sibTrans" cxnId="{8DD1278B-D415-4253-A8D7-F3B3FC2238CE}">
      <dgm:prSet/>
      <dgm:spPr/>
      <dgm:t>
        <a:bodyPr/>
        <a:lstStyle/>
        <a:p>
          <a:endParaRPr lang="tr-TR" sz="800"/>
        </a:p>
      </dgm:t>
    </dgm:pt>
    <dgm:pt modelId="{98257CCA-D56B-4B3A-A29F-74A8A8BBC3A9}">
      <dgm:prSet phldrT="[Metin]" custT="1"/>
      <dgm:spPr/>
      <dgm:t>
        <a:bodyPr/>
        <a:lstStyle/>
        <a:p>
          <a:r>
            <a:rPr lang="tr-TR" sz="800" b="1" dirty="0"/>
            <a:t>Teknoloji geliştirme bölgeleri</a:t>
          </a:r>
        </a:p>
      </dgm:t>
    </dgm:pt>
    <dgm:pt modelId="{FEB1D051-EBFC-4553-97F6-FC0C83513776}" type="parTrans" cxnId="{F7A095CF-8A76-4C10-888C-6617D262C727}">
      <dgm:prSet/>
      <dgm:spPr/>
      <dgm:t>
        <a:bodyPr/>
        <a:lstStyle/>
        <a:p>
          <a:endParaRPr lang="tr-TR" sz="800"/>
        </a:p>
      </dgm:t>
    </dgm:pt>
    <dgm:pt modelId="{733C9FC1-F312-44EC-88BE-2E4F3A77146C}" type="sibTrans" cxnId="{F7A095CF-8A76-4C10-888C-6617D262C727}">
      <dgm:prSet/>
      <dgm:spPr/>
      <dgm:t>
        <a:bodyPr/>
        <a:lstStyle/>
        <a:p>
          <a:endParaRPr lang="tr-TR" sz="800"/>
        </a:p>
      </dgm:t>
    </dgm:pt>
    <dgm:pt modelId="{9BA9DA8A-64CE-48AB-92FC-C714E024F7D2}">
      <dgm:prSet phldrT="[Metin]" custT="1"/>
      <dgm:spPr/>
      <dgm:t>
        <a:bodyPr/>
        <a:lstStyle/>
        <a:p>
          <a:r>
            <a:rPr lang="tr-TR" sz="800" b="1" dirty="0"/>
            <a:t>Endüstri bölgeleri</a:t>
          </a:r>
        </a:p>
      </dgm:t>
    </dgm:pt>
    <dgm:pt modelId="{FB539D48-9142-416A-904A-05CFB2463CDD}" type="parTrans" cxnId="{21CA9B73-00FF-4D36-8A25-3EBF835A2790}">
      <dgm:prSet/>
      <dgm:spPr/>
      <dgm:t>
        <a:bodyPr/>
        <a:lstStyle/>
        <a:p>
          <a:endParaRPr lang="tr-TR" sz="800"/>
        </a:p>
      </dgm:t>
    </dgm:pt>
    <dgm:pt modelId="{7B4A8D8D-4AD0-42B3-9D41-768FD5D3765F}" type="sibTrans" cxnId="{21CA9B73-00FF-4D36-8A25-3EBF835A2790}">
      <dgm:prSet/>
      <dgm:spPr/>
      <dgm:t>
        <a:bodyPr/>
        <a:lstStyle/>
        <a:p>
          <a:endParaRPr lang="tr-TR" sz="800"/>
        </a:p>
      </dgm:t>
    </dgm:pt>
    <dgm:pt modelId="{14B3B2A2-58A8-4E5D-9F6F-A5C5B15B5F18}">
      <dgm:prSet phldrT="[Metin]" custT="1"/>
      <dgm:spPr/>
      <dgm:t>
        <a:bodyPr/>
        <a:lstStyle/>
        <a:p>
          <a:r>
            <a:rPr lang="tr-TR" sz="800" b="1" dirty="0"/>
            <a:t>İş geliştirme merkezileri gibi kurum ve kuruluşlar</a:t>
          </a:r>
        </a:p>
      </dgm:t>
    </dgm:pt>
    <dgm:pt modelId="{41186E7B-7083-457F-A235-7FD5133A95F6}" type="parTrans" cxnId="{E64DF504-B205-49D0-AB20-343184A66130}">
      <dgm:prSet/>
      <dgm:spPr/>
      <dgm:t>
        <a:bodyPr/>
        <a:lstStyle/>
        <a:p>
          <a:endParaRPr lang="tr-TR" sz="800"/>
        </a:p>
      </dgm:t>
    </dgm:pt>
    <dgm:pt modelId="{C19D8956-A57D-409F-BCA8-F310F2EC7306}" type="sibTrans" cxnId="{E64DF504-B205-49D0-AB20-343184A66130}">
      <dgm:prSet/>
      <dgm:spPr/>
      <dgm:t>
        <a:bodyPr/>
        <a:lstStyle/>
        <a:p>
          <a:endParaRPr lang="tr-TR" sz="800"/>
        </a:p>
      </dgm:t>
    </dgm:pt>
    <dgm:pt modelId="{E8DBCF32-7D28-4ABF-84ED-CADB75090F43}">
      <dgm:prSet phldrT="[Metin]" custT="1"/>
      <dgm:spPr/>
      <dgm:t>
        <a:bodyPr/>
        <a:lstStyle/>
        <a:p>
          <a:r>
            <a:rPr lang="tr-TR" sz="800" b="1" dirty="0"/>
            <a:t>Kar amacı gütmeyen birlikler ve kooperatifler</a:t>
          </a:r>
        </a:p>
      </dgm:t>
    </dgm:pt>
    <dgm:pt modelId="{7BB9AA35-0C3B-4EB2-B76B-B8B194684586}" type="parTrans" cxnId="{57895E24-2E3C-465C-9AFF-8DAC0CB5A284}">
      <dgm:prSet/>
      <dgm:spPr/>
      <dgm:t>
        <a:bodyPr/>
        <a:lstStyle/>
        <a:p>
          <a:endParaRPr lang="tr-TR" sz="800"/>
        </a:p>
      </dgm:t>
    </dgm:pt>
    <dgm:pt modelId="{8E3155DA-8731-4E02-BC20-B4A2670C4C46}" type="sibTrans" cxnId="{57895E24-2E3C-465C-9AFF-8DAC0CB5A284}">
      <dgm:prSet/>
      <dgm:spPr/>
      <dgm:t>
        <a:bodyPr/>
        <a:lstStyle/>
        <a:p>
          <a:endParaRPr lang="tr-TR" sz="800"/>
        </a:p>
      </dgm:t>
    </dgm:pt>
    <dgm:pt modelId="{CBDB49EC-0422-4661-B5F6-323B09C92363}">
      <dgm:prSet phldrT="[Metin]" custT="1"/>
      <dgm:spPr/>
      <dgm:t>
        <a:bodyPr/>
        <a:lstStyle/>
        <a:p>
          <a:r>
            <a:rPr lang="tr-TR" sz="800" b="1" dirty="0"/>
            <a:t>Kurum ve kuruluşların kurduğu veya ortağı olduğu tüzel kişiliği haiz işletmeler</a:t>
          </a:r>
        </a:p>
      </dgm:t>
    </dgm:pt>
    <dgm:pt modelId="{9143B100-F3D6-4B8E-8003-E1358F904959}" type="parTrans" cxnId="{CC2D29D9-D14B-49C1-B5B1-30E1C0F309B7}">
      <dgm:prSet/>
      <dgm:spPr/>
      <dgm:t>
        <a:bodyPr/>
        <a:lstStyle/>
        <a:p>
          <a:endParaRPr lang="tr-TR" sz="800"/>
        </a:p>
      </dgm:t>
    </dgm:pt>
    <dgm:pt modelId="{0E39BB4A-79ED-4218-81D9-11CE0A104364}" type="sibTrans" cxnId="{CC2D29D9-D14B-49C1-B5B1-30E1C0F309B7}">
      <dgm:prSet/>
      <dgm:spPr/>
      <dgm:t>
        <a:bodyPr/>
        <a:lstStyle/>
        <a:p>
          <a:endParaRPr lang="tr-TR" sz="800"/>
        </a:p>
      </dgm:t>
    </dgm:pt>
    <dgm:pt modelId="{B3859B9A-4DCC-4841-8BFE-B1C46EE59974}">
      <dgm:prSet phldrT="[Metin]" custT="1"/>
      <dgm:spPr/>
      <dgm:t>
        <a:bodyPr/>
        <a:lstStyle/>
        <a:p>
          <a:r>
            <a:rPr lang="tr-TR" sz="800" b="1" dirty="0"/>
            <a:t>Kar amacı güden gerçek ve tüzel kişiler</a:t>
          </a:r>
        </a:p>
      </dgm:t>
    </dgm:pt>
    <dgm:pt modelId="{05325D49-0244-4767-8AD7-97930CBBFFD5}" type="parTrans" cxnId="{381C922E-5020-4563-9758-61BD3AE8C805}">
      <dgm:prSet/>
      <dgm:spPr/>
      <dgm:t>
        <a:bodyPr/>
        <a:lstStyle/>
        <a:p>
          <a:endParaRPr lang="tr-TR" sz="800"/>
        </a:p>
      </dgm:t>
    </dgm:pt>
    <dgm:pt modelId="{0B923526-10CD-4112-A38E-9C71E547C630}" type="sibTrans" cxnId="{381C922E-5020-4563-9758-61BD3AE8C805}">
      <dgm:prSet/>
      <dgm:spPr/>
      <dgm:t>
        <a:bodyPr/>
        <a:lstStyle/>
        <a:p>
          <a:endParaRPr lang="tr-TR" sz="800"/>
        </a:p>
      </dgm:t>
    </dgm:pt>
    <dgm:pt modelId="{70E0CE66-25B1-462B-9593-1F693FC9E3AE}" type="pres">
      <dgm:prSet presAssocID="{9D3ADEE6-4AE9-47C0-A0DB-5D08C5D31E5A}" presName="composite" presStyleCnt="0">
        <dgm:presLayoutVars>
          <dgm:chMax val="1"/>
          <dgm:dir/>
          <dgm:resizeHandles val="exact"/>
        </dgm:presLayoutVars>
      </dgm:prSet>
      <dgm:spPr/>
    </dgm:pt>
    <dgm:pt modelId="{62EFDC3B-C86C-4D5A-8778-A58B677FF21A}" type="pres">
      <dgm:prSet presAssocID="{9D3ADEE6-4AE9-47C0-A0DB-5D08C5D31E5A}" presName="radial" presStyleCnt="0">
        <dgm:presLayoutVars>
          <dgm:animLvl val="ctr"/>
        </dgm:presLayoutVars>
      </dgm:prSet>
      <dgm:spPr/>
    </dgm:pt>
    <dgm:pt modelId="{C54AA726-CC28-489D-A643-07C4F2EC0A40}" type="pres">
      <dgm:prSet presAssocID="{8631E19B-7759-4D9B-B2CC-8A364A087CA6}" presName="centerShape" presStyleLbl="vennNode1" presStyleIdx="0" presStyleCnt="14" custScaleX="127316"/>
      <dgm:spPr/>
    </dgm:pt>
    <dgm:pt modelId="{F9219BE0-F8E7-47FD-AF34-57A74D852A04}" type="pres">
      <dgm:prSet presAssocID="{3549EE4C-ACE5-4720-BE91-3BCC3A63C335}" presName="node" presStyleLbl="vennNode1" presStyleIdx="1" presStyleCnt="14" custRadScaleRad="101301" custRadScaleInc="730">
        <dgm:presLayoutVars>
          <dgm:bulletEnabled val="1"/>
        </dgm:presLayoutVars>
      </dgm:prSet>
      <dgm:spPr/>
    </dgm:pt>
    <dgm:pt modelId="{28F0159B-BC82-4FEA-A19C-3479B8D7B252}" type="pres">
      <dgm:prSet presAssocID="{0488856B-A9D0-4333-AF8D-713346B9C375}" presName="node" presStyleLbl="vennNode1" presStyleIdx="2" presStyleCnt="14" custRadScaleRad="101634" custRadScaleInc="-12">
        <dgm:presLayoutVars>
          <dgm:bulletEnabled val="1"/>
        </dgm:presLayoutVars>
      </dgm:prSet>
      <dgm:spPr/>
    </dgm:pt>
    <dgm:pt modelId="{3D32560C-0F32-4F24-8D47-71A86AF6273E}" type="pres">
      <dgm:prSet presAssocID="{6588CA52-C50E-4D93-85CD-0A2AF8860AEE}" presName="node" presStyleLbl="vennNode1" presStyleIdx="3" presStyleCnt="14">
        <dgm:presLayoutVars>
          <dgm:bulletEnabled val="1"/>
        </dgm:presLayoutVars>
      </dgm:prSet>
      <dgm:spPr/>
    </dgm:pt>
    <dgm:pt modelId="{3408131D-8BE6-490D-9C89-EC645AB53E51}" type="pres">
      <dgm:prSet presAssocID="{2181371D-7D9C-4E42-BC61-250ABF169A6E}" presName="node" presStyleLbl="vennNode1" presStyleIdx="4" presStyleCnt="14">
        <dgm:presLayoutVars>
          <dgm:bulletEnabled val="1"/>
        </dgm:presLayoutVars>
      </dgm:prSet>
      <dgm:spPr/>
    </dgm:pt>
    <dgm:pt modelId="{0704E855-D786-47BB-AEA1-AB23B7CBD04E}" type="pres">
      <dgm:prSet presAssocID="{AE7582DD-D11A-4654-9AA8-A94CB65ACFC6}" presName="node" presStyleLbl="vennNode1" presStyleIdx="5" presStyleCnt="14">
        <dgm:presLayoutVars>
          <dgm:bulletEnabled val="1"/>
        </dgm:presLayoutVars>
      </dgm:prSet>
      <dgm:spPr/>
    </dgm:pt>
    <dgm:pt modelId="{7424F228-6EDC-4658-B7AA-23E62C0C4334}" type="pres">
      <dgm:prSet presAssocID="{E74CA7CF-A139-44B8-A43B-3B0E2382A1C0}" presName="node" presStyleLbl="vennNode1" presStyleIdx="6" presStyleCnt="14">
        <dgm:presLayoutVars>
          <dgm:bulletEnabled val="1"/>
        </dgm:presLayoutVars>
      </dgm:prSet>
      <dgm:spPr/>
    </dgm:pt>
    <dgm:pt modelId="{C6D6EDF6-B7A2-4B7E-8384-B7EF593DBFD6}" type="pres">
      <dgm:prSet presAssocID="{DEF022AC-11F6-426C-AFDC-22CD7A963806}" presName="node" presStyleLbl="vennNode1" presStyleIdx="7" presStyleCnt="14">
        <dgm:presLayoutVars>
          <dgm:bulletEnabled val="1"/>
        </dgm:presLayoutVars>
      </dgm:prSet>
      <dgm:spPr/>
    </dgm:pt>
    <dgm:pt modelId="{D3E8DDF1-32F1-4FCE-9079-630231243C73}" type="pres">
      <dgm:prSet presAssocID="{98257CCA-D56B-4B3A-A29F-74A8A8BBC3A9}" presName="node" presStyleLbl="vennNode1" presStyleIdx="8" presStyleCnt="14">
        <dgm:presLayoutVars>
          <dgm:bulletEnabled val="1"/>
        </dgm:presLayoutVars>
      </dgm:prSet>
      <dgm:spPr/>
    </dgm:pt>
    <dgm:pt modelId="{24FD0B6A-CEAB-4106-8B48-DA7522EF8898}" type="pres">
      <dgm:prSet presAssocID="{9BA9DA8A-64CE-48AB-92FC-C714E024F7D2}" presName="node" presStyleLbl="vennNode1" presStyleIdx="9" presStyleCnt="14">
        <dgm:presLayoutVars>
          <dgm:bulletEnabled val="1"/>
        </dgm:presLayoutVars>
      </dgm:prSet>
      <dgm:spPr/>
    </dgm:pt>
    <dgm:pt modelId="{C1CF0CE6-CAA1-46C1-8874-7EEA8168E838}" type="pres">
      <dgm:prSet presAssocID="{14B3B2A2-58A8-4E5D-9F6F-A5C5B15B5F18}" presName="node" presStyleLbl="vennNode1" presStyleIdx="10" presStyleCnt="14">
        <dgm:presLayoutVars>
          <dgm:bulletEnabled val="1"/>
        </dgm:presLayoutVars>
      </dgm:prSet>
      <dgm:spPr/>
    </dgm:pt>
    <dgm:pt modelId="{60D29943-CF0B-4390-9BFE-7528860896FE}" type="pres">
      <dgm:prSet presAssocID="{E8DBCF32-7D28-4ABF-84ED-CADB75090F43}" presName="node" presStyleLbl="vennNode1" presStyleIdx="11" presStyleCnt="14">
        <dgm:presLayoutVars>
          <dgm:bulletEnabled val="1"/>
        </dgm:presLayoutVars>
      </dgm:prSet>
      <dgm:spPr/>
    </dgm:pt>
    <dgm:pt modelId="{45CE5EA5-4D84-4495-9322-64AC1D7B6D1F}" type="pres">
      <dgm:prSet presAssocID="{CBDB49EC-0422-4661-B5F6-323B09C92363}" presName="node" presStyleLbl="vennNode1" presStyleIdx="12" presStyleCnt="14">
        <dgm:presLayoutVars>
          <dgm:bulletEnabled val="1"/>
        </dgm:presLayoutVars>
      </dgm:prSet>
      <dgm:spPr/>
    </dgm:pt>
    <dgm:pt modelId="{92291B53-189F-4F57-A199-51E2E561E888}" type="pres">
      <dgm:prSet presAssocID="{B3859B9A-4DCC-4841-8BFE-B1C46EE59974}" presName="node" presStyleLbl="vennNode1" presStyleIdx="13" presStyleCnt="14">
        <dgm:presLayoutVars>
          <dgm:bulletEnabled val="1"/>
        </dgm:presLayoutVars>
      </dgm:prSet>
      <dgm:spPr/>
    </dgm:pt>
  </dgm:ptLst>
  <dgm:cxnLst>
    <dgm:cxn modelId="{D93D2700-67B8-4734-A63F-9FE3948DA158}" srcId="{9D3ADEE6-4AE9-47C0-A0DB-5D08C5D31E5A}" destId="{8631E19B-7759-4D9B-B2CC-8A364A087CA6}" srcOrd="0" destOrd="0" parTransId="{66256309-9038-465E-A26C-35401C0F10C4}" sibTransId="{189E5830-BEB7-46BF-AEEC-CBE3CB4CF6DF}"/>
    <dgm:cxn modelId="{E64DF504-B205-49D0-AB20-343184A66130}" srcId="{8631E19B-7759-4D9B-B2CC-8A364A087CA6}" destId="{14B3B2A2-58A8-4E5D-9F6F-A5C5B15B5F18}" srcOrd="9" destOrd="0" parTransId="{41186E7B-7083-457F-A235-7FD5133A95F6}" sibTransId="{C19D8956-A57D-409F-BCA8-F310F2EC7306}"/>
    <dgm:cxn modelId="{B7960606-B5DF-4F28-9884-76B49117C232}" srcId="{8631E19B-7759-4D9B-B2CC-8A364A087CA6}" destId="{3549EE4C-ACE5-4720-BE91-3BCC3A63C335}" srcOrd="0" destOrd="0" parTransId="{2A694E7B-14A1-4F85-99A5-B2265D202EEF}" sibTransId="{C1E2B4C6-3AC0-42E4-AB96-2C3EECE4F189}"/>
    <dgm:cxn modelId="{57895E24-2E3C-465C-9AFF-8DAC0CB5A284}" srcId="{8631E19B-7759-4D9B-B2CC-8A364A087CA6}" destId="{E8DBCF32-7D28-4ABF-84ED-CADB75090F43}" srcOrd="10" destOrd="0" parTransId="{7BB9AA35-0C3B-4EB2-B76B-B8B194684586}" sibTransId="{8E3155DA-8731-4E02-BC20-B4A2670C4C46}"/>
    <dgm:cxn modelId="{E8727F2D-F347-4BDC-9270-66C6598EE71D}" srcId="{8631E19B-7759-4D9B-B2CC-8A364A087CA6}" destId="{E74CA7CF-A139-44B8-A43B-3B0E2382A1C0}" srcOrd="5" destOrd="0" parTransId="{20DCD790-AC7B-452A-A47B-33582441C7BA}" sibTransId="{49E4ED52-2E2A-4CCD-9E0F-DCCFCCF4AC67}"/>
    <dgm:cxn modelId="{381C922E-5020-4563-9758-61BD3AE8C805}" srcId="{8631E19B-7759-4D9B-B2CC-8A364A087CA6}" destId="{B3859B9A-4DCC-4841-8BFE-B1C46EE59974}" srcOrd="12" destOrd="0" parTransId="{05325D49-0244-4767-8AD7-97930CBBFFD5}" sibTransId="{0B923526-10CD-4112-A38E-9C71E547C630}"/>
    <dgm:cxn modelId="{213A035D-DCD9-45CF-A7BC-A4B21B73BA1B}" srcId="{8631E19B-7759-4D9B-B2CC-8A364A087CA6}" destId="{2181371D-7D9C-4E42-BC61-250ABF169A6E}" srcOrd="3" destOrd="0" parTransId="{5FA385F4-33CE-4309-89B4-24E7749C6530}" sibTransId="{1AD0A463-D0AC-48D5-A40D-E74E21118D27}"/>
    <dgm:cxn modelId="{EA703A61-451A-47AA-9A5E-3E037F4E34B8}" type="presOf" srcId="{6588CA52-C50E-4D93-85CD-0A2AF8860AEE}" destId="{3D32560C-0F32-4F24-8D47-71A86AF6273E}" srcOrd="0" destOrd="0" presId="urn:microsoft.com/office/officeart/2005/8/layout/radial3"/>
    <dgm:cxn modelId="{AFC05048-D570-4E5F-8DDC-CEADAE682E63}" type="presOf" srcId="{8631E19B-7759-4D9B-B2CC-8A364A087CA6}" destId="{C54AA726-CC28-489D-A643-07C4F2EC0A40}" srcOrd="0" destOrd="0" presId="urn:microsoft.com/office/officeart/2005/8/layout/radial3"/>
    <dgm:cxn modelId="{32F0494A-C140-4001-BCBC-01B59CD476ED}" type="presOf" srcId="{DEF022AC-11F6-426C-AFDC-22CD7A963806}" destId="{C6D6EDF6-B7A2-4B7E-8384-B7EF593DBFD6}" srcOrd="0" destOrd="0" presId="urn:microsoft.com/office/officeart/2005/8/layout/radial3"/>
    <dgm:cxn modelId="{5412784C-AD3E-4DB1-BAE7-934035F054BA}" type="presOf" srcId="{3549EE4C-ACE5-4720-BE91-3BCC3A63C335}" destId="{F9219BE0-F8E7-47FD-AF34-57A74D852A04}" srcOrd="0" destOrd="0" presId="urn:microsoft.com/office/officeart/2005/8/layout/radial3"/>
    <dgm:cxn modelId="{0EF79A6D-A2A0-4302-9C4A-718DEFD24602}" type="presOf" srcId="{AE7582DD-D11A-4654-9AA8-A94CB65ACFC6}" destId="{0704E855-D786-47BB-AEA1-AB23B7CBD04E}" srcOrd="0" destOrd="0" presId="urn:microsoft.com/office/officeart/2005/8/layout/radial3"/>
    <dgm:cxn modelId="{F32D3A70-F0A6-42F7-9D85-3E14DD017CE5}" type="presOf" srcId="{CBDB49EC-0422-4661-B5F6-323B09C92363}" destId="{45CE5EA5-4D84-4495-9322-64AC1D7B6D1F}" srcOrd="0" destOrd="0" presId="urn:microsoft.com/office/officeart/2005/8/layout/radial3"/>
    <dgm:cxn modelId="{21CA9B73-00FF-4D36-8A25-3EBF835A2790}" srcId="{8631E19B-7759-4D9B-B2CC-8A364A087CA6}" destId="{9BA9DA8A-64CE-48AB-92FC-C714E024F7D2}" srcOrd="8" destOrd="0" parTransId="{FB539D48-9142-416A-904A-05CFB2463CDD}" sibTransId="{7B4A8D8D-4AD0-42B3-9D41-768FD5D3765F}"/>
    <dgm:cxn modelId="{9179E17F-0361-4B77-93AE-88AB03836AE6}" type="presOf" srcId="{98257CCA-D56B-4B3A-A29F-74A8A8BBC3A9}" destId="{D3E8DDF1-32F1-4FCE-9079-630231243C73}" srcOrd="0" destOrd="0" presId="urn:microsoft.com/office/officeart/2005/8/layout/radial3"/>
    <dgm:cxn modelId="{6B28A488-FAD6-4ABE-A9C1-1AE5CE00E22E}" type="presOf" srcId="{9D3ADEE6-4AE9-47C0-A0DB-5D08C5D31E5A}" destId="{70E0CE66-25B1-462B-9593-1F693FC9E3AE}" srcOrd="0" destOrd="0" presId="urn:microsoft.com/office/officeart/2005/8/layout/radial3"/>
    <dgm:cxn modelId="{8DD1278B-D415-4253-A8D7-F3B3FC2238CE}" srcId="{8631E19B-7759-4D9B-B2CC-8A364A087CA6}" destId="{DEF022AC-11F6-426C-AFDC-22CD7A963806}" srcOrd="6" destOrd="0" parTransId="{736EA4B5-BE80-41AD-9884-AC77F44DE58C}" sibTransId="{81FF9DAC-76E8-42AC-BD25-D8F58723211A}"/>
    <dgm:cxn modelId="{5557E393-70F2-4D63-88A5-3087E3EE59E3}" type="presOf" srcId="{B3859B9A-4DCC-4841-8BFE-B1C46EE59974}" destId="{92291B53-189F-4F57-A199-51E2E561E888}" srcOrd="0" destOrd="0" presId="urn:microsoft.com/office/officeart/2005/8/layout/radial3"/>
    <dgm:cxn modelId="{0BB2C3A1-D376-419F-BAC1-94AC24CF2CA2}" type="presOf" srcId="{2181371D-7D9C-4E42-BC61-250ABF169A6E}" destId="{3408131D-8BE6-490D-9C89-EC645AB53E51}" srcOrd="0" destOrd="0" presId="urn:microsoft.com/office/officeart/2005/8/layout/radial3"/>
    <dgm:cxn modelId="{F194FAAD-D3AA-456E-9F77-65760392FC9B}" srcId="{8631E19B-7759-4D9B-B2CC-8A364A087CA6}" destId="{AE7582DD-D11A-4654-9AA8-A94CB65ACFC6}" srcOrd="4" destOrd="0" parTransId="{46A6765A-BB38-4829-98F5-E1D960A862BB}" sibTransId="{75B6498F-8885-4FBC-AB14-B1FC290C9776}"/>
    <dgm:cxn modelId="{77E7D0BB-ECE5-4C18-A769-196688894642}" type="presOf" srcId="{E74CA7CF-A139-44B8-A43B-3B0E2382A1C0}" destId="{7424F228-6EDC-4658-B7AA-23E62C0C4334}" srcOrd="0" destOrd="0" presId="urn:microsoft.com/office/officeart/2005/8/layout/radial3"/>
    <dgm:cxn modelId="{20CB41BF-2D43-486D-90BE-EC85E80054C3}" type="presOf" srcId="{E8DBCF32-7D28-4ABF-84ED-CADB75090F43}" destId="{60D29943-CF0B-4390-9BFE-7528860896FE}" srcOrd="0" destOrd="0" presId="urn:microsoft.com/office/officeart/2005/8/layout/radial3"/>
    <dgm:cxn modelId="{26A180CD-5DC9-4E31-8483-0B7561657435}" type="presOf" srcId="{0488856B-A9D0-4333-AF8D-713346B9C375}" destId="{28F0159B-BC82-4FEA-A19C-3479B8D7B252}" srcOrd="0" destOrd="0" presId="urn:microsoft.com/office/officeart/2005/8/layout/radial3"/>
    <dgm:cxn modelId="{F7A095CF-8A76-4C10-888C-6617D262C727}" srcId="{8631E19B-7759-4D9B-B2CC-8A364A087CA6}" destId="{98257CCA-D56B-4B3A-A29F-74A8A8BBC3A9}" srcOrd="7" destOrd="0" parTransId="{FEB1D051-EBFC-4553-97F6-FC0C83513776}" sibTransId="{733C9FC1-F312-44EC-88BE-2E4F3A77146C}"/>
    <dgm:cxn modelId="{5F8601D7-8CE0-41D1-B3C1-2679338E238C}" srcId="{8631E19B-7759-4D9B-B2CC-8A364A087CA6}" destId="{0488856B-A9D0-4333-AF8D-713346B9C375}" srcOrd="1" destOrd="0" parTransId="{040457F0-A11A-4A3D-8660-97C4B89D4F26}" sibTransId="{8EB4A573-B963-4D0E-9C8A-B1FD9AB7A8CE}"/>
    <dgm:cxn modelId="{CC2D29D9-D14B-49C1-B5B1-30E1C0F309B7}" srcId="{8631E19B-7759-4D9B-B2CC-8A364A087CA6}" destId="{CBDB49EC-0422-4661-B5F6-323B09C92363}" srcOrd="11" destOrd="0" parTransId="{9143B100-F3D6-4B8E-8003-E1358F904959}" sibTransId="{0E39BB4A-79ED-4218-81D9-11CE0A104364}"/>
    <dgm:cxn modelId="{72547AE3-1343-4412-A3BC-001E5B6AC9E7}" type="presOf" srcId="{14B3B2A2-58A8-4E5D-9F6F-A5C5B15B5F18}" destId="{C1CF0CE6-CAA1-46C1-8874-7EEA8168E838}" srcOrd="0" destOrd="0" presId="urn:microsoft.com/office/officeart/2005/8/layout/radial3"/>
    <dgm:cxn modelId="{AFDB5BF2-260D-4410-ACCB-2F5446C98A08}" type="presOf" srcId="{9BA9DA8A-64CE-48AB-92FC-C714E024F7D2}" destId="{24FD0B6A-CEAB-4106-8B48-DA7522EF8898}" srcOrd="0" destOrd="0" presId="urn:microsoft.com/office/officeart/2005/8/layout/radial3"/>
    <dgm:cxn modelId="{71E1A6F4-75D2-4857-96F9-6244A27A6D24}" srcId="{8631E19B-7759-4D9B-B2CC-8A364A087CA6}" destId="{6588CA52-C50E-4D93-85CD-0A2AF8860AEE}" srcOrd="2" destOrd="0" parTransId="{2E4F6115-39A7-41F6-B15B-56FD4FDA6DB2}" sibTransId="{67DB053F-73F7-4725-850C-4C7CF422B907}"/>
    <dgm:cxn modelId="{DDF8EF56-6B9A-4BDD-BAB9-90AA3AB3CF26}" type="presParOf" srcId="{70E0CE66-25B1-462B-9593-1F693FC9E3AE}" destId="{62EFDC3B-C86C-4D5A-8778-A58B677FF21A}" srcOrd="0" destOrd="0" presId="urn:microsoft.com/office/officeart/2005/8/layout/radial3"/>
    <dgm:cxn modelId="{05BF2DEC-EB85-4E5C-ADDB-DB97526249E1}" type="presParOf" srcId="{62EFDC3B-C86C-4D5A-8778-A58B677FF21A}" destId="{C54AA726-CC28-489D-A643-07C4F2EC0A40}" srcOrd="0" destOrd="0" presId="urn:microsoft.com/office/officeart/2005/8/layout/radial3"/>
    <dgm:cxn modelId="{980B1535-A270-41E9-876C-62FBDF7DEB97}" type="presParOf" srcId="{62EFDC3B-C86C-4D5A-8778-A58B677FF21A}" destId="{F9219BE0-F8E7-47FD-AF34-57A74D852A04}" srcOrd="1" destOrd="0" presId="urn:microsoft.com/office/officeart/2005/8/layout/radial3"/>
    <dgm:cxn modelId="{1472B76E-167A-4252-AD2F-0EDABFCC3597}" type="presParOf" srcId="{62EFDC3B-C86C-4D5A-8778-A58B677FF21A}" destId="{28F0159B-BC82-4FEA-A19C-3479B8D7B252}" srcOrd="2" destOrd="0" presId="urn:microsoft.com/office/officeart/2005/8/layout/radial3"/>
    <dgm:cxn modelId="{8A6FB366-6191-4D7B-95AF-7E6F9E7A66D9}" type="presParOf" srcId="{62EFDC3B-C86C-4D5A-8778-A58B677FF21A}" destId="{3D32560C-0F32-4F24-8D47-71A86AF6273E}" srcOrd="3" destOrd="0" presId="urn:microsoft.com/office/officeart/2005/8/layout/radial3"/>
    <dgm:cxn modelId="{99578917-2FA2-4D26-90B8-370174BEDD2B}" type="presParOf" srcId="{62EFDC3B-C86C-4D5A-8778-A58B677FF21A}" destId="{3408131D-8BE6-490D-9C89-EC645AB53E51}" srcOrd="4" destOrd="0" presId="urn:microsoft.com/office/officeart/2005/8/layout/radial3"/>
    <dgm:cxn modelId="{0753FDC4-8737-44E5-B0F3-0EAD0B9AED86}" type="presParOf" srcId="{62EFDC3B-C86C-4D5A-8778-A58B677FF21A}" destId="{0704E855-D786-47BB-AEA1-AB23B7CBD04E}" srcOrd="5" destOrd="0" presId="urn:microsoft.com/office/officeart/2005/8/layout/radial3"/>
    <dgm:cxn modelId="{203899A3-EE9C-4AD5-886E-DE6DB0A6E172}" type="presParOf" srcId="{62EFDC3B-C86C-4D5A-8778-A58B677FF21A}" destId="{7424F228-6EDC-4658-B7AA-23E62C0C4334}" srcOrd="6" destOrd="0" presId="urn:microsoft.com/office/officeart/2005/8/layout/radial3"/>
    <dgm:cxn modelId="{4C51FDB5-9CAB-475C-BEAB-0BB81505707A}" type="presParOf" srcId="{62EFDC3B-C86C-4D5A-8778-A58B677FF21A}" destId="{C6D6EDF6-B7A2-4B7E-8384-B7EF593DBFD6}" srcOrd="7" destOrd="0" presId="urn:microsoft.com/office/officeart/2005/8/layout/radial3"/>
    <dgm:cxn modelId="{70615768-3010-4659-89D3-EAEE5074CDA2}" type="presParOf" srcId="{62EFDC3B-C86C-4D5A-8778-A58B677FF21A}" destId="{D3E8DDF1-32F1-4FCE-9079-630231243C73}" srcOrd="8" destOrd="0" presId="urn:microsoft.com/office/officeart/2005/8/layout/radial3"/>
    <dgm:cxn modelId="{FDCF7A18-ADA3-428C-89AE-8D17DB70C223}" type="presParOf" srcId="{62EFDC3B-C86C-4D5A-8778-A58B677FF21A}" destId="{24FD0B6A-CEAB-4106-8B48-DA7522EF8898}" srcOrd="9" destOrd="0" presId="urn:microsoft.com/office/officeart/2005/8/layout/radial3"/>
    <dgm:cxn modelId="{77319AAC-C69F-4ED3-9204-C3E020E3DE88}" type="presParOf" srcId="{62EFDC3B-C86C-4D5A-8778-A58B677FF21A}" destId="{C1CF0CE6-CAA1-46C1-8874-7EEA8168E838}" srcOrd="10" destOrd="0" presId="urn:microsoft.com/office/officeart/2005/8/layout/radial3"/>
    <dgm:cxn modelId="{5A13857D-D248-40D6-B854-D4C5D3F7FD71}" type="presParOf" srcId="{62EFDC3B-C86C-4D5A-8778-A58B677FF21A}" destId="{60D29943-CF0B-4390-9BFE-7528860896FE}" srcOrd="11" destOrd="0" presId="urn:microsoft.com/office/officeart/2005/8/layout/radial3"/>
    <dgm:cxn modelId="{4A0CCE39-7AF7-4779-91B6-B10BB0A91EE2}" type="presParOf" srcId="{62EFDC3B-C86C-4D5A-8778-A58B677FF21A}" destId="{45CE5EA5-4D84-4495-9322-64AC1D7B6D1F}" srcOrd="12" destOrd="0" presId="urn:microsoft.com/office/officeart/2005/8/layout/radial3"/>
    <dgm:cxn modelId="{65226387-4F34-42B2-AF61-DE24115FC38D}" type="presParOf" srcId="{62EFDC3B-C86C-4D5A-8778-A58B677FF21A}" destId="{92291B53-189F-4F57-A199-51E2E561E888}" srcOrd="13" destOrd="0" presId="urn:microsoft.com/office/officeart/2005/8/layout/radial3"/>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4AA726-CC28-489D-A643-07C4F2EC0A40}">
      <dsp:nvSpPr>
        <dsp:cNvPr id="0" name=""/>
        <dsp:cNvSpPr/>
      </dsp:nvSpPr>
      <dsp:spPr>
        <a:xfrm>
          <a:off x="1446557" y="1035537"/>
          <a:ext cx="2225854" cy="1748291"/>
        </a:xfrm>
        <a:prstGeom prst="ellipse">
          <a:avLst/>
        </a:prstGeom>
        <a:solidFill>
          <a:schemeClr val="accent1">
            <a:shade val="80000"/>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tr-TR" sz="1600" b="1" kern="1200" dirty="0"/>
            <a:t>Ajanslara kimler başvurabilir? </a:t>
          </a:r>
        </a:p>
      </dsp:txBody>
      <dsp:txXfrm>
        <a:off x="1772526" y="1291568"/>
        <a:ext cx="1573916" cy="1236229"/>
      </dsp:txXfrm>
    </dsp:sp>
    <dsp:sp modelId="{F9219BE0-F8E7-47FD-AF34-57A74D852A04}">
      <dsp:nvSpPr>
        <dsp:cNvPr id="0" name=""/>
        <dsp:cNvSpPr/>
      </dsp:nvSpPr>
      <dsp:spPr>
        <a:xfrm>
          <a:off x="2127635" y="0"/>
          <a:ext cx="874145" cy="874145"/>
        </a:xfrm>
        <a:prstGeom prst="ellipse">
          <a:avLst/>
        </a:prstGeom>
        <a:solidFill>
          <a:schemeClr val="accent1">
            <a:shade val="80000"/>
            <a:alpha val="50000"/>
            <a:hueOff val="23557"/>
            <a:satOff val="-338"/>
            <a:lumOff val="197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a:latin typeface="Calibri" panose="020F0502020204030204" pitchFamily="34" charset="0"/>
              <a:cs typeface="Calibri" panose="020F0502020204030204" pitchFamily="34" charset="0"/>
            </a:rPr>
            <a:t>Yerel yönetimler</a:t>
          </a:r>
          <a:endParaRPr lang="tr-TR" sz="800" b="1" kern="1200" dirty="0"/>
        </a:p>
      </dsp:txBody>
      <dsp:txXfrm>
        <a:off x="2255651" y="128016"/>
        <a:ext cx="618113" cy="618113"/>
      </dsp:txXfrm>
    </dsp:sp>
    <dsp:sp modelId="{28F0159B-BC82-4FEA-A19C-3479B8D7B252}">
      <dsp:nvSpPr>
        <dsp:cNvPr id="0" name=""/>
        <dsp:cNvSpPr/>
      </dsp:nvSpPr>
      <dsp:spPr>
        <a:xfrm>
          <a:off x="2812609" y="157363"/>
          <a:ext cx="874145" cy="874145"/>
        </a:xfrm>
        <a:prstGeom prst="ellipse">
          <a:avLst/>
        </a:prstGeom>
        <a:solidFill>
          <a:schemeClr val="accent1">
            <a:shade val="80000"/>
            <a:alpha val="50000"/>
            <a:hueOff val="47115"/>
            <a:satOff val="-676"/>
            <a:lumOff val="3941"/>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dirty="0"/>
            <a:t>Diğer kamu kurum ve kuruluşları</a:t>
          </a:r>
        </a:p>
      </dsp:txBody>
      <dsp:txXfrm>
        <a:off x="2940625" y="285379"/>
        <a:ext cx="618113" cy="618113"/>
      </dsp:txXfrm>
    </dsp:sp>
    <dsp:sp modelId="{3D32560C-0F32-4F24-8D47-71A86AF6273E}">
      <dsp:nvSpPr>
        <dsp:cNvPr id="0" name=""/>
        <dsp:cNvSpPr/>
      </dsp:nvSpPr>
      <dsp:spPr>
        <a:xfrm>
          <a:off x="3325173" y="642404"/>
          <a:ext cx="874145" cy="874145"/>
        </a:xfrm>
        <a:prstGeom prst="ellipse">
          <a:avLst/>
        </a:prstGeom>
        <a:solidFill>
          <a:schemeClr val="accent1">
            <a:shade val="80000"/>
            <a:alpha val="50000"/>
            <a:hueOff val="70672"/>
            <a:satOff val="-1014"/>
            <a:lumOff val="5911"/>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a:latin typeface="Calibri" panose="020F0502020204030204" pitchFamily="34" charset="0"/>
              <a:cs typeface="Calibri" panose="020F0502020204030204" pitchFamily="34" charset="0"/>
            </a:rPr>
            <a:t>Üniversiteler</a:t>
          </a:r>
          <a:endParaRPr lang="tr-TR" sz="800" b="1" kern="1200" dirty="0"/>
        </a:p>
      </dsp:txBody>
      <dsp:txXfrm>
        <a:off x="3453189" y="770420"/>
        <a:ext cx="618113" cy="618113"/>
      </dsp:txXfrm>
    </dsp:sp>
    <dsp:sp modelId="{3408131D-8BE6-490D-9C89-EC645AB53E51}">
      <dsp:nvSpPr>
        <dsp:cNvPr id="0" name=""/>
        <dsp:cNvSpPr/>
      </dsp:nvSpPr>
      <dsp:spPr>
        <a:xfrm>
          <a:off x="3573220" y="1296450"/>
          <a:ext cx="874145" cy="874145"/>
        </a:xfrm>
        <a:prstGeom prst="ellipse">
          <a:avLst/>
        </a:prstGeom>
        <a:solidFill>
          <a:schemeClr val="accent1">
            <a:shade val="80000"/>
            <a:alpha val="50000"/>
            <a:hueOff val="94229"/>
            <a:satOff val="-1351"/>
            <a:lumOff val="7882"/>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dirty="0"/>
            <a:t>Kamu kurumu niteliğinde meslek kuruluşları</a:t>
          </a:r>
        </a:p>
      </dsp:txBody>
      <dsp:txXfrm>
        <a:off x="3701236" y="1424466"/>
        <a:ext cx="618113" cy="618113"/>
      </dsp:txXfrm>
    </dsp:sp>
    <dsp:sp modelId="{0704E855-D786-47BB-AEA1-AB23B7CBD04E}">
      <dsp:nvSpPr>
        <dsp:cNvPr id="0" name=""/>
        <dsp:cNvSpPr/>
      </dsp:nvSpPr>
      <dsp:spPr>
        <a:xfrm>
          <a:off x="3488904" y="1990852"/>
          <a:ext cx="874145" cy="874145"/>
        </a:xfrm>
        <a:prstGeom prst="ellipse">
          <a:avLst/>
        </a:prstGeom>
        <a:solidFill>
          <a:schemeClr val="accent1">
            <a:shade val="80000"/>
            <a:alpha val="50000"/>
            <a:hueOff val="117787"/>
            <a:satOff val="-1689"/>
            <a:lumOff val="9852"/>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dirty="0"/>
            <a:t>Sivil toplum kuruluşları</a:t>
          </a:r>
        </a:p>
      </dsp:txBody>
      <dsp:txXfrm>
        <a:off x="3616920" y="2118868"/>
        <a:ext cx="618113" cy="618113"/>
      </dsp:txXfrm>
    </dsp:sp>
    <dsp:sp modelId="{7424F228-6EDC-4658-B7AA-23E62C0C4334}">
      <dsp:nvSpPr>
        <dsp:cNvPr id="0" name=""/>
        <dsp:cNvSpPr/>
      </dsp:nvSpPr>
      <dsp:spPr>
        <a:xfrm>
          <a:off x="3091542" y="2566532"/>
          <a:ext cx="874145" cy="874145"/>
        </a:xfrm>
        <a:prstGeom prst="ellipse">
          <a:avLst/>
        </a:prstGeom>
        <a:solidFill>
          <a:schemeClr val="accent1">
            <a:shade val="80000"/>
            <a:alpha val="50000"/>
            <a:hueOff val="141344"/>
            <a:satOff val="-2027"/>
            <a:lumOff val="11822"/>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dirty="0"/>
            <a:t>Organize sanayi bölgeleri</a:t>
          </a:r>
        </a:p>
      </dsp:txBody>
      <dsp:txXfrm>
        <a:off x="3219558" y="2694548"/>
        <a:ext cx="618113" cy="618113"/>
      </dsp:txXfrm>
    </dsp:sp>
    <dsp:sp modelId="{C6D6EDF6-B7A2-4B7E-8384-B7EF593DBFD6}">
      <dsp:nvSpPr>
        <dsp:cNvPr id="0" name=""/>
        <dsp:cNvSpPr/>
      </dsp:nvSpPr>
      <dsp:spPr>
        <a:xfrm>
          <a:off x="2472163" y="2891607"/>
          <a:ext cx="874145" cy="874145"/>
        </a:xfrm>
        <a:prstGeom prst="ellipse">
          <a:avLst/>
        </a:prstGeom>
        <a:solidFill>
          <a:schemeClr val="accent1">
            <a:shade val="80000"/>
            <a:alpha val="50000"/>
            <a:hueOff val="164902"/>
            <a:satOff val="-2365"/>
            <a:lumOff val="13793"/>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dirty="0"/>
            <a:t>Küçük sanayi siteleri</a:t>
          </a:r>
        </a:p>
      </dsp:txBody>
      <dsp:txXfrm>
        <a:off x="2600179" y="3019623"/>
        <a:ext cx="618113" cy="618113"/>
      </dsp:txXfrm>
    </dsp:sp>
    <dsp:sp modelId="{D3E8DDF1-32F1-4FCE-9079-630231243C73}">
      <dsp:nvSpPr>
        <dsp:cNvPr id="0" name=""/>
        <dsp:cNvSpPr/>
      </dsp:nvSpPr>
      <dsp:spPr>
        <a:xfrm>
          <a:off x="1772660" y="2891607"/>
          <a:ext cx="874145" cy="874145"/>
        </a:xfrm>
        <a:prstGeom prst="ellipse">
          <a:avLst/>
        </a:prstGeom>
        <a:solidFill>
          <a:schemeClr val="accent1">
            <a:shade val="80000"/>
            <a:alpha val="50000"/>
            <a:hueOff val="188459"/>
            <a:satOff val="-2703"/>
            <a:lumOff val="15763"/>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dirty="0"/>
            <a:t>Teknoloji geliştirme bölgeleri</a:t>
          </a:r>
        </a:p>
      </dsp:txBody>
      <dsp:txXfrm>
        <a:off x="1900676" y="3019623"/>
        <a:ext cx="618113" cy="618113"/>
      </dsp:txXfrm>
    </dsp:sp>
    <dsp:sp modelId="{24FD0B6A-CEAB-4106-8B48-DA7522EF8898}">
      <dsp:nvSpPr>
        <dsp:cNvPr id="0" name=""/>
        <dsp:cNvSpPr/>
      </dsp:nvSpPr>
      <dsp:spPr>
        <a:xfrm>
          <a:off x="1153282" y="2566532"/>
          <a:ext cx="874145" cy="874145"/>
        </a:xfrm>
        <a:prstGeom prst="ellipse">
          <a:avLst/>
        </a:prstGeom>
        <a:solidFill>
          <a:schemeClr val="accent1">
            <a:shade val="80000"/>
            <a:alpha val="50000"/>
            <a:hueOff val="212016"/>
            <a:satOff val="-3041"/>
            <a:lumOff val="17733"/>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dirty="0"/>
            <a:t>Endüstri bölgeleri</a:t>
          </a:r>
        </a:p>
      </dsp:txBody>
      <dsp:txXfrm>
        <a:off x="1281298" y="2694548"/>
        <a:ext cx="618113" cy="618113"/>
      </dsp:txXfrm>
    </dsp:sp>
    <dsp:sp modelId="{C1CF0CE6-CAA1-46C1-8874-7EEA8168E838}">
      <dsp:nvSpPr>
        <dsp:cNvPr id="0" name=""/>
        <dsp:cNvSpPr/>
      </dsp:nvSpPr>
      <dsp:spPr>
        <a:xfrm>
          <a:off x="755919" y="1990852"/>
          <a:ext cx="874145" cy="874145"/>
        </a:xfrm>
        <a:prstGeom prst="ellipse">
          <a:avLst/>
        </a:prstGeom>
        <a:solidFill>
          <a:schemeClr val="accent1">
            <a:shade val="80000"/>
            <a:alpha val="50000"/>
            <a:hueOff val="235574"/>
            <a:satOff val="-3378"/>
            <a:lumOff val="19704"/>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dirty="0"/>
            <a:t>İş geliştirme merkezileri gibi kurum ve kuruluşlar</a:t>
          </a:r>
        </a:p>
      </dsp:txBody>
      <dsp:txXfrm>
        <a:off x="883935" y="2118868"/>
        <a:ext cx="618113" cy="618113"/>
      </dsp:txXfrm>
    </dsp:sp>
    <dsp:sp modelId="{60D29943-CF0B-4390-9BFE-7528860896FE}">
      <dsp:nvSpPr>
        <dsp:cNvPr id="0" name=""/>
        <dsp:cNvSpPr/>
      </dsp:nvSpPr>
      <dsp:spPr>
        <a:xfrm>
          <a:off x="671603" y="1296450"/>
          <a:ext cx="874145" cy="874145"/>
        </a:xfrm>
        <a:prstGeom prst="ellipse">
          <a:avLst/>
        </a:prstGeom>
        <a:solidFill>
          <a:schemeClr val="accent1">
            <a:shade val="80000"/>
            <a:alpha val="50000"/>
            <a:hueOff val="259131"/>
            <a:satOff val="-3716"/>
            <a:lumOff val="21674"/>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dirty="0"/>
            <a:t>Kar amacı gütmeyen birlikler ve kooperatifler</a:t>
          </a:r>
        </a:p>
      </dsp:txBody>
      <dsp:txXfrm>
        <a:off x="799619" y="1424466"/>
        <a:ext cx="618113" cy="618113"/>
      </dsp:txXfrm>
    </dsp:sp>
    <dsp:sp modelId="{45CE5EA5-4D84-4495-9322-64AC1D7B6D1F}">
      <dsp:nvSpPr>
        <dsp:cNvPr id="0" name=""/>
        <dsp:cNvSpPr/>
      </dsp:nvSpPr>
      <dsp:spPr>
        <a:xfrm>
          <a:off x="919650" y="642404"/>
          <a:ext cx="874145" cy="874145"/>
        </a:xfrm>
        <a:prstGeom prst="ellipse">
          <a:avLst/>
        </a:prstGeom>
        <a:solidFill>
          <a:schemeClr val="accent1">
            <a:shade val="80000"/>
            <a:alpha val="50000"/>
            <a:hueOff val="282688"/>
            <a:satOff val="-4054"/>
            <a:lumOff val="23645"/>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dirty="0"/>
            <a:t>Kurum ve kuruluşların kurduğu veya ortağı olduğu tüzel kişiliği haiz işletmeler</a:t>
          </a:r>
        </a:p>
      </dsp:txBody>
      <dsp:txXfrm>
        <a:off x="1047666" y="770420"/>
        <a:ext cx="618113" cy="618113"/>
      </dsp:txXfrm>
    </dsp:sp>
    <dsp:sp modelId="{92291B53-189F-4F57-A199-51E2E561E888}">
      <dsp:nvSpPr>
        <dsp:cNvPr id="0" name=""/>
        <dsp:cNvSpPr/>
      </dsp:nvSpPr>
      <dsp:spPr>
        <a:xfrm>
          <a:off x="1443235" y="178548"/>
          <a:ext cx="874145" cy="874145"/>
        </a:xfrm>
        <a:prstGeom prst="ellipse">
          <a:avLst/>
        </a:prstGeom>
        <a:solidFill>
          <a:schemeClr val="accent1">
            <a:shade val="80000"/>
            <a:alpha val="50000"/>
            <a:hueOff val="306246"/>
            <a:satOff val="-4392"/>
            <a:lumOff val="25615"/>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tr-TR" sz="800" b="1" kern="1200" dirty="0"/>
            <a:t>Kar amacı güden gerçek ve tüzel kişiler</a:t>
          </a:r>
        </a:p>
      </dsp:txBody>
      <dsp:txXfrm>
        <a:off x="1571251" y="306564"/>
        <a:ext cx="618113" cy="618113"/>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ABF995-8976-477D-A3E4-3A860105F0A0}" type="datetimeFigureOut">
              <a:rPr lang="tr-TR" smtClean="0"/>
              <a:t>26.10.2020</a:t>
            </a:fld>
            <a:endParaRPr lang="tr-TR" dirty="0"/>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8CA251-944F-4852-AB1C-D374DE3D2F73}" type="slidenum">
              <a:rPr lang="tr-TR" smtClean="0"/>
              <a:t>‹#›</a:t>
            </a:fld>
            <a:endParaRPr lang="tr-TR" dirty="0"/>
          </a:p>
        </p:txBody>
      </p:sp>
    </p:spTree>
    <p:extLst>
      <p:ext uri="{BB962C8B-B14F-4D97-AF65-F5344CB8AC3E}">
        <p14:creationId xmlns:p14="http://schemas.microsoft.com/office/powerpoint/2010/main" val="3635689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48CA251-944F-4852-AB1C-D374DE3D2F73}" type="slidenum">
              <a:rPr lang="tr-TR" smtClean="0"/>
              <a:t>7</a:t>
            </a:fld>
            <a:endParaRPr lang="tr-TR" dirty="0"/>
          </a:p>
        </p:txBody>
      </p:sp>
    </p:spTree>
    <p:extLst>
      <p:ext uri="{BB962C8B-B14F-4D97-AF65-F5344CB8AC3E}">
        <p14:creationId xmlns:p14="http://schemas.microsoft.com/office/powerpoint/2010/main" val="2477583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48CA251-944F-4852-AB1C-D374DE3D2F73}" type="slidenum">
              <a:rPr lang="tr-TR" smtClean="0"/>
              <a:t>8</a:t>
            </a:fld>
            <a:endParaRPr lang="tr-TR" dirty="0"/>
          </a:p>
        </p:txBody>
      </p:sp>
    </p:spTree>
    <p:extLst>
      <p:ext uri="{BB962C8B-B14F-4D97-AF65-F5344CB8AC3E}">
        <p14:creationId xmlns:p14="http://schemas.microsoft.com/office/powerpoint/2010/main" val="4243268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48CA251-944F-4852-AB1C-D374DE3D2F73}" type="slidenum">
              <a:rPr lang="tr-TR" smtClean="0"/>
              <a:t>9</a:t>
            </a:fld>
            <a:endParaRPr lang="tr-TR"/>
          </a:p>
        </p:txBody>
      </p:sp>
    </p:spTree>
    <p:extLst>
      <p:ext uri="{BB962C8B-B14F-4D97-AF65-F5344CB8AC3E}">
        <p14:creationId xmlns:p14="http://schemas.microsoft.com/office/powerpoint/2010/main" val="1344583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597819"/>
            <a:ext cx="7772400" cy="1102519"/>
          </a:xfrm>
        </p:spPr>
        <p:txBody>
          <a:bodyPr/>
          <a:lstStyle/>
          <a:p>
            <a:r>
              <a:rPr lang="tr-TR"/>
              <a:t>Asıl başlık stili için tıklatın</a:t>
            </a:r>
          </a:p>
        </p:txBody>
      </p:sp>
      <p:sp>
        <p:nvSpPr>
          <p:cNvPr id="3" name="2 Alt Başlık"/>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26.10.2020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26.10.2020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05979"/>
            <a:ext cx="2057400" cy="4388644"/>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05979"/>
            <a:ext cx="6019800" cy="43886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26.10.2020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26.10.2020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26.10.2020</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26.10.2020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26.10.2020</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26.10.2020</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26.10.2020</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26.10.2020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3 Metin Yer Tutucusu"/>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26.10.2020</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26.10.2020</a:t>
            </a:fld>
            <a:endParaRPr lang="tr-TR" dirty="0"/>
          </a:p>
        </p:txBody>
      </p:sp>
      <p:sp>
        <p:nvSpPr>
          <p:cNvPr id="5" name="4 Altbilgi Yer Tutucusu"/>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5 Slayt Numarası Yer Tutucusu"/>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3.jpe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49.jpeg"/><Relationship Id="rId4" Type="http://schemas.openxmlformats.org/officeDocument/2006/relationships/image" Target="../media/image48.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0.jpe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www.kalkinmakutuphanesi.gov.tr/"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6.pn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1.wdp"/><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4.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1.jpe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5E72F032-D812-4828-A085-2229652131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431778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1943406" y="687909"/>
            <a:ext cx="923651" cy="369332"/>
          </a:xfrm>
          <a:prstGeom prst="rect">
            <a:avLst/>
          </a:prstGeom>
          <a:noFill/>
        </p:spPr>
        <p:txBody>
          <a:bodyPr wrap="none" rtlCol="0">
            <a:spAutoFit/>
          </a:bodyPr>
          <a:lstStyle/>
          <a:p>
            <a:r>
              <a:rPr lang="tr-TR" dirty="0"/>
              <a:t>ULAŞIM</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a:extLst>
              <a:ext uri="{FF2B5EF4-FFF2-40B4-BE49-F238E27FC236}">
                <a16:creationId xmlns:a16="http://schemas.microsoft.com/office/drawing/2014/main" id="{516736CE-839F-4412-AD0D-5EE405C749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687909"/>
            <a:ext cx="414857" cy="414857"/>
          </a:xfrm>
          <a:prstGeom prst="rect">
            <a:avLst/>
          </a:prstGeom>
        </p:spPr>
      </p:pic>
      <p:sp>
        <p:nvSpPr>
          <p:cNvPr id="10" name="Dikdörtgen 9">
            <a:extLst>
              <a:ext uri="{FF2B5EF4-FFF2-40B4-BE49-F238E27FC236}">
                <a16:creationId xmlns:a16="http://schemas.microsoft.com/office/drawing/2014/main" id="{1005CFB6-AF38-4CEC-A588-49CE88516827}"/>
              </a:ext>
            </a:extLst>
          </p:cNvPr>
          <p:cNvSpPr/>
          <p:nvPr/>
        </p:nvSpPr>
        <p:spPr>
          <a:xfrm>
            <a:off x="1475656" y="1424973"/>
            <a:ext cx="6966520" cy="738664"/>
          </a:xfrm>
          <a:prstGeom prst="rect">
            <a:avLst/>
          </a:prstGeom>
        </p:spPr>
        <p:txBody>
          <a:bodyPr wrap="square">
            <a:spAutoFit/>
          </a:bodyPr>
          <a:lstStyle/>
          <a:p>
            <a:pPr algn="just"/>
            <a:r>
              <a:rPr lang="tr-TR" sz="1400" dirty="0"/>
              <a:t>İran’ın batısından Türkiye’nin güney bölgelerine giden ana karayolun üzerinde bulanan Hakkari, Yüksekova Selahattin Eyyubi Havalimanı’ndan seferlerle İstanbul ve Ankara’ya doğrudan ulaşım imkanına sahiptir.</a:t>
            </a:r>
          </a:p>
        </p:txBody>
      </p:sp>
      <p:pic>
        <p:nvPicPr>
          <p:cNvPr id="12" name="Resim 11">
            <a:extLst>
              <a:ext uri="{FF2B5EF4-FFF2-40B4-BE49-F238E27FC236}">
                <a16:creationId xmlns:a16="http://schemas.microsoft.com/office/drawing/2014/main" id="{30D70D93-AC54-4A08-8963-B9EBFC8D0B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5092" y="2352252"/>
            <a:ext cx="4055509" cy="24835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Resim 1">
            <a:extLst>
              <a:ext uri="{FF2B5EF4-FFF2-40B4-BE49-F238E27FC236}">
                <a16:creationId xmlns:a16="http://schemas.microsoft.com/office/drawing/2014/main" id="{4EC2B111-DD18-4B13-BA8F-515B99DB33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328300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1943406" y="687909"/>
            <a:ext cx="1576072" cy="369332"/>
          </a:xfrm>
          <a:prstGeom prst="rect">
            <a:avLst/>
          </a:prstGeom>
          <a:noFill/>
        </p:spPr>
        <p:txBody>
          <a:bodyPr wrap="none" rtlCol="0">
            <a:spAutoFit/>
          </a:bodyPr>
          <a:lstStyle/>
          <a:p>
            <a:r>
              <a:rPr lang="tr-TR" dirty="0"/>
              <a:t>SINIR KAPILARI</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10" name="Dikdörtgen 9">
            <a:extLst>
              <a:ext uri="{FF2B5EF4-FFF2-40B4-BE49-F238E27FC236}">
                <a16:creationId xmlns:a16="http://schemas.microsoft.com/office/drawing/2014/main" id="{1005CFB6-AF38-4CEC-A588-49CE88516827}"/>
              </a:ext>
            </a:extLst>
          </p:cNvPr>
          <p:cNvSpPr/>
          <p:nvPr/>
        </p:nvSpPr>
        <p:spPr>
          <a:xfrm>
            <a:off x="1475656" y="1424973"/>
            <a:ext cx="6966520" cy="954107"/>
          </a:xfrm>
          <a:prstGeom prst="rect">
            <a:avLst/>
          </a:prstGeom>
        </p:spPr>
        <p:txBody>
          <a:bodyPr wrap="square">
            <a:spAutoFit/>
          </a:bodyPr>
          <a:lstStyle/>
          <a:p>
            <a:pPr algn="just"/>
            <a:r>
              <a:rPr lang="tr-TR" sz="1400" dirty="0"/>
              <a:t>İran’a açılan </a:t>
            </a:r>
            <a:r>
              <a:rPr lang="tr-TR" sz="1400" dirty="0" err="1"/>
              <a:t>Esendere</a:t>
            </a:r>
            <a:r>
              <a:rPr lang="tr-TR" sz="1400" dirty="0"/>
              <a:t> Sınır Kapısı, İran ile olan ticaretimizin ve Hakkari ekonomisinin gelişmesinde önemli rolü bulunmaktadır. Yılda  14.000 TIR’a, 39.000 araca ve 724.000 yolcuya hizmet verilmektedir.</a:t>
            </a:r>
          </a:p>
          <a:p>
            <a:pPr algn="just"/>
            <a:endParaRPr lang="tr-TR" sz="1400" dirty="0"/>
          </a:p>
        </p:txBody>
      </p:sp>
      <p:pic>
        <p:nvPicPr>
          <p:cNvPr id="3" name="Resim 2">
            <a:extLst>
              <a:ext uri="{FF2B5EF4-FFF2-40B4-BE49-F238E27FC236}">
                <a16:creationId xmlns:a16="http://schemas.microsoft.com/office/drawing/2014/main" id="{A8CD0D22-D7FC-4C37-9951-12142A5E75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7469" y="601995"/>
            <a:ext cx="455246" cy="455246"/>
          </a:xfrm>
          <a:prstGeom prst="rect">
            <a:avLst/>
          </a:prstGeom>
        </p:spPr>
      </p:pic>
      <p:pic>
        <p:nvPicPr>
          <p:cNvPr id="11" name="Picture 3" descr="C:\Users\Daka\Desktop\resimler\5c8e6c9945d2a08e9c8c95fd.jpg">
            <a:extLst>
              <a:ext uri="{FF2B5EF4-FFF2-40B4-BE49-F238E27FC236}">
                <a16:creationId xmlns:a16="http://schemas.microsoft.com/office/drawing/2014/main" id="{59AE7BD7-87D4-4DAD-A7A1-A822781B8F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2241" y="2263880"/>
            <a:ext cx="5227737" cy="1908420"/>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12CF0152-D933-430E-B966-C30A5466D7D7}"/>
              </a:ext>
            </a:extLst>
          </p:cNvPr>
          <p:cNvSpPr/>
          <p:nvPr/>
        </p:nvSpPr>
        <p:spPr>
          <a:xfrm>
            <a:off x="1527469" y="4321014"/>
            <a:ext cx="6356899" cy="307777"/>
          </a:xfrm>
          <a:prstGeom prst="rect">
            <a:avLst/>
          </a:prstGeom>
        </p:spPr>
        <p:txBody>
          <a:bodyPr wrap="square">
            <a:spAutoFit/>
          </a:bodyPr>
          <a:lstStyle/>
          <a:p>
            <a:pPr fontAlgn="t"/>
            <a:r>
              <a:rPr lang="tr-TR" sz="1400" dirty="0"/>
              <a:t>Hakkari de bulunan Üzümlü Sınır Kapısı ve Umurlu Sınır Kapıları Irak’a açılmaktadır. </a:t>
            </a:r>
          </a:p>
        </p:txBody>
      </p:sp>
      <p:pic>
        <p:nvPicPr>
          <p:cNvPr id="2" name="Resim 1">
            <a:extLst>
              <a:ext uri="{FF2B5EF4-FFF2-40B4-BE49-F238E27FC236}">
                <a16:creationId xmlns:a16="http://schemas.microsoft.com/office/drawing/2014/main" id="{A82277DB-2782-46CE-A13C-DDA005B0AA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7372426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1979712" y="689195"/>
            <a:ext cx="1375698" cy="369332"/>
          </a:xfrm>
          <a:prstGeom prst="rect">
            <a:avLst/>
          </a:prstGeom>
          <a:noFill/>
        </p:spPr>
        <p:txBody>
          <a:bodyPr wrap="none" rtlCol="0">
            <a:spAutoFit/>
          </a:bodyPr>
          <a:lstStyle/>
          <a:p>
            <a:r>
              <a:rPr lang="tr-TR" dirty="0"/>
              <a:t>MADENCİLİK</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Daka\Downloads\settings.png">
            <a:extLst>
              <a:ext uri="{FF2B5EF4-FFF2-40B4-BE49-F238E27FC236}">
                <a16:creationId xmlns:a16="http://schemas.microsoft.com/office/drawing/2014/main" id="{0DAE39C9-DB70-4EA3-A395-0E37368313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513821"/>
            <a:ext cx="720080" cy="72008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A8D6C83D-8F9D-463D-B9B1-6EC64DFB1906}"/>
              </a:ext>
            </a:extLst>
          </p:cNvPr>
          <p:cNvSpPr/>
          <p:nvPr/>
        </p:nvSpPr>
        <p:spPr>
          <a:xfrm>
            <a:off x="1475656" y="1375301"/>
            <a:ext cx="6827019" cy="523220"/>
          </a:xfrm>
          <a:prstGeom prst="rect">
            <a:avLst/>
          </a:prstGeom>
        </p:spPr>
        <p:txBody>
          <a:bodyPr wrap="square">
            <a:spAutoFit/>
          </a:bodyPr>
          <a:lstStyle/>
          <a:p>
            <a:pPr algn="just"/>
            <a:r>
              <a:rPr lang="tr-TR" sz="1400" dirty="0"/>
              <a:t>Hakkari coğrafi konumu ve jeolojik yapısı nedeniyle maden yönünden Türkiye’nin en zengin bölgelerinden biridir. </a:t>
            </a:r>
          </a:p>
        </p:txBody>
      </p:sp>
      <p:pic>
        <p:nvPicPr>
          <p:cNvPr id="12" name="Picture 4" descr="C:\Users\Daka\Desktop\resimler\thumbs_b_c_3937622f30a9735f984c056bb98419ed.jpg">
            <a:extLst>
              <a:ext uri="{FF2B5EF4-FFF2-40B4-BE49-F238E27FC236}">
                <a16:creationId xmlns:a16="http://schemas.microsoft.com/office/drawing/2014/main" id="{07CE70A6-998E-4558-AC0C-4DE05FAA96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1920" y="2111629"/>
            <a:ext cx="4995652" cy="2266702"/>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a:extLst>
              <a:ext uri="{FF2B5EF4-FFF2-40B4-BE49-F238E27FC236}">
                <a16:creationId xmlns:a16="http://schemas.microsoft.com/office/drawing/2014/main" id="{F3D066B9-93B5-4901-97EC-E704AAA1F81B}"/>
              </a:ext>
            </a:extLst>
          </p:cNvPr>
          <p:cNvSpPr/>
          <p:nvPr/>
        </p:nvSpPr>
        <p:spPr>
          <a:xfrm>
            <a:off x="1475656" y="2232731"/>
            <a:ext cx="4572000" cy="1384995"/>
          </a:xfrm>
          <a:prstGeom prst="rect">
            <a:avLst/>
          </a:prstGeom>
        </p:spPr>
        <p:txBody>
          <a:bodyPr>
            <a:spAutoFit/>
          </a:bodyPr>
          <a:lstStyle/>
          <a:p>
            <a:r>
              <a:rPr lang="tr-TR" sz="1400" dirty="0"/>
              <a:t>Kurşun ve çinko da dünyanın</a:t>
            </a:r>
          </a:p>
          <a:p>
            <a:r>
              <a:rPr lang="tr-TR" sz="1400" dirty="0"/>
              <a:t>en önemli rezervlerine sahiptir. </a:t>
            </a:r>
          </a:p>
          <a:p>
            <a:r>
              <a:rPr lang="tr-TR" sz="1400" dirty="0"/>
              <a:t>Ayrıca, titan, krom ve kükürt </a:t>
            </a:r>
          </a:p>
          <a:p>
            <a:r>
              <a:rPr lang="tr-TR" sz="1400" dirty="0"/>
              <a:t>cevherleri bakımından da</a:t>
            </a:r>
          </a:p>
          <a:p>
            <a:r>
              <a:rPr lang="tr-TR" sz="1400" dirty="0"/>
              <a:t>önemli bir potansiyeli</a:t>
            </a:r>
          </a:p>
          <a:p>
            <a:r>
              <a:rPr lang="tr-TR" sz="1400" dirty="0"/>
              <a:t>bulunmaktadır. </a:t>
            </a:r>
          </a:p>
        </p:txBody>
      </p:sp>
      <p:pic>
        <p:nvPicPr>
          <p:cNvPr id="3" name="Resim 2">
            <a:extLst>
              <a:ext uri="{FF2B5EF4-FFF2-40B4-BE49-F238E27FC236}">
                <a16:creationId xmlns:a16="http://schemas.microsoft.com/office/drawing/2014/main" id="{9EB5FA53-1D90-4F88-AE22-3D8A13ADAD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9121209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1979712" y="689195"/>
            <a:ext cx="2986780" cy="369332"/>
          </a:xfrm>
          <a:prstGeom prst="rect">
            <a:avLst/>
          </a:prstGeom>
          <a:noFill/>
        </p:spPr>
        <p:txBody>
          <a:bodyPr wrap="none" rtlCol="0">
            <a:spAutoFit/>
          </a:bodyPr>
          <a:lstStyle/>
          <a:p>
            <a:r>
              <a:rPr lang="tr-TR" dirty="0"/>
              <a:t>MADENCİLİK- </a:t>
            </a:r>
            <a:r>
              <a:rPr lang="tr-TR" i="1" dirty="0"/>
              <a:t>Kurşun ve Çinko</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Daka\Downloads\settings.png">
            <a:extLst>
              <a:ext uri="{FF2B5EF4-FFF2-40B4-BE49-F238E27FC236}">
                <a16:creationId xmlns:a16="http://schemas.microsoft.com/office/drawing/2014/main" id="{0DAE39C9-DB70-4EA3-A395-0E37368313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513821"/>
            <a:ext cx="720080" cy="720080"/>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A8D6C83D-8F9D-463D-B9B1-6EC64DFB1906}"/>
              </a:ext>
            </a:extLst>
          </p:cNvPr>
          <p:cNvSpPr/>
          <p:nvPr/>
        </p:nvSpPr>
        <p:spPr>
          <a:xfrm>
            <a:off x="1475656" y="1375301"/>
            <a:ext cx="6827019" cy="738664"/>
          </a:xfrm>
          <a:prstGeom prst="rect">
            <a:avLst/>
          </a:prstGeom>
        </p:spPr>
        <p:txBody>
          <a:bodyPr wrap="square">
            <a:spAutoFit/>
          </a:bodyPr>
          <a:lstStyle/>
          <a:p>
            <a:pPr algn="just"/>
            <a:r>
              <a:rPr lang="tr-TR" sz="1400" dirty="0"/>
              <a:t>Mevcut ocaklardan 1 Milyon ton üzerinde Çinko- Kurşun ihracatı yapılmıştır. Kurşun ve çinko cevheri üretimi 1000 kişilik  istihdam kapasitesi ile ilin en önemli ekonomik faaliyet alanlarından biridir. </a:t>
            </a:r>
          </a:p>
        </p:txBody>
      </p:sp>
      <p:pic>
        <p:nvPicPr>
          <p:cNvPr id="10" name="Picture 2" descr="C:\Users\Daka\Desktop\1145429.jpg">
            <a:extLst>
              <a:ext uri="{FF2B5EF4-FFF2-40B4-BE49-F238E27FC236}">
                <a16:creationId xmlns:a16="http://schemas.microsoft.com/office/drawing/2014/main" id="{5ED72F8F-9BE9-4D0E-9527-FCCC4B162F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7646" y="2471896"/>
            <a:ext cx="5343037" cy="2330523"/>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8B2F5060-50F5-4C9D-9604-BDE86C5E83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92201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1979712" y="689195"/>
            <a:ext cx="2925481" cy="369332"/>
          </a:xfrm>
          <a:prstGeom prst="rect">
            <a:avLst/>
          </a:prstGeom>
          <a:noFill/>
        </p:spPr>
        <p:txBody>
          <a:bodyPr wrap="none" rtlCol="0">
            <a:spAutoFit/>
          </a:bodyPr>
          <a:lstStyle/>
          <a:p>
            <a:r>
              <a:rPr lang="tr-TR" dirty="0"/>
              <a:t>MADENCİLİK-</a:t>
            </a:r>
            <a:r>
              <a:rPr lang="tr-TR" i="1" dirty="0"/>
              <a:t>Maden Ocakları</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Daka\Downloads\settings.png">
            <a:extLst>
              <a:ext uri="{FF2B5EF4-FFF2-40B4-BE49-F238E27FC236}">
                <a16:creationId xmlns:a16="http://schemas.microsoft.com/office/drawing/2014/main" id="{0DAE39C9-DB70-4EA3-A395-0E37368313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513821"/>
            <a:ext cx="720080" cy="72008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E9D01C93-F2BA-4A16-8FB7-1AFA445E7B6E}"/>
              </a:ext>
            </a:extLst>
          </p:cNvPr>
          <p:cNvSpPr/>
          <p:nvPr/>
        </p:nvSpPr>
        <p:spPr>
          <a:xfrm>
            <a:off x="1605771" y="1448487"/>
            <a:ext cx="6858000" cy="738664"/>
          </a:xfrm>
          <a:prstGeom prst="rect">
            <a:avLst/>
          </a:prstGeom>
        </p:spPr>
        <p:txBody>
          <a:bodyPr wrap="square">
            <a:spAutoFit/>
          </a:bodyPr>
          <a:lstStyle/>
          <a:p>
            <a:r>
              <a:rPr lang="tr-TR" sz="1400" dirty="0"/>
              <a:t>Üretim yapılan başlıca maden ocakları Üzümcü, </a:t>
            </a:r>
            <a:r>
              <a:rPr lang="tr-TR" sz="1400" dirty="0" err="1"/>
              <a:t>Meskan</a:t>
            </a:r>
            <a:r>
              <a:rPr lang="tr-TR" sz="1400" dirty="0"/>
              <a:t>, Karakaya, Akkaya, </a:t>
            </a:r>
            <a:r>
              <a:rPr lang="tr-TR" sz="1400" dirty="0" err="1"/>
              <a:t>Demirtepe</a:t>
            </a:r>
            <a:r>
              <a:rPr lang="tr-TR" sz="1400" dirty="0"/>
              <a:t>, </a:t>
            </a:r>
            <a:r>
              <a:rPr lang="tr-TR" sz="1400" dirty="0" err="1"/>
              <a:t>Haksel</a:t>
            </a:r>
            <a:r>
              <a:rPr lang="tr-TR" sz="1400" dirty="0"/>
              <a:t>, </a:t>
            </a:r>
            <a:r>
              <a:rPr lang="tr-TR" sz="1400" dirty="0" err="1"/>
              <a:t>Deştan</a:t>
            </a:r>
            <a:r>
              <a:rPr lang="tr-TR" sz="1400" dirty="0"/>
              <a:t> yatakları olup yapılan araştırmalara ve fizibilite raporlarına göre 42 Milyon ton Çinko- Kurşun rezervi olduğu tahmin edilmektedir. </a:t>
            </a:r>
          </a:p>
        </p:txBody>
      </p:sp>
      <p:pic>
        <p:nvPicPr>
          <p:cNvPr id="11" name="Picture 2" descr="C:\Users\Daka\Desktop\resimler\unnamed.png">
            <a:extLst>
              <a:ext uri="{FF2B5EF4-FFF2-40B4-BE49-F238E27FC236}">
                <a16:creationId xmlns:a16="http://schemas.microsoft.com/office/drawing/2014/main" id="{C3827FF8-D23D-4A4B-9BEB-31E96CAE30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2365193"/>
            <a:ext cx="4356711" cy="2534149"/>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1579DAB9-1464-4E9B-B6D6-45D46B0B0D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73731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1979712" y="689195"/>
            <a:ext cx="2484655" cy="369332"/>
          </a:xfrm>
          <a:prstGeom prst="rect">
            <a:avLst/>
          </a:prstGeom>
          <a:noFill/>
        </p:spPr>
        <p:txBody>
          <a:bodyPr wrap="none" rtlCol="0">
            <a:spAutoFit/>
          </a:bodyPr>
          <a:lstStyle/>
          <a:p>
            <a:r>
              <a:rPr lang="tr-TR" dirty="0"/>
              <a:t>MADENCİLİK-</a:t>
            </a:r>
            <a:r>
              <a:rPr lang="tr-TR" i="1" dirty="0"/>
              <a:t>İzabe Tesisi</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Daka\Downloads\settings.png">
            <a:extLst>
              <a:ext uri="{FF2B5EF4-FFF2-40B4-BE49-F238E27FC236}">
                <a16:creationId xmlns:a16="http://schemas.microsoft.com/office/drawing/2014/main" id="{0DAE39C9-DB70-4EA3-A395-0E37368313D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513821"/>
            <a:ext cx="720080" cy="720080"/>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E9D01C93-F2BA-4A16-8FB7-1AFA445E7B6E}"/>
              </a:ext>
            </a:extLst>
          </p:cNvPr>
          <p:cNvSpPr/>
          <p:nvPr/>
        </p:nvSpPr>
        <p:spPr>
          <a:xfrm>
            <a:off x="1605771" y="1448487"/>
            <a:ext cx="6858000" cy="523220"/>
          </a:xfrm>
          <a:prstGeom prst="rect">
            <a:avLst/>
          </a:prstGeom>
        </p:spPr>
        <p:txBody>
          <a:bodyPr wrap="square">
            <a:spAutoFit/>
          </a:bodyPr>
          <a:lstStyle/>
          <a:p>
            <a:r>
              <a:rPr lang="tr-TR" sz="1400" dirty="0"/>
              <a:t>Üretilen çinko ve kurşun madenini işleyecek bir izabe tesisi için yeterli miktarda çinko kurşun cevheri rezervi bulunmaktadır.</a:t>
            </a:r>
          </a:p>
        </p:txBody>
      </p:sp>
      <p:pic>
        <p:nvPicPr>
          <p:cNvPr id="8" name="Picture 2" descr="C:\Users\Daka\Desktop\izabe tesisi.png">
            <a:extLst>
              <a:ext uri="{FF2B5EF4-FFF2-40B4-BE49-F238E27FC236}">
                <a16:creationId xmlns:a16="http://schemas.microsoft.com/office/drawing/2014/main" id="{9EEE3060-D42D-48B8-BD04-2D6A76720D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1330" y="2271062"/>
            <a:ext cx="4896544" cy="2568597"/>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DFD00EBF-B383-499C-8BD6-C8F9CEE808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38052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23291" y="689195"/>
            <a:ext cx="2692725" cy="369332"/>
          </a:xfrm>
          <a:prstGeom prst="rect">
            <a:avLst/>
          </a:prstGeom>
          <a:noFill/>
        </p:spPr>
        <p:txBody>
          <a:bodyPr wrap="none" rtlCol="0">
            <a:spAutoFit/>
          </a:bodyPr>
          <a:lstStyle/>
          <a:p>
            <a:r>
              <a:rPr lang="tr-TR" dirty="0"/>
              <a:t>DOĞA VE KÜLTÜR TURİZMİ</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2676CE14-FB49-4D01-94D2-0DA8133137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2382" y="419903"/>
            <a:ext cx="637895" cy="637895"/>
          </a:xfrm>
          <a:prstGeom prst="rect">
            <a:avLst/>
          </a:prstGeom>
        </p:spPr>
      </p:pic>
      <p:sp>
        <p:nvSpPr>
          <p:cNvPr id="10" name="Dikdörtgen 9">
            <a:extLst>
              <a:ext uri="{FF2B5EF4-FFF2-40B4-BE49-F238E27FC236}">
                <a16:creationId xmlns:a16="http://schemas.microsoft.com/office/drawing/2014/main" id="{5A410890-8BBE-439B-B054-3D29EC4A2753}"/>
              </a:ext>
            </a:extLst>
          </p:cNvPr>
          <p:cNvSpPr/>
          <p:nvPr/>
        </p:nvSpPr>
        <p:spPr>
          <a:xfrm>
            <a:off x="1432382" y="1277489"/>
            <a:ext cx="6462464" cy="954107"/>
          </a:xfrm>
          <a:prstGeom prst="rect">
            <a:avLst/>
          </a:prstGeom>
        </p:spPr>
        <p:txBody>
          <a:bodyPr wrap="square">
            <a:spAutoFit/>
          </a:bodyPr>
          <a:lstStyle/>
          <a:p>
            <a:r>
              <a:rPr lang="tr-TR" sz="1400" dirty="0"/>
              <a:t>Kadim tarihi ve coğrafi yapısı ile alternatif turizm potansiyeli yüksek olan Hakkari bu alandaki yatırımlara açık bir şehirdir.  Her yıl  düzenlenen rafting, tırmanış, paraşütle atlama gibi ekstrem sporlarla yapılan festivallerle tanıtılmakta ve her yıl katılım katlanarak artmaktadır.</a:t>
            </a:r>
          </a:p>
        </p:txBody>
      </p:sp>
      <p:pic>
        <p:nvPicPr>
          <p:cNvPr id="11" name="Picture 2">
            <a:extLst>
              <a:ext uri="{FF2B5EF4-FFF2-40B4-BE49-F238E27FC236}">
                <a16:creationId xmlns:a16="http://schemas.microsoft.com/office/drawing/2014/main" id="{52ADCD8B-483A-423A-962B-089FC7A506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4221" y="2499742"/>
            <a:ext cx="5184576" cy="21518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Resim 1">
            <a:extLst>
              <a:ext uri="{FF2B5EF4-FFF2-40B4-BE49-F238E27FC236}">
                <a16:creationId xmlns:a16="http://schemas.microsoft.com/office/drawing/2014/main" id="{6EECD554-8C82-4136-A6FD-BBF30DCF38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742553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23291" y="689195"/>
            <a:ext cx="1726755" cy="369332"/>
          </a:xfrm>
          <a:prstGeom prst="rect">
            <a:avLst/>
          </a:prstGeom>
          <a:noFill/>
        </p:spPr>
        <p:txBody>
          <a:bodyPr wrap="none" rtlCol="0">
            <a:spAutoFit/>
          </a:bodyPr>
          <a:lstStyle/>
          <a:p>
            <a:r>
              <a:rPr lang="tr-TR" dirty="0"/>
              <a:t>DOĞA SPORLARI</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2676CE14-FB49-4D01-94D2-0DA8133137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2382" y="419903"/>
            <a:ext cx="637895" cy="637895"/>
          </a:xfrm>
          <a:prstGeom prst="rect">
            <a:avLst/>
          </a:prstGeom>
        </p:spPr>
      </p:pic>
      <p:sp>
        <p:nvSpPr>
          <p:cNvPr id="2" name="Dikdörtgen 1">
            <a:extLst>
              <a:ext uri="{FF2B5EF4-FFF2-40B4-BE49-F238E27FC236}">
                <a16:creationId xmlns:a16="http://schemas.microsoft.com/office/drawing/2014/main" id="{14A7519D-B857-4A4D-AE6F-15953EA64FCA}"/>
              </a:ext>
            </a:extLst>
          </p:cNvPr>
          <p:cNvSpPr/>
          <p:nvPr/>
        </p:nvSpPr>
        <p:spPr>
          <a:xfrm>
            <a:off x="1435902" y="1392346"/>
            <a:ext cx="6318448" cy="523220"/>
          </a:xfrm>
          <a:prstGeom prst="rect">
            <a:avLst/>
          </a:prstGeom>
        </p:spPr>
        <p:txBody>
          <a:bodyPr wrap="square">
            <a:spAutoFit/>
          </a:bodyPr>
          <a:lstStyle/>
          <a:p>
            <a:r>
              <a:rPr lang="tr-TR" sz="1400" dirty="0"/>
              <a:t>Türkiye’nin </a:t>
            </a:r>
            <a:r>
              <a:rPr lang="tr-TR" sz="1400" b="1" dirty="0"/>
              <a:t>en temiz akarsuyu </a:t>
            </a:r>
            <a:r>
              <a:rPr lang="tr-TR" sz="1400" dirty="0"/>
              <a:t>olma özelliğine sahip </a:t>
            </a:r>
            <a:r>
              <a:rPr lang="tr-TR" sz="1400" dirty="0" err="1"/>
              <a:t>Zap</a:t>
            </a:r>
            <a:r>
              <a:rPr lang="tr-TR" sz="1400" dirty="0"/>
              <a:t> akarsuyunda  rafting gibi su sporlarının geliştirilmesi ile şehir sahip olduğu turizm potansiyeline ulaşabilecektir.</a:t>
            </a:r>
          </a:p>
        </p:txBody>
      </p:sp>
      <p:pic>
        <p:nvPicPr>
          <p:cNvPr id="9" name="Picture 3" descr="C:\Users\Daka\Desktop\resimler\1403517.jpg">
            <a:extLst>
              <a:ext uri="{FF2B5EF4-FFF2-40B4-BE49-F238E27FC236}">
                <a16:creationId xmlns:a16="http://schemas.microsoft.com/office/drawing/2014/main" id="{F8D0705B-B7E1-43C2-9AA9-4C1A270238F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6421" y="2139702"/>
            <a:ext cx="5180175" cy="2386409"/>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B6DFAD10-9008-4CF3-A9AF-3522F2A16E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16398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23291" y="689195"/>
            <a:ext cx="1653081" cy="369332"/>
          </a:xfrm>
          <a:prstGeom prst="rect">
            <a:avLst/>
          </a:prstGeom>
          <a:noFill/>
        </p:spPr>
        <p:txBody>
          <a:bodyPr wrap="none" rtlCol="0">
            <a:spAutoFit/>
          </a:bodyPr>
          <a:lstStyle/>
          <a:p>
            <a:r>
              <a:rPr lang="tr-TR" dirty="0"/>
              <a:t>KAYAK MERKEZİ</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14A7519D-B857-4A4D-AE6F-15953EA64FCA}"/>
              </a:ext>
            </a:extLst>
          </p:cNvPr>
          <p:cNvSpPr/>
          <p:nvPr/>
        </p:nvSpPr>
        <p:spPr>
          <a:xfrm>
            <a:off x="1434317" y="1294838"/>
            <a:ext cx="7344816" cy="1384995"/>
          </a:xfrm>
          <a:prstGeom prst="rect">
            <a:avLst/>
          </a:prstGeom>
        </p:spPr>
        <p:txBody>
          <a:bodyPr wrap="square">
            <a:spAutoFit/>
          </a:bodyPr>
          <a:lstStyle/>
          <a:p>
            <a:pPr algn="just"/>
            <a:r>
              <a:rPr lang="tr-TR" sz="1400" dirty="0"/>
              <a:t>Türkiye’nin </a:t>
            </a:r>
            <a:r>
              <a:rPr lang="tr-TR" sz="1400" b="1" dirty="0"/>
              <a:t>2. Büyük zirvesi</a:t>
            </a:r>
            <a:r>
              <a:rPr lang="tr-TR" sz="1400" dirty="0"/>
              <a:t> olan </a:t>
            </a:r>
            <a:r>
              <a:rPr lang="tr-TR" sz="1400" dirty="0" err="1"/>
              <a:t>Cilo</a:t>
            </a:r>
            <a:r>
              <a:rPr lang="tr-TR" sz="1400" dirty="0"/>
              <a:t> Dağına sahip olan Hakkari kayak başta olmak üzere dağcılık, tırmanma ve doğa sporları imkânlarına sahiptir. </a:t>
            </a:r>
          </a:p>
          <a:p>
            <a:pPr algn="just"/>
            <a:r>
              <a:rPr lang="tr-TR" sz="1400" dirty="0"/>
              <a:t>Yerli ve yabancı turistlerin kış turizmine yönelik olarak kurulmuş bulunan Hakkari </a:t>
            </a:r>
            <a:r>
              <a:rPr lang="tr-TR" sz="1400" dirty="0" err="1"/>
              <a:t>Mergabutan</a:t>
            </a:r>
            <a:r>
              <a:rPr lang="tr-TR" sz="1400" dirty="0"/>
              <a:t> Kayak Merkezi kayak merkezi ve konaklama tesisi ile hizmete girmiştir. İlimiz kış turizminde bir merkeze dönüşme imkanına sahiptir.</a:t>
            </a:r>
          </a:p>
          <a:p>
            <a:endParaRPr lang="tr-TR" sz="1400" dirty="0"/>
          </a:p>
        </p:txBody>
      </p:sp>
      <p:pic>
        <p:nvPicPr>
          <p:cNvPr id="8" name="Resim 7">
            <a:extLst>
              <a:ext uri="{FF2B5EF4-FFF2-40B4-BE49-F238E27FC236}">
                <a16:creationId xmlns:a16="http://schemas.microsoft.com/office/drawing/2014/main" id="{65CC8241-714C-4D6D-8178-C0609F35B7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3648" y="392868"/>
            <a:ext cx="687282" cy="687282"/>
          </a:xfrm>
          <a:prstGeom prst="rect">
            <a:avLst/>
          </a:prstGeom>
        </p:spPr>
      </p:pic>
      <p:pic>
        <p:nvPicPr>
          <p:cNvPr id="10" name="Picture 2" descr="C:\Users\Daka\Desktop\IMG_0250.jpg">
            <a:extLst>
              <a:ext uri="{FF2B5EF4-FFF2-40B4-BE49-F238E27FC236}">
                <a16:creationId xmlns:a16="http://schemas.microsoft.com/office/drawing/2014/main" id="{FB1AFBA6-A173-4414-999C-1E018B8C30A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09537" y="2571750"/>
            <a:ext cx="5419563" cy="2221993"/>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87FC4558-1D44-487F-A389-561C929E9A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74606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23291" y="689195"/>
            <a:ext cx="791820" cy="369332"/>
          </a:xfrm>
          <a:prstGeom prst="rect">
            <a:avLst/>
          </a:prstGeom>
          <a:noFill/>
        </p:spPr>
        <p:txBody>
          <a:bodyPr wrap="none" rtlCol="0">
            <a:spAutoFit/>
          </a:bodyPr>
          <a:lstStyle/>
          <a:p>
            <a:r>
              <a:rPr lang="tr-TR" dirty="0"/>
              <a:t>TARIM</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14A7519D-B857-4A4D-AE6F-15953EA64FCA}"/>
              </a:ext>
            </a:extLst>
          </p:cNvPr>
          <p:cNvSpPr/>
          <p:nvPr/>
        </p:nvSpPr>
        <p:spPr>
          <a:xfrm>
            <a:off x="1434317" y="1434574"/>
            <a:ext cx="7344816" cy="738664"/>
          </a:xfrm>
          <a:prstGeom prst="rect">
            <a:avLst/>
          </a:prstGeom>
        </p:spPr>
        <p:txBody>
          <a:bodyPr wrap="square">
            <a:spAutoFit/>
          </a:bodyPr>
          <a:lstStyle/>
          <a:p>
            <a:r>
              <a:rPr lang="tr-TR" sz="1400" dirty="0"/>
              <a:t>Geniş mera alanları, meraya dayalı küçükbaş hayvancılık, arıcılık ve meyvecilik ilin geleneksel ve güçlü tarımsal faaliyetleridir. Meyvecilikte bölge illeri arasında birinci durumdadır.</a:t>
            </a:r>
          </a:p>
          <a:p>
            <a:endParaRPr lang="tr-TR" sz="1400" dirty="0"/>
          </a:p>
        </p:txBody>
      </p:sp>
      <p:pic>
        <p:nvPicPr>
          <p:cNvPr id="7" name="Resim 6">
            <a:extLst>
              <a:ext uri="{FF2B5EF4-FFF2-40B4-BE49-F238E27FC236}">
                <a16:creationId xmlns:a16="http://schemas.microsoft.com/office/drawing/2014/main" id="{10AED500-C299-4C86-8324-193FD444C0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4317" y="444026"/>
            <a:ext cx="642597" cy="642597"/>
          </a:xfrm>
          <a:prstGeom prst="rect">
            <a:avLst/>
          </a:prstGeom>
        </p:spPr>
      </p:pic>
      <p:pic>
        <p:nvPicPr>
          <p:cNvPr id="11" name="Picture 4" descr="C:\Users\Daka\Desktop\resimler\1525933011_1522650926_1515788655_uzum_0703250a09291ca0061f.jpg">
            <a:extLst>
              <a:ext uri="{FF2B5EF4-FFF2-40B4-BE49-F238E27FC236}">
                <a16:creationId xmlns:a16="http://schemas.microsoft.com/office/drawing/2014/main" id="{2F2BF833-F1FA-4B55-8889-75B9CCCFE7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672" y="2335939"/>
            <a:ext cx="2577636" cy="23105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5" descr="C:\Users\Daka\Desktop\resimler\401267_389541034395555_1327910564_n.jpg">
            <a:extLst>
              <a:ext uri="{FF2B5EF4-FFF2-40B4-BE49-F238E27FC236}">
                <a16:creationId xmlns:a16="http://schemas.microsoft.com/office/drawing/2014/main" id="{244D45A5-7C87-409E-94F3-7B2AB5DCBBA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55976" y="2335689"/>
            <a:ext cx="3888432" cy="23401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sim 2">
            <a:extLst>
              <a:ext uri="{FF2B5EF4-FFF2-40B4-BE49-F238E27FC236}">
                <a16:creationId xmlns:a16="http://schemas.microsoft.com/office/drawing/2014/main" id="{4CC30220-7E59-44BB-806E-A41EB7E385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1035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D0167973-0B5F-4557-8762-E5768FE276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600274"/>
            <a:ext cx="4224337" cy="396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p:cNvSpPr/>
          <p:nvPr/>
        </p:nvSpPr>
        <p:spPr>
          <a:xfrm>
            <a:off x="2915816" y="1657133"/>
            <a:ext cx="2827441" cy="923330"/>
          </a:xfrm>
          <a:prstGeom prst="rect">
            <a:avLst/>
          </a:prstGeom>
        </p:spPr>
        <p:txBody>
          <a:bodyPr wrap="none">
            <a:spAutoFit/>
          </a:bodyPr>
          <a:lstStyle/>
          <a:p>
            <a:r>
              <a:rPr lang="tr-TR" sz="5400" dirty="0">
                <a:solidFill>
                  <a:schemeClr val="accent1">
                    <a:lumMod val="75000"/>
                  </a:schemeClr>
                </a:solidFill>
                <a:latin typeface="+mj-lt"/>
              </a:rPr>
              <a:t>BÖLÜM 1</a:t>
            </a:r>
          </a:p>
        </p:txBody>
      </p:sp>
      <p:sp>
        <p:nvSpPr>
          <p:cNvPr id="4" name="Dikdörtgen 3"/>
          <p:cNvSpPr/>
          <p:nvPr/>
        </p:nvSpPr>
        <p:spPr>
          <a:xfrm>
            <a:off x="4530367" y="2329092"/>
            <a:ext cx="3208699" cy="1077218"/>
          </a:xfrm>
          <a:prstGeom prst="rect">
            <a:avLst/>
          </a:prstGeom>
        </p:spPr>
        <p:txBody>
          <a:bodyPr wrap="none">
            <a:spAutoFit/>
          </a:bodyPr>
          <a:lstStyle/>
          <a:p>
            <a:r>
              <a:rPr lang="tr-TR" sz="1600" dirty="0">
                <a:solidFill>
                  <a:srgbClr val="FF0000"/>
                </a:solidFill>
                <a:ea typeface="Microsoft JhengHei Light" panose="020B0304030504040204" pitchFamily="34" charset="-120"/>
              </a:rPr>
              <a:t>AJANSIMIZ HAKKINDA ve </a:t>
            </a:r>
          </a:p>
          <a:p>
            <a:r>
              <a:rPr lang="tr-TR" sz="1600" dirty="0">
                <a:solidFill>
                  <a:srgbClr val="FF0000"/>
                </a:solidFill>
                <a:ea typeface="Microsoft JhengHei Light" panose="020B0304030504040204" pitchFamily="34" charset="-120"/>
              </a:rPr>
              <a:t>YATIRIM DESTEK OFİSLERİNİN</a:t>
            </a:r>
          </a:p>
          <a:p>
            <a:r>
              <a:rPr lang="tr-TR" sz="1600" dirty="0">
                <a:solidFill>
                  <a:srgbClr val="FF0000"/>
                </a:solidFill>
                <a:ea typeface="Microsoft JhengHei Light" panose="020B0304030504040204" pitchFamily="34" charset="-120"/>
              </a:rPr>
              <a:t>GÖREV-SORUMLUKLARI </a:t>
            </a:r>
          </a:p>
          <a:p>
            <a:r>
              <a:rPr lang="tr-TR" sz="1600" dirty="0">
                <a:solidFill>
                  <a:srgbClr val="FF0000"/>
                </a:solidFill>
                <a:latin typeface="Gotham Narrow Book" pitchFamily="50" charset="-94"/>
              </a:rPr>
              <a:t>HAKKARİ İLİNİN GENEL BİLGİLERİ</a:t>
            </a:r>
          </a:p>
        </p:txBody>
      </p:sp>
    </p:spTree>
    <p:extLst>
      <p:ext uri="{BB962C8B-B14F-4D97-AF65-F5344CB8AC3E}">
        <p14:creationId xmlns:p14="http://schemas.microsoft.com/office/powerpoint/2010/main" val="797919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23291" y="689195"/>
            <a:ext cx="2486963" cy="369332"/>
          </a:xfrm>
          <a:prstGeom prst="rect">
            <a:avLst/>
          </a:prstGeom>
          <a:noFill/>
        </p:spPr>
        <p:txBody>
          <a:bodyPr wrap="none" rtlCol="0">
            <a:spAutoFit/>
          </a:bodyPr>
          <a:lstStyle/>
          <a:p>
            <a:r>
              <a:rPr lang="tr-TR" dirty="0"/>
              <a:t>KÜÇÜKBAŞ HAYVANCILIK</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14A7519D-B857-4A4D-AE6F-15953EA64FCA}"/>
              </a:ext>
            </a:extLst>
          </p:cNvPr>
          <p:cNvSpPr/>
          <p:nvPr/>
        </p:nvSpPr>
        <p:spPr>
          <a:xfrm>
            <a:off x="1438118" y="1378280"/>
            <a:ext cx="7344816" cy="307777"/>
          </a:xfrm>
          <a:prstGeom prst="rect">
            <a:avLst/>
          </a:prstGeom>
        </p:spPr>
        <p:txBody>
          <a:bodyPr wrap="square">
            <a:spAutoFit/>
          </a:bodyPr>
          <a:lstStyle/>
          <a:p>
            <a:r>
              <a:rPr lang="tr-TR" sz="1400" dirty="0"/>
              <a:t>700 bine yakın küçükbaş hayvan  sayısı ile Türkiye’nin önde gelen şehirleri arasındadır.</a:t>
            </a:r>
          </a:p>
        </p:txBody>
      </p:sp>
      <p:pic>
        <p:nvPicPr>
          <p:cNvPr id="8" name="Resim 7">
            <a:extLst>
              <a:ext uri="{FF2B5EF4-FFF2-40B4-BE49-F238E27FC236}">
                <a16:creationId xmlns:a16="http://schemas.microsoft.com/office/drawing/2014/main" id="{9E8595FA-4140-4A16-A4E3-1F620269A8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3688" y="488924"/>
            <a:ext cx="569603" cy="569603"/>
          </a:xfrm>
          <a:prstGeom prst="rect">
            <a:avLst/>
          </a:prstGeom>
        </p:spPr>
      </p:pic>
      <p:pic>
        <p:nvPicPr>
          <p:cNvPr id="13" name="Picture 2" descr="C:\Users\Daka\Desktop\resimler\OSMAN KARADENİZ (4).jpg">
            <a:extLst>
              <a:ext uri="{FF2B5EF4-FFF2-40B4-BE49-F238E27FC236}">
                <a16:creationId xmlns:a16="http://schemas.microsoft.com/office/drawing/2014/main" id="{610408EC-CA6B-49F9-9D31-B6078FD81E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09501" y="1912180"/>
            <a:ext cx="4524998" cy="26497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Resim 2">
            <a:extLst>
              <a:ext uri="{FF2B5EF4-FFF2-40B4-BE49-F238E27FC236}">
                <a16:creationId xmlns:a16="http://schemas.microsoft.com/office/drawing/2014/main" id="{F6A2BECF-50F9-4C2E-8AFE-A60BAB2DDE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652715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73268" y="690119"/>
            <a:ext cx="1949508" cy="369332"/>
          </a:xfrm>
          <a:prstGeom prst="rect">
            <a:avLst/>
          </a:prstGeom>
          <a:noFill/>
        </p:spPr>
        <p:txBody>
          <a:bodyPr wrap="none" rtlCol="0">
            <a:spAutoFit/>
          </a:bodyPr>
          <a:lstStyle/>
          <a:p>
            <a:r>
              <a:rPr lang="tr-TR" dirty="0"/>
              <a:t>YÖRESEL ÜRÜNLER</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20F190AD-7E7C-49A8-BC65-B2EB9CE963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5373" y="478672"/>
            <a:ext cx="637895" cy="637895"/>
          </a:xfrm>
          <a:prstGeom prst="rect">
            <a:avLst/>
          </a:prstGeom>
        </p:spPr>
      </p:pic>
      <p:sp>
        <p:nvSpPr>
          <p:cNvPr id="9" name="Dikdörtgen 8">
            <a:extLst>
              <a:ext uri="{FF2B5EF4-FFF2-40B4-BE49-F238E27FC236}">
                <a16:creationId xmlns:a16="http://schemas.microsoft.com/office/drawing/2014/main" id="{90098E97-8E9A-4193-8193-86406C151DE4}"/>
              </a:ext>
            </a:extLst>
          </p:cNvPr>
          <p:cNvSpPr/>
          <p:nvPr/>
        </p:nvSpPr>
        <p:spPr>
          <a:xfrm>
            <a:off x="1435373" y="1367528"/>
            <a:ext cx="6858000" cy="738664"/>
          </a:xfrm>
          <a:prstGeom prst="rect">
            <a:avLst/>
          </a:prstGeom>
        </p:spPr>
        <p:txBody>
          <a:bodyPr wrap="square">
            <a:spAutoFit/>
          </a:bodyPr>
          <a:lstStyle/>
          <a:p>
            <a:pPr algn="just"/>
            <a:r>
              <a:rPr lang="tr-TR" sz="1400" dirty="0"/>
              <a:t>Geleneksel yöntemlerle üretilen süt ürünleri, endemik bitkiler, kurutulmuş sebze meyveler bölge ekonomisinin önemli faaliyetleridir. Yöresel el sanatları ve kilim bölge kadınların üretime katkı vermesini sağlamaktadır.</a:t>
            </a:r>
          </a:p>
        </p:txBody>
      </p:sp>
      <p:pic>
        <p:nvPicPr>
          <p:cNvPr id="11" name="Picture 2" descr="C:\Users\Daka\Desktop\Adsız.png">
            <a:extLst>
              <a:ext uri="{FF2B5EF4-FFF2-40B4-BE49-F238E27FC236}">
                <a16:creationId xmlns:a16="http://schemas.microsoft.com/office/drawing/2014/main" id="{A9AC3EAF-64C5-47FA-9575-B898CFD2D9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9298" y="2497665"/>
            <a:ext cx="2357211" cy="229550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Daka\Desktop\resimler\van-otlu-peyniri ali geyik.jpg">
            <a:extLst>
              <a:ext uri="{FF2B5EF4-FFF2-40B4-BE49-F238E27FC236}">
                <a16:creationId xmlns:a16="http://schemas.microsoft.com/office/drawing/2014/main" id="{B1C89964-B600-4304-B45D-C613E433B4B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91303" y="2497665"/>
            <a:ext cx="2534308" cy="2318486"/>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C72241E5-FFC4-4329-9C78-193AD4AEC7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10270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73268" y="690119"/>
            <a:ext cx="957313" cy="369332"/>
          </a:xfrm>
          <a:prstGeom prst="rect">
            <a:avLst/>
          </a:prstGeom>
          <a:noFill/>
        </p:spPr>
        <p:txBody>
          <a:bodyPr wrap="none" rtlCol="0">
            <a:spAutoFit/>
          </a:bodyPr>
          <a:lstStyle/>
          <a:p>
            <a:r>
              <a:rPr lang="tr-TR" dirty="0"/>
              <a:t>ARICILIK</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9A988237-63E1-4F0E-BBF0-CE17512FF8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3774" y="534955"/>
            <a:ext cx="479660" cy="479660"/>
          </a:xfrm>
          <a:prstGeom prst="rect">
            <a:avLst/>
          </a:prstGeom>
        </p:spPr>
      </p:pic>
      <p:sp>
        <p:nvSpPr>
          <p:cNvPr id="8" name="Dikdörtgen 7">
            <a:extLst>
              <a:ext uri="{FF2B5EF4-FFF2-40B4-BE49-F238E27FC236}">
                <a16:creationId xmlns:a16="http://schemas.microsoft.com/office/drawing/2014/main" id="{35CFCB4F-E9A1-41E6-A210-A0C8BE0816C6}"/>
              </a:ext>
            </a:extLst>
          </p:cNvPr>
          <p:cNvSpPr/>
          <p:nvPr/>
        </p:nvSpPr>
        <p:spPr>
          <a:xfrm>
            <a:off x="1384379" y="1348239"/>
            <a:ext cx="6858000" cy="738664"/>
          </a:xfrm>
          <a:prstGeom prst="rect">
            <a:avLst/>
          </a:prstGeom>
        </p:spPr>
        <p:txBody>
          <a:bodyPr wrap="square">
            <a:spAutoFit/>
          </a:bodyPr>
          <a:lstStyle/>
          <a:p>
            <a:pPr algn="just"/>
            <a:r>
              <a:rPr lang="tr-TR" sz="1400" dirty="0"/>
              <a:t>Endemik bitki türleri ve zengin bitki florası sayesinde arı yetiştiriciliği Hakkari’nin bir çok bölgesinde yapılmaktadır. Yayla, mera ve çayırların bulunması arıcılığın yapılmasını sağlamaktadır. Hakkari’de yılda  2000 tona yakın kaliteli bal üretimi yapılmaktadır. </a:t>
            </a:r>
          </a:p>
        </p:txBody>
      </p:sp>
      <p:pic>
        <p:nvPicPr>
          <p:cNvPr id="13" name="Picture 2">
            <a:extLst>
              <a:ext uri="{FF2B5EF4-FFF2-40B4-BE49-F238E27FC236}">
                <a16:creationId xmlns:a16="http://schemas.microsoft.com/office/drawing/2014/main" id="{A9C99F15-C7D8-43E0-A65D-8375970CA85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906" y="2499742"/>
            <a:ext cx="4112188" cy="24033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Resim 1">
            <a:extLst>
              <a:ext uri="{FF2B5EF4-FFF2-40B4-BE49-F238E27FC236}">
                <a16:creationId xmlns:a16="http://schemas.microsoft.com/office/drawing/2014/main" id="{E2986F31-57CB-49D5-840B-C97D60BB82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85396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73268" y="690119"/>
            <a:ext cx="2732415" cy="369332"/>
          </a:xfrm>
          <a:prstGeom prst="rect">
            <a:avLst/>
          </a:prstGeom>
          <a:noFill/>
        </p:spPr>
        <p:txBody>
          <a:bodyPr wrap="none" rtlCol="0">
            <a:spAutoFit/>
          </a:bodyPr>
          <a:lstStyle/>
          <a:p>
            <a:r>
              <a:rPr lang="tr-TR" dirty="0"/>
              <a:t>ORGANİZE SANAYİ BÖLGESİ</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3158079E-D177-4E38-B2F3-EA88BE0981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7381" y="485410"/>
            <a:ext cx="565887" cy="565887"/>
          </a:xfrm>
          <a:prstGeom prst="rect">
            <a:avLst/>
          </a:prstGeom>
        </p:spPr>
      </p:pic>
      <p:sp>
        <p:nvSpPr>
          <p:cNvPr id="9" name="Dikdörtgen 8">
            <a:extLst>
              <a:ext uri="{FF2B5EF4-FFF2-40B4-BE49-F238E27FC236}">
                <a16:creationId xmlns:a16="http://schemas.microsoft.com/office/drawing/2014/main" id="{D1D3F4EA-9A91-4808-89D9-4400143639E9}"/>
              </a:ext>
            </a:extLst>
          </p:cNvPr>
          <p:cNvSpPr/>
          <p:nvPr/>
        </p:nvSpPr>
        <p:spPr>
          <a:xfrm>
            <a:off x="1403648" y="1470534"/>
            <a:ext cx="6462464" cy="523220"/>
          </a:xfrm>
          <a:prstGeom prst="rect">
            <a:avLst/>
          </a:prstGeom>
        </p:spPr>
        <p:txBody>
          <a:bodyPr wrap="square">
            <a:spAutoFit/>
          </a:bodyPr>
          <a:lstStyle/>
          <a:p>
            <a:r>
              <a:rPr lang="tr-TR" sz="1400" dirty="0"/>
              <a:t>Hakkari Yüksekova da yeni kurulan Organize Sanayi Bölgesi 1450 dönüm alanda kurulmuştur. </a:t>
            </a:r>
          </a:p>
        </p:txBody>
      </p:sp>
      <p:pic>
        <p:nvPicPr>
          <p:cNvPr id="11" name="Picture 2">
            <a:extLst>
              <a:ext uri="{FF2B5EF4-FFF2-40B4-BE49-F238E27FC236}">
                <a16:creationId xmlns:a16="http://schemas.microsoft.com/office/drawing/2014/main" id="{3EC28244-51C4-40A1-9676-72EAC2DD85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2260579"/>
            <a:ext cx="3904308" cy="21928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Resim 11">
            <a:extLst>
              <a:ext uri="{FF2B5EF4-FFF2-40B4-BE49-F238E27FC236}">
                <a16:creationId xmlns:a16="http://schemas.microsoft.com/office/drawing/2014/main" id="{3BD143C5-A37E-4747-BB52-6CC01B9C731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6176" y="2829046"/>
            <a:ext cx="1584176" cy="1584176"/>
          </a:xfrm>
          <a:prstGeom prst="rect">
            <a:avLst/>
          </a:prstGeom>
        </p:spPr>
      </p:pic>
      <p:pic>
        <p:nvPicPr>
          <p:cNvPr id="2" name="Resim 1">
            <a:extLst>
              <a:ext uri="{FF2B5EF4-FFF2-40B4-BE49-F238E27FC236}">
                <a16:creationId xmlns:a16="http://schemas.microsoft.com/office/drawing/2014/main" id="{24D9CC3A-61C5-4F21-8D5D-C91FADA196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86546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73268" y="690119"/>
            <a:ext cx="2451890" cy="369332"/>
          </a:xfrm>
          <a:prstGeom prst="rect">
            <a:avLst/>
          </a:prstGeom>
          <a:noFill/>
        </p:spPr>
        <p:txBody>
          <a:bodyPr wrap="none" rtlCol="0">
            <a:spAutoFit/>
          </a:bodyPr>
          <a:lstStyle/>
          <a:p>
            <a:r>
              <a:rPr lang="tr-TR" dirty="0"/>
              <a:t>KÜÇÜK SANAYİ SİTELERİ </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3158079E-D177-4E38-B2F3-EA88BE0981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7381" y="485410"/>
            <a:ext cx="565887" cy="565887"/>
          </a:xfrm>
          <a:prstGeom prst="rect">
            <a:avLst/>
          </a:prstGeom>
        </p:spPr>
      </p:pic>
      <p:pic>
        <p:nvPicPr>
          <p:cNvPr id="12" name="Resim 11">
            <a:extLst>
              <a:ext uri="{FF2B5EF4-FFF2-40B4-BE49-F238E27FC236}">
                <a16:creationId xmlns:a16="http://schemas.microsoft.com/office/drawing/2014/main" id="{3BD143C5-A37E-4747-BB52-6CC01B9C73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7381" y="2118268"/>
            <a:ext cx="340440" cy="340440"/>
          </a:xfrm>
          <a:prstGeom prst="rect">
            <a:avLst/>
          </a:prstGeom>
        </p:spPr>
      </p:pic>
      <p:sp>
        <p:nvSpPr>
          <p:cNvPr id="2" name="Dikdörtgen 1">
            <a:extLst>
              <a:ext uri="{FF2B5EF4-FFF2-40B4-BE49-F238E27FC236}">
                <a16:creationId xmlns:a16="http://schemas.microsoft.com/office/drawing/2014/main" id="{3EABB29A-9E44-475A-8384-0432B99E681D}"/>
              </a:ext>
            </a:extLst>
          </p:cNvPr>
          <p:cNvSpPr/>
          <p:nvPr/>
        </p:nvSpPr>
        <p:spPr>
          <a:xfrm>
            <a:off x="1851469" y="2074020"/>
            <a:ext cx="4572000" cy="1815882"/>
          </a:xfrm>
          <a:prstGeom prst="rect">
            <a:avLst/>
          </a:prstGeom>
        </p:spPr>
        <p:txBody>
          <a:bodyPr>
            <a:spAutoFit/>
          </a:bodyPr>
          <a:lstStyle/>
          <a:p>
            <a:r>
              <a:rPr lang="tr-TR" sz="1400" b="1" dirty="0"/>
              <a:t>Hakkari Küçük Sanayi Sitesi: </a:t>
            </a:r>
            <a:r>
              <a:rPr lang="tr-TR" sz="1400" dirty="0"/>
              <a:t>62 dönümlük alanda ,70 işletme ile faaliyet yürütmektedir. Doluluk oranı % 100’dür. </a:t>
            </a:r>
          </a:p>
          <a:p>
            <a:endParaRPr lang="tr-TR" sz="1400" dirty="0"/>
          </a:p>
          <a:p>
            <a:r>
              <a:rPr lang="tr-TR" sz="1400" b="1" dirty="0"/>
              <a:t>Yüksekova Küçük Sanayi Sitesi: </a:t>
            </a:r>
            <a:r>
              <a:rPr lang="tr-TR" sz="1400" dirty="0"/>
              <a:t>59 dönüm üzerinde 52 İşletme ile faaliyettedir. Doluluk oranı % 100’dür. </a:t>
            </a:r>
          </a:p>
          <a:p>
            <a:endParaRPr lang="tr-TR" sz="1400" dirty="0"/>
          </a:p>
          <a:p>
            <a:r>
              <a:rPr lang="tr-TR" sz="1400" b="1" dirty="0"/>
              <a:t>Şemdinli Küçük Sanayi Sitesi: </a:t>
            </a:r>
            <a:r>
              <a:rPr lang="tr-TR" sz="1400" dirty="0"/>
              <a:t>15 dönümlük alanda 50 işletme bulunmaktadır. Doluluk oranı % 50’dir. </a:t>
            </a:r>
          </a:p>
        </p:txBody>
      </p:sp>
      <p:pic>
        <p:nvPicPr>
          <p:cNvPr id="10" name="Resim 9">
            <a:extLst>
              <a:ext uri="{FF2B5EF4-FFF2-40B4-BE49-F238E27FC236}">
                <a16:creationId xmlns:a16="http://schemas.microsoft.com/office/drawing/2014/main" id="{AD0F4A3F-46D6-4A7A-825A-43496542AB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7381" y="2787225"/>
            <a:ext cx="340440" cy="340440"/>
          </a:xfrm>
          <a:prstGeom prst="rect">
            <a:avLst/>
          </a:prstGeom>
        </p:spPr>
      </p:pic>
      <p:pic>
        <p:nvPicPr>
          <p:cNvPr id="13" name="Resim 12">
            <a:extLst>
              <a:ext uri="{FF2B5EF4-FFF2-40B4-BE49-F238E27FC236}">
                <a16:creationId xmlns:a16="http://schemas.microsoft.com/office/drawing/2014/main" id="{6FA9A8FE-3A66-4E9B-9E66-6A7203DB09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7381" y="3443635"/>
            <a:ext cx="340440" cy="340440"/>
          </a:xfrm>
          <a:prstGeom prst="rect">
            <a:avLst/>
          </a:prstGeom>
        </p:spPr>
      </p:pic>
      <p:pic>
        <p:nvPicPr>
          <p:cNvPr id="3" name="Resim 2">
            <a:extLst>
              <a:ext uri="{FF2B5EF4-FFF2-40B4-BE49-F238E27FC236}">
                <a16:creationId xmlns:a16="http://schemas.microsoft.com/office/drawing/2014/main" id="{9D2EBA51-615A-4DF0-9206-7EC7109962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14239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73268" y="690119"/>
            <a:ext cx="3871253" cy="369332"/>
          </a:xfrm>
          <a:prstGeom prst="rect">
            <a:avLst/>
          </a:prstGeom>
          <a:noFill/>
        </p:spPr>
        <p:txBody>
          <a:bodyPr wrap="none" rtlCol="0">
            <a:spAutoFit/>
          </a:bodyPr>
          <a:lstStyle/>
          <a:p>
            <a:r>
              <a:rPr lang="tr-TR" dirty="0"/>
              <a:t>POTANSİYEL SEKTÖRLER- </a:t>
            </a:r>
            <a:r>
              <a:rPr lang="tr-TR" i="1" dirty="0"/>
              <a:t>Güneş Enerjisi</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a:extLst>
              <a:ext uri="{FF2B5EF4-FFF2-40B4-BE49-F238E27FC236}">
                <a16:creationId xmlns:a16="http://schemas.microsoft.com/office/drawing/2014/main" id="{EF22E8F2-D4B5-45C7-A98A-D695514EC353}"/>
              </a:ext>
            </a:extLst>
          </p:cNvPr>
          <p:cNvSpPr/>
          <p:nvPr/>
        </p:nvSpPr>
        <p:spPr>
          <a:xfrm>
            <a:off x="1475656" y="1470534"/>
            <a:ext cx="6462464" cy="523220"/>
          </a:xfrm>
          <a:prstGeom prst="rect">
            <a:avLst/>
          </a:prstGeom>
        </p:spPr>
        <p:txBody>
          <a:bodyPr wrap="square">
            <a:spAutoFit/>
          </a:bodyPr>
          <a:lstStyle/>
          <a:p>
            <a:r>
              <a:rPr lang="tr-TR" sz="1400" dirty="0"/>
              <a:t>Hakkari güneş enerjisi santrali yatırımları için ülkemizde potansiyeli yüksek olan bölgelerdendir</a:t>
            </a:r>
          </a:p>
        </p:txBody>
      </p:sp>
      <p:pic>
        <p:nvPicPr>
          <p:cNvPr id="9" name="Resim 8">
            <a:extLst>
              <a:ext uri="{FF2B5EF4-FFF2-40B4-BE49-F238E27FC236}">
                <a16:creationId xmlns:a16="http://schemas.microsoft.com/office/drawing/2014/main" id="{B0B0B3D3-4F5E-43FD-83AB-D86419DA6E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7664" y="472334"/>
            <a:ext cx="587117" cy="587117"/>
          </a:xfrm>
          <a:prstGeom prst="rect">
            <a:avLst/>
          </a:prstGeom>
        </p:spPr>
      </p:pic>
      <p:pic>
        <p:nvPicPr>
          <p:cNvPr id="14" name="Picture 4" descr="Türkiye'de Güneş Enerjisi Kullanımı ve Potansiyel Değeri - Ekolojist.net">
            <a:extLst>
              <a:ext uri="{FF2B5EF4-FFF2-40B4-BE49-F238E27FC236}">
                <a16:creationId xmlns:a16="http://schemas.microsoft.com/office/drawing/2014/main" id="{0B3DC0F0-C2AE-41E7-BE0A-73F9EFDCC6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2300320"/>
            <a:ext cx="6199369" cy="2586634"/>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98E7F181-FC2A-4D2B-A10B-771E753978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8347141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73268" y="690119"/>
            <a:ext cx="3070199" cy="369332"/>
          </a:xfrm>
          <a:prstGeom prst="rect">
            <a:avLst/>
          </a:prstGeom>
          <a:noFill/>
        </p:spPr>
        <p:txBody>
          <a:bodyPr wrap="none" rtlCol="0">
            <a:spAutoFit/>
          </a:bodyPr>
          <a:lstStyle/>
          <a:p>
            <a:r>
              <a:rPr lang="tr-TR" dirty="0"/>
              <a:t>POTANSİYEL SEKTÖRLER-</a:t>
            </a:r>
            <a:r>
              <a:rPr lang="tr-TR" i="1" dirty="0"/>
              <a:t>Tekstil</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4EB09328-C715-48C4-8834-458517907C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5051" y="600035"/>
            <a:ext cx="468217" cy="468217"/>
          </a:xfrm>
          <a:prstGeom prst="rect">
            <a:avLst/>
          </a:prstGeom>
        </p:spPr>
      </p:pic>
      <p:sp>
        <p:nvSpPr>
          <p:cNvPr id="7" name="Dikdörtgen 6">
            <a:extLst>
              <a:ext uri="{FF2B5EF4-FFF2-40B4-BE49-F238E27FC236}">
                <a16:creationId xmlns:a16="http://schemas.microsoft.com/office/drawing/2014/main" id="{58826740-0E6F-4019-9970-2825FCE6A46E}"/>
              </a:ext>
            </a:extLst>
          </p:cNvPr>
          <p:cNvSpPr/>
          <p:nvPr/>
        </p:nvSpPr>
        <p:spPr>
          <a:xfrm>
            <a:off x="1475656" y="1358939"/>
            <a:ext cx="6390456" cy="738664"/>
          </a:xfrm>
          <a:prstGeom prst="rect">
            <a:avLst/>
          </a:prstGeom>
        </p:spPr>
        <p:txBody>
          <a:bodyPr wrap="square">
            <a:spAutoFit/>
          </a:bodyPr>
          <a:lstStyle/>
          <a:p>
            <a:pPr algn="just"/>
            <a:r>
              <a:rPr lang="tr-TR" sz="1400" dirty="0"/>
              <a:t>Hakkari diğer bölgeler ile karşılaştırıldığında 6. Bölge teşvikleri ve düşük iş gücü maliyetleri tekstil gibi emek yoğun sektörlerde büyük rekabet avantajları sağlamaktadır. </a:t>
            </a:r>
          </a:p>
        </p:txBody>
      </p:sp>
      <p:pic>
        <p:nvPicPr>
          <p:cNvPr id="12" name="Picture 2" descr="Yüksekova'ya tekstil atölyesi videosu">
            <a:extLst>
              <a:ext uri="{FF2B5EF4-FFF2-40B4-BE49-F238E27FC236}">
                <a16:creationId xmlns:a16="http://schemas.microsoft.com/office/drawing/2014/main" id="{F0A9758F-85DB-435C-A393-0E2AB37BDD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40905" y="2333806"/>
            <a:ext cx="4859958" cy="25734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Resim 1">
            <a:extLst>
              <a:ext uri="{FF2B5EF4-FFF2-40B4-BE49-F238E27FC236}">
                <a16:creationId xmlns:a16="http://schemas.microsoft.com/office/drawing/2014/main" id="{407F038B-3F89-480B-97FF-7D0D4CBFD8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5539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73268" y="690119"/>
            <a:ext cx="3539752" cy="369332"/>
          </a:xfrm>
          <a:prstGeom prst="rect">
            <a:avLst/>
          </a:prstGeom>
          <a:noFill/>
        </p:spPr>
        <p:txBody>
          <a:bodyPr wrap="none" rtlCol="0">
            <a:spAutoFit/>
          </a:bodyPr>
          <a:lstStyle/>
          <a:p>
            <a:r>
              <a:rPr lang="tr-TR" dirty="0"/>
              <a:t>POTANSİYEL SEKTÖRLER-</a:t>
            </a:r>
            <a:r>
              <a:rPr lang="tr-TR" i="1" dirty="0"/>
              <a:t>Konaklama</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2" name="Dikdörtgen 1">
            <a:extLst>
              <a:ext uri="{FF2B5EF4-FFF2-40B4-BE49-F238E27FC236}">
                <a16:creationId xmlns:a16="http://schemas.microsoft.com/office/drawing/2014/main" id="{44C623C3-3513-40D5-B0EF-8794F811F9C5}"/>
              </a:ext>
            </a:extLst>
          </p:cNvPr>
          <p:cNvSpPr/>
          <p:nvPr/>
        </p:nvSpPr>
        <p:spPr>
          <a:xfrm>
            <a:off x="1526679" y="2239002"/>
            <a:ext cx="3460163" cy="1169551"/>
          </a:xfrm>
          <a:prstGeom prst="rect">
            <a:avLst/>
          </a:prstGeom>
        </p:spPr>
        <p:txBody>
          <a:bodyPr wrap="square">
            <a:spAutoFit/>
          </a:bodyPr>
          <a:lstStyle/>
          <a:p>
            <a:pPr algn="just"/>
            <a:r>
              <a:rPr lang="tr-TR" sz="1400" dirty="0"/>
              <a:t>Sağlanan huzur ortamı ve doğa turizmine</a:t>
            </a:r>
          </a:p>
          <a:p>
            <a:pPr algn="just"/>
            <a:r>
              <a:rPr lang="tr-TR" sz="1400" dirty="0"/>
              <a:t>artan ilgi ile birlikte yeni konaklama </a:t>
            </a:r>
          </a:p>
          <a:p>
            <a:pPr algn="just"/>
            <a:r>
              <a:rPr lang="tr-TR" sz="1400" dirty="0"/>
              <a:t>tesisleri ihtiyacı artmaktadır. Hakkari merkez </a:t>
            </a:r>
          </a:p>
          <a:p>
            <a:pPr algn="just"/>
            <a:r>
              <a:rPr lang="tr-TR" sz="1400" dirty="0"/>
              <a:t>ve Yüksekova ilçesinde yıldızlı otel yatırımları</a:t>
            </a:r>
          </a:p>
          <a:p>
            <a:pPr algn="just"/>
            <a:r>
              <a:rPr lang="tr-TR" sz="1400" dirty="0"/>
              <a:t>önem kazanmıştır. </a:t>
            </a:r>
          </a:p>
        </p:txBody>
      </p:sp>
      <p:pic>
        <p:nvPicPr>
          <p:cNvPr id="9" name="Resim 8">
            <a:extLst>
              <a:ext uri="{FF2B5EF4-FFF2-40B4-BE49-F238E27FC236}">
                <a16:creationId xmlns:a16="http://schemas.microsoft.com/office/drawing/2014/main" id="{FD0AAD00-38EC-4440-ABA0-CA2A121129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9389" y="529864"/>
            <a:ext cx="493879" cy="493879"/>
          </a:xfrm>
          <a:prstGeom prst="rect">
            <a:avLst/>
          </a:prstGeom>
        </p:spPr>
      </p:pic>
      <p:pic>
        <p:nvPicPr>
          <p:cNvPr id="13" name="Resim 12">
            <a:extLst>
              <a:ext uri="{FF2B5EF4-FFF2-40B4-BE49-F238E27FC236}">
                <a16:creationId xmlns:a16="http://schemas.microsoft.com/office/drawing/2014/main" id="{99B969FA-B77F-4B95-AA13-5FAEAF6E52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3020" y="2859782"/>
            <a:ext cx="1864408" cy="1864408"/>
          </a:xfrm>
          <a:prstGeom prst="rect">
            <a:avLst/>
          </a:prstGeom>
        </p:spPr>
      </p:pic>
      <p:sp>
        <p:nvSpPr>
          <p:cNvPr id="14" name="Akış Çizelgesi: İşlem 13">
            <a:extLst>
              <a:ext uri="{FF2B5EF4-FFF2-40B4-BE49-F238E27FC236}">
                <a16:creationId xmlns:a16="http://schemas.microsoft.com/office/drawing/2014/main" id="{A6A347EB-720F-45F9-BE3D-05ABD5ACAAF6}"/>
              </a:ext>
            </a:extLst>
          </p:cNvPr>
          <p:cNvSpPr/>
          <p:nvPr/>
        </p:nvSpPr>
        <p:spPr>
          <a:xfrm>
            <a:off x="1366209" y="1995686"/>
            <a:ext cx="3925871" cy="1512168"/>
          </a:xfrm>
          <a:prstGeom prst="flowChartProcess">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tr-TR"/>
          </a:p>
        </p:txBody>
      </p:sp>
      <p:pic>
        <p:nvPicPr>
          <p:cNvPr id="3" name="Resim 2">
            <a:extLst>
              <a:ext uri="{FF2B5EF4-FFF2-40B4-BE49-F238E27FC236}">
                <a16:creationId xmlns:a16="http://schemas.microsoft.com/office/drawing/2014/main" id="{3288257B-A9CC-4A77-8E06-CF3E496D5E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3990658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73268" y="690119"/>
            <a:ext cx="3463833" cy="369332"/>
          </a:xfrm>
          <a:prstGeom prst="rect">
            <a:avLst/>
          </a:prstGeom>
          <a:noFill/>
        </p:spPr>
        <p:txBody>
          <a:bodyPr wrap="none" rtlCol="0">
            <a:spAutoFit/>
          </a:bodyPr>
          <a:lstStyle/>
          <a:p>
            <a:r>
              <a:rPr lang="tr-TR" dirty="0"/>
              <a:t>POTANSİYEL SEKTÖRLER-</a:t>
            </a:r>
            <a:r>
              <a:rPr lang="tr-TR" i="1" dirty="0"/>
              <a:t>Paketleme</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a:extLst>
              <a:ext uri="{FF2B5EF4-FFF2-40B4-BE49-F238E27FC236}">
                <a16:creationId xmlns:a16="http://schemas.microsoft.com/office/drawing/2014/main" id="{FD0AAD00-38EC-4440-ABA0-CA2A121129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9389" y="529864"/>
            <a:ext cx="493879" cy="493879"/>
          </a:xfrm>
          <a:prstGeom prst="rect">
            <a:avLst/>
          </a:prstGeom>
        </p:spPr>
      </p:pic>
      <p:sp>
        <p:nvSpPr>
          <p:cNvPr id="3" name="Dikdörtgen 2">
            <a:extLst>
              <a:ext uri="{FF2B5EF4-FFF2-40B4-BE49-F238E27FC236}">
                <a16:creationId xmlns:a16="http://schemas.microsoft.com/office/drawing/2014/main" id="{943BFA15-B23C-4FE4-9656-D31AE89035A5}"/>
              </a:ext>
            </a:extLst>
          </p:cNvPr>
          <p:cNvSpPr/>
          <p:nvPr/>
        </p:nvSpPr>
        <p:spPr>
          <a:xfrm>
            <a:off x="1475656" y="1598369"/>
            <a:ext cx="6858000" cy="738664"/>
          </a:xfrm>
          <a:prstGeom prst="rect">
            <a:avLst/>
          </a:prstGeom>
        </p:spPr>
        <p:txBody>
          <a:bodyPr wrap="square">
            <a:spAutoFit/>
          </a:bodyPr>
          <a:lstStyle/>
          <a:p>
            <a:r>
              <a:rPr lang="tr-TR" sz="1400" dirty="0"/>
              <a:t>Meyvecilikte bölgede öne çıkan Hakkari de işleme ve paketleme tesisi için yeterli tarımsal üretime sahiptir. Örneğin Türkiye ceviz üretiminin % 6’sını tek başına gerçekleştiren Hakkari ceviz paketleme işletmelerine uygun alt yapıya sahiptir.</a:t>
            </a:r>
          </a:p>
        </p:txBody>
      </p:sp>
      <p:pic>
        <p:nvPicPr>
          <p:cNvPr id="4" name="Resim 3">
            <a:extLst>
              <a:ext uri="{FF2B5EF4-FFF2-40B4-BE49-F238E27FC236}">
                <a16:creationId xmlns:a16="http://schemas.microsoft.com/office/drawing/2014/main" id="{C2AF99A3-F38E-47F9-B3ED-CC27FA5751ED}"/>
              </a:ext>
            </a:extLst>
          </p:cNvPr>
          <p:cNvPicPr>
            <a:picLocks noChangeAspect="1"/>
          </p:cNvPicPr>
          <p:nvPr/>
        </p:nvPicPr>
        <p:blipFill>
          <a:blip r:embed="rId4"/>
          <a:stretch>
            <a:fillRect/>
          </a:stretch>
        </p:blipFill>
        <p:spPr>
          <a:xfrm>
            <a:off x="2770686" y="2499742"/>
            <a:ext cx="3571645" cy="21044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Resim 1">
            <a:extLst>
              <a:ext uri="{FF2B5EF4-FFF2-40B4-BE49-F238E27FC236}">
                <a16:creationId xmlns:a16="http://schemas.microsoft.com/office/drawing/2014/main" id="{8AAD4934-CB8F-466E-93E7-6916E2CE89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75574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73268" y="690119"/>
            <a:ext cx="2617961" cy="369332"/>
          </a:xfrm>
          <a:prstGeom prst="rect">
            <a:avLst/>
          </a:prstGeom>
          <a:noFill/>
        </p:spPr>
        <p:txBody>
          <a:bodyPr wrap="none" rtlCol="0">
            <a:spAutoFit/>
          </a:bodyPr>
          <a:lstStyle/>
          <a:p>
            <a:r>
              <a:rPr lang="tr-TR" dirty="0"/>
              <a:t>İRAN’A VE IRAK’A İHRACAT</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E508836A-7FF4-4968-B553-386691B0DB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7348" y="596861"/>
            <a:ext cx="556464" cy="556464"/>
          </a:xfrm>
          <a:prstGeom prst="rect">
            <a:avLst/>
          </a:prstGeom>
        </p:spPr>
      </p:pic>
      <p:sp>
        <p:nvSpPr>
          <p:cNvPr id="8" name="Dikdörtgen 7">
            <a:extLst>
              <a:ext uri="{FF2B5EF4-FFF2-40B4-BE49-F238E27FC236}">
                <a16:creationId xmlns:a16="http://schemas.microsoft.com/office/drawing/2014/main" id="{9AED30C5-CDB3-4C55-ADC5-4F719364C514}"/>
              </a:ext>
            </a:extLst>
          </p:cNvPr>
          <p:cNvSpPr/>
          <p:nvPr/>
        </p:nvSpPr>
        <p:spPr>
          <a:xfrm>
            <a:off x="1517348" y="1682203"/>
            <a:ext cx="6858000" cy="738664"/>
          </a:xfrm>
          <a:prstGeom prst="rect">
            <a:avLst/>
          </a:prstGeom>
        </p:spPr>
        <p:txBody>
          <a:bodyPr wrap="square">
            <a:spAutoFit/>
          </a:bodyPr>
          <a:lstStyle/>
          <a:p>
            <a:r>
              <a:rPr lang="tr-TR" sz="1400" dirty="0"/>
              <a:t>Ülkemizin yıllık İran’a 4; Irak’a 10 milyar Dolar dolayında ihracatı bulunmaktadır. Hakkari ihracat gerçekleştirilen pazarlara yakınlığıyla önemli bir konudadır. İhracatta yer alan ürünlerin üretimi için nakliye avantajı bulunmaktadır. </a:t>
            </a:r>
          </a:p>
        </p:txBody>
      </p:sp>
      <p:pic>
        <p:nvPicPr>
          <p:cNvPr id="12" name="Picture 3" descr="C:\Users\Daka\Desktop\resimler\indir (1).jpg">
            <a:extLst>
              <a:ext uri="{FF2B5EF4-FFF2-40B4-BE49-F238E27FC236}">
                <a16:creationId xmlns:a16="http://schemas.microsoft.com/office/drawing/2014/main" id="{75D07463-8837-4CEC-B26F-1CD147B207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2931790"/>
            <a:ext cx="1447672" cy="10732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2" descr="C:\Users\Daka\Desktop\resimler\indir.jpg">
            <a:extLst>
              <a:ext uri="{FF2B5EF4-FFF2-40B4-BE49-F238E27FC236}">
                <a16:creationId xmlns:a16="http://schemas.microsoft.com/office/drawing/2014/main" id="{108C0CAA-FA4B-4499-9694-52E358AFDE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6509" y="2931790"/>
            <a:ext cx="1561356" cy="106312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Resim 1">
            <a:extLst>
              <a:ext uri="{FF2B5EF4-FFF2-40B4-BE49-F238E27FC236}">
                <a16:creationId xmlns:a16="http://schemas.microsoft.com/office/drawing/2014/main" id="{D0267616-97C6-45D6-9744-242476C067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42723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C3AF809F-3120-48B9-B516-1370F734F7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3" descr="C:\Users\Daka\Desktop\ilsunumları\tasarımçizg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835696" y="702920"/>
            <a:ext cx="3541419" cy="646331"/>
          </a:xfrm>
          <a:prstGeom prst="rect">
            <a:avLst/>
          </a:prstGeom>
          <a:noFill/>
        </p:spPr>
        <p:txBody>
          <a:bodyPr wrap="none" rtlCol="0">
            <a:spAutoFit/>
          </a:bodyPr>
          <a:lstStyle/>
          <a:p>
            <a:r>
              <a:rPr lang="tr-TR" dirty="0">
                <a:solidFill>
                  <a:srgbClr val="FF0000"/>
                </a:solidFill>
                <a:ea typeface="Microsoft JhengHei Light" panose="020B0304030504040204" pitchFamily="34" charset="-120"/>
              </a:rPr>
              <a:t>DOĞU ANADOLU KALKINMA AJANSI</a:t>
            </a:r>
          </a:p>
          <a:p>
            <a:endParaRPr lang="tr-TR" dirty="0"/>
          </a:p>
        </p:txBody>
      </p:sp>
      <p:pic>
        <p:nvPicPr>
          <p:cNvPr id="9" name="Picture 2"/>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426691" y="536380"/>
            <a:ext cx="4810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1426691" y="1264745"/>
            <a:ext cx="1582292" cy="338554"/>
          </a:xfrm>
          <a:prstGeom prst="rect">
            <a:avLst/>
          </a:prstGeom>
        </p:spPr>
        <p:txBody>
          <a:bodyPr wrap="none">
            <a:spAutoFit/>
          </a:bodyPr>
          <a:lstStyle/>
          <a:p>
            <a:pPr lvl="0" algn="ctr"/>
            <a:r>
              <a:rPr lang="tr-TR" sz="1600" i="1" u="sng" dirty="0">
                <a:latin typeface="Calibri" panose="020F0502020204030204" pitchFamily="34" charset="0"/>
                <a:cs typeface="Calibri" panose="020F0502020204030204" pitchFamily="34" charset="0"/>
              </a:rPr>
              <a:t>Ajansların hedefi</a:t>
            </a:r>
          </a:p>
        </p:txBody>
      </p:sp>
      <p:sp>
        <p:nvSpPr>
          <p:cNvPr id="11" name="Dikdörtgen 10"/>
          <p:cNvSpPr/>
          <p:nvPr/>
        </p:nvSpPr>
        <p:spPr>
          <a:xfrm>
            <a:off x="1259632" y="1603298"/>
            <a:ext cx="7272808" cy="954107"/>
          </a:xfrm>
          <a:prstGeom prst="rect">
            <a:avLst/>
          </a:prstGeom>
        </p:spPr>
        <p:txBody>
          <a:bodyPr wrap="square">
            <a:spAutoFit/>
          </a:bodyPr>
          <a:lstStyle/>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Bölgeler arası ve bölge içi kalkınmışlık farklarını azaltmak</a:t>
            </a:r>
          </a:p>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Kamu kesimi, özel sektör ve sivil toplum kuruluşları arasındaki işbirliğini geliştirmek</a:t>
            </a:r>
          </a:p>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Bölgedeki kaynakların yerinde ve etkin kullanımını sağlamak</a:t>
            </a:r>
          </a:p>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Yerel potansiyeli harekete geçirerek bölgesel gelişmeyi hızlandırmaktır</a:t>
            </a:r>
            <a:endParaRPr lang="tr-TR" sz="1400" dirty="0"/>
          </a:p>
        </p:txBody>
      </p:sp>
      <p:sp>
        <p:nvSpPr>
          <p:cNvPr id="12" name="Dikdörtgen 11"/>
          <p:cNvSpPr/>
          <p:nvPr/>
        </p:nvSpPr>
        <p:spPr>
          <a:xfrm>
            <a:off x="1531889" y="2557406"/>
            <a:ext cx="1790554" cy="338554"/>
          </a:xfrm>
          <a:prstGeom prst="rect">
            <a:avLst/>
          </a:prstGeom>
        </p:spPr>
        <p:txBody>
          <a:bodyPr wrap="none">
            <a:spAutoFit/>
          </a:bodyPr>
          <a:lstStyle/>
          <a:p>
            <a:pPr lvl="0" algn="ctr"/>
            <a:r>
              <a:rPr lang="tr-TR" sz="1600" i="1" u="sng" dirty="0">
                <a:latin typeface="Calibri" panose="020F0502020204030204" pitchFamily="34" charset="0"/>
                <a:cs typeface="Calibri" panose="020F0502020204030204" pitchFamily="34" charset="0"/>
              </a:rPr>
              <a:t>Ajansların görevleri</a:t>
            </a:r>
          </a:p>
        </p:txBody>
      </p:sp>
      <p:sp>
        <p:nvSpPr>
          <p:cNvPr id="13" name="Dikdörtgen 12"/>
          <p:cNvSpPr/>
          <p:nvPr/>
        </p:nvSpPr>
        <p:spPr>
          <a:xfrm>
            <a:off x="1259632" y="2895959"/>
            <a:ext cx="7974632" cy="2031325"/>
          </a:xfrm>
          <a:prstGeom prst="rect">
            <a:avLst/>
          </a:prstGeom>
        </p:spPr>
        <p:txBody>
          <a:bodyPr wrap="square">
            <a:spAutoFit/>
          </a:bodyPr>
          <a:lstStyle/>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Girişimciliği desteklemek ve geliştirmek</a:t>
            </a:r>
          </a:p>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İş ve yatırım imkânlarını araştırmalar yaparak tespit etmek, Bölge’nin tanıtımını yapmak, yatırımcıyı bilgilendirmek ve bölgeye yönlendirmek</a:t>
            </a:r>
          </a:p>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Yatırımcıların izin ve ruhsat işlemleri ile diğer idarî iş ve işlemlerini tek elden takip ve koordine etmek</a:t>
            </a:r>
          </a:p>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Yerel yönetimlerin planlama çalışmalarına teknik destek sağlamak</a:t>
            </a:r>
          </a:p>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Bölge plan ve programlarının uygulanmasını sağlayan faaliyet ve projelere destek olmak</a:t>
            </a:r>
          </a:p>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Kırsal ve yerel kalkınma kapasitesinin geliştirilmesine katkıda bulunmak </a:t>
            </a:r>
          </a:p>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Bölge plan ve programları açısından önemli görülen projeleri izlemek </a:t>
            </a:r>
          </a:p>
          <a:p>
            <a:pPr marL="285750" lvl="0" indent="-285750">
              <a:buFont typeface="Arial" panose="020B0604020202020204" pitchFamily="34" charset="0"/>
              <a:buChar char="•"/>
            </a:pPr>
            <a:r>
              <a:rPr lang="tr-TR" sz="1400" dirty="0">
                <a:latin typeface="Calibri" panose="020F0502020204030204" pitchFamily="34" charset="0"/>
                <a:cs typeface="Calibri" panose="020F0502020204030204" pitchFamily="34" charset="0"/>
              </a:rPr>
              <a:t>Araştırmalar yapmak/yaptırmak, başka kişi, kurum ve kuruluşların yaptığı araştırmaları desteklemek </a:t>
            </a:r>
          </a:p>
        </p:txBody>
      </p:sp>
    </p:spTree>
    <p:extLst>
      <p:ext uri="{BB962C8B-B14F-4D97-AF65-F5344CB8AC3E}">
        <p14:creationId xmlns:p14="http://schemas.microsoft.com/office/powerpoint/2010/main" val="2169812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73268" y="690119"/>
            <a:ext cx="1809534" cy="369332"/>
          </a:xfrm>
          <a:prstGeom prst="rect">
            <a:avLst/>
          </a:prstGeom>
          <a:noFill/>
        </p:spPr>
        <p:txBody>
          <a:bodyPr wrap="none" rtlCol="0">
            <a:spAutoFit/>
          </a:bodyPr>
          <a:lstStyle/>
          <a:p>
            <a:r>
              <a:rPr lang="tr-TR" dirty="0"/>
              <a:t>HEDEF PAZARLAR</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E508836A-7FF4-4968-B553-386691B0DB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7348" y="596861"/>
            <a:ext cx="556464" cy="556464"/>
          </a:xfrm>
          <a:prstGeom prst="rect">
            <a:avLst/>
          </a:prstGeom>
        </p:spPr>
      </p:pic>
      <p:sp>
        <p:nvSpPr>
          <p:cNvPr id="8" name="Dikdörtgen 7">
            <a:extLst>
              <a:ext uri="{FF2B5EF4-FFF2-40B4-BE49-F238E27FC236}">
                <a16:creationId xmlns:a16="http://schemas.microsoft.com/office/drawing/2014/main" id="{9AED30C5-CDB3-4C55-ADC5-4F719364C514}"/>
              </a:ext>
            </a:extLst>
          </p:cNvPr>
          <p:cNvSpPr/>
          <p:nvPr/>
        </p:nvSpPr>
        <p:spPr>
          <a:xfrm>
            <a:off x="1517348" y="1682203"/>
            <a:ext cx="6858000" cy="738664"/>
          </a:xfrm>
          <a:prstGeom prst="rect">
            <a:avLst/>
          </a:prstGeom>
        </p:spPr>
        <p:txBody>
          <a:bodyPr wrap="square">
            <a:spAutoFit/>
          </a:bodyPr>
          <a:lstStyle/>
          <a:p>
            <a:pPr algn="just"/>
            <a:r>
              <a:rPr lang="tr-TR" sz="1400" dirty="0"/>
              <a:t>Türkiye’nin İran ve Irak’a ihracatında önemli bir yer tutan ürünler ,binek araç, kimyevi maddeler, tekstil, plastik ve kauçuk ürünler, gıda, mobilya, demir çelik ürünleri gibi ürünler için önemli bir nakliye imkanı sunmaktadır.</a:t>
            </a:r>
          </a:p>
        </p:txBody>
      </p:sp>
      <p:pic>
        <p:nvPicPr>
          <p:cNvPr id="9" name="Picture 4" descr="C:\Users\Daka\Desktop\resimler\dogu-anadolu-dan-197-ulkeye-ihracat-yapiliyor-70589.jpg">
            <a:extLst>
              <a:ext uri="{FF2B5EF4-FFF2-40B4-BE49-F238E27FC236}">
                <a16:creationId xmlns:a16="http://schemas.microsoft.com/office/drawing/2014/main" id="{0519A115-C3F4-4855-85B3-6EE8811A08D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6348" y="2751021"/>
            <a:ext cx="3312368" cy="14157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Resim 1">
            <a:extLst>
              <a:ext uri="{FF2B5EF4-FFF2-40B4-BE49-F238E27FC236}">
                <a16:creationId xmlns:a16="http://schemas.microsoft.com/office/drawing/2014/main" id="{AF883EDD-FE80-47ED-9B6C-CE71CCA512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01062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F0103965-0A8E-4F2F-9452-99F92944F512}"/>
              </a:ext>
            </a:extLst>
          </p:cNvPr>
          <p:cNvSpPr txBox="1"/>
          <p:nvPr/>
        </p:nvSpPr>
        <p:spPr>
          <a:xfrm>
            <a:off x="2073268" y="690119"/>
            <a:ext cx="1809534" cy="369332"/>
          </a:xfrm>
          <a:prstGeom prst="rect">
            <a:avLst/>
          </a:prstGeom>
          <a:noFill/>
        </p:spPr>
        <p:txBody>
          <a:bodyPr wrap="none" rtlCol="0">
            <a:spAutoFit/>
          </a:bodyPr>
          <a:lstStyle/>
          <a:p>
            <a:r>
              <a:rPr lang="tr-TR" dirty="0"/>
              <a:t>HEDEF PAZARLAR</a:t>
            </a:r>
          </a:p>
        </p:txBody>
      </p:sp>
      <p:pic>
        <p:nvPicPr>
          <p:cNvPr id="6" name="Picture 3" descr="C:\Users\Daka\Desktop\ilsunumları\tasarımçizgi.png">
            <a:extLst>
              <a:ext uri="{FF2B5EF4-FFF2-40B4-BE49-F238E27FC236}">
                <a16:creationId xmlns:a16="http://schemas.microsoft.com/office/drawing/2014/main" id="{77A97AE3-9B40-4F53-9929-2234C9A787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E508836A-7FF4-4968-B553-386691B0DB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7348" y="596861"/>
            <a:ext cx="556464" cy="556464"/>
          </a:xfrm>
          <a:prstGeom prst="rect">
            <a:avLst/>
          </a:prstGeom>
        </p:spPr>
      </p:pic>
      <p:sp>
        <p:nvSpPr>
          <p:cNvPr id="8" name="Dikdörtgen 7">
            <a:extLst>
              <a:ext uri="{FF2B5EF4-FFF2-40B4-BE49-F238E27FC236}">
                <a16:creationId xmlns:a16="http://schemas.microsoft.com/office/drawing/2014/main" id="{9AED30C5-CDB3-4C55-ADC5-4F719364C514}"/>
              </a:ext>
            </a:extLst>
          </p:cNvPr>
          <p:cNvSpPr/>
          <p:nvPr/>
        </p:nvSpPr>
        <p:spPr>
          <a:xfrm>
            <a:off x="1517348" y="1682203"/>
            <a:ext cx="6858000" cy="738664"/>
          </a:xfrm>
          <a:prstGeom prst="rect">
            <a:avLst/>
          </a:prstGeom>
        </p:spPr>
        <p:txBody>
          <a:bodyPr wrap="square">
            <a:spAutoFit/>
          </a:bodyPr>
          <a:lstStyle/>
          <a:p>
            <a:pPr algn="just"/>
            <a:r>
              <a:rPr lang="tr-TR" sz="1400" dirty="0"/>
              <a:t>Türkiye’nin İran ve Irak’a ihracatında önemli bir yer tutan ürünler ,binek araç, kimyevi maddeler, tekstil, plastik ve kauçuk ürünler, gıda, mobilya, demir çelik ürünleri gibi ürünler için önemli bir nakliye imkanı sunmaktadır.</a:t>
            </a:r>
          </a:p>
        </p:txBody>
      </p:sp>
      <p:pic>
        <p:nvPicPr>
          <p:cNvPr id="9" name="Picture 4" descr="C:\Users\Daka\Desktop\resimler\dogu-anadolu-dan-197-ulkeye-ihracat-yapiliyor-70589.jpg">
            <a:extLst>
              <a:ext uri="{FF2B5EF4-FFF2-40B4-BE49-F238E27FC236}">
                <a16:creationId xmlns:a16="http://schemas.microsoft.com/office/drawing/2014/main" id="{0519A115-C3F4-4855-85B3-6EE8811A08D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6348" y="2751021"/>
            <a:ext cx="3312368" cy="14157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Resim 1">
            <a:extLst>
              <a:ext uri="{FF2B5EF4-FFF2-40B4-BE49-F238E27FC236}">
                <a16:creationId xmlns:a16="http://schemas.microsoft.com/office/drawing/2014/main" id="{C651B6F5-1CC4-4D17-A906-4AF3BC9E78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0281018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Daka\Desktop\ilsunumları\Tasarımeli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915566"/>
            <a:ext cx="4224784" cy="3967001"/>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2051720" y="1851670"/>
            <a:ext cx="2840393" cy="923330"/>
          </a:xfrm>
          <a:prstGeom prst="rect">
            <a:avLst/>
          </a:prstGeom>
          <a:noFill/>
        </p:spPr>
        <p:txBody>
          <a:bodyPr wrap="none" rtlCol="0">
            <a:spAutoFit/>
          </a:bodyPr>
          <a:lstStyle/>
          <a:p>
            <a:r>
              <a:rPr lang="tr-TR" sz="5400" dirty="0">
                <a:solidFill>
                  <a:schemeClr val="accent1">
                    <a:lumMod val="50000"/>
                  </a:schemeClr>
                </a:solidFill>
                <a:ea typeface="Microsoft JhengHei Light" panose="020B0304030504040204" pitchFamily="34" charset="-120"/>
              </a:rPr>
              <a:t>BÖLÜM 2</a:t>
            </a:r>
          </a:p>
        </p:txBody>
      </p:sp>
      <p:sp>
        <p:nvSpPr>
          <p:cNvPr id="7" name="Metin kutusu 6"/>
          <p:cNvSpPr txBox="1"/>
          <p:nvPr/>
        </p:nvSpPr>
        <p:spPr>
          <a:xfrm>
            <a:off x="3641955" y="2761509"/>
            <a:ext cx="2660985" cy="461665"/>
          </a:xfrm>
          <a:prstGeom prst="rect">
            <a:avLst/>
          </a:prstGeom>
          <a:noFill/>
        </p:spPr>
        <p:txBody>
          <a:bodyPr wrap="none" rtlCol="0">
            <a:spAutoFit/>
          </a:bodyPr>
          <a:lstStyle/>
          <a:p>
            <a:r>
              <a:rPr lang="tr-TR" sz="2400" dirty="0">
                <a:solidFill>
                  <a:srgbClr val="FF0000"/>
                </a:solidFill>
                <a:latin typeface="+mj-lt"/>
                <a:ea typeface="Microsoft JhengHei Light" panose="020B0304030504040204" pitchFamily="34" charset="-120"/>
              </a:rPr>
              <a:t>DEVLET DESTEKLERİ</a:t>
            </a:r>
          </a:p>
        </p:txBody>
      </p:sp>
      <p:pic>
        <p:nvPicPr>
          <p:cNvPr id="2053" name="Picture 5" descr="C:\Users\Daka\Desktop\ilsunumları\tasarımelips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65257" y="1482901"/>
            <a:ext cx="2313429" cy="2172271"/>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descr="C:\Users\Daka\Downloads\view-detail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6688" y="2355726"/>
            <a:ext cx="471332" cy="471332"/>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a:extLst>
              <a:ext uri="{FF2B5EF4-FFF2-40B4-BE49-F238E27FC236}">
                <a16:creationId xmlns:a16="http://schemas.microsoft.com/office/drawing/2014/main" id="{9B4F63E4-ECDD-4DE5-9127-E030862507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0496322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Daka\Desktop\ilsunumları\tasarımçizgi.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4188690" y="2387084"/>
            <a:ext cx="184731" cy="369332"/>
          </a:xfrm>
          <a:prstGeom prst="rect">
            <a:avLst/>
          </a:prstGeom>
        </p:spPr>
        <p:txBody>
          <a:bodyPr wrap="none">
            <a:spAutoFit/>
          </a:bodyPr>
          <a:lstStyle/>
          <a:p>
            <a:endParaRPr lang="tr-TR" dirty="0"/>
          </a:p>
        </p:txBody>
      </p:sp>
      <p:pic>
        <p:nvPicPr>
          <p:cNvPr id="1026" name="Picture 2" descr="C:\Users\Daka\Downloads\edi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2346" y="551195"/>
            <a:ext cx="484262" cy="484262"/>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146447" y="654411"/>
            <a:ext cx="2040302" cy="369332"/>
          </a:xfrm>
          <a:prstGeom prst="rect">
            <a:avLst/>
          </a:prstGeom>
        </p:spPr>
        <p:txBody>
          <a:bodyPr wrap="none">
            <a:spAutoFit/>
          </a:bodyPr>
          <a:lstStyle/>
          <a:p>
            <a:pPr lvl="0"/>
            <a:r>
              <a:rPr lang="tr-TR" dirty="0"/>
              <a:t>DEVLET DESTEKLERİ</a:t>
            </a:r>
          </a:p>
        </p:txBody>
      </p:sp>
      <p:sp>
        <p:nvSpPr>
          <p:cNvPr id="2" name="Dikdörtgen 1">
            <a:extLst>
              <a:ext uri="{FF2B5EF4-FFF2-40B4-BE49-F238E27FC236}">
                <a16:creationId xmlns:a16="http://schemas.microsoft.com/office/drawing/2014/main" id="{753D998E-9347-413A-992D-8194E3256001}"/>
              </a:ext>
            </a:extLst>
          </p:cNvPr>
          <p:cNvSpPr/>
          <p:nvPr/>
        </p:nvSpPr>
        <p:spPr>
          <a:xfrm>
            <a:off x="4588088" y="1259882"/>
            <a:ext cx="4572000" cy="3970318"/>
          </a:xfrm>
          <a:prstGeom prst="rect">
            <a:avLst/>
          </a:prstGeom>
        </p:spPr>
        <p:txBody>
          <a:bodyPr>
            <a:spAutoFit/>
          </a:bodyPr>
          <a:lstStyle/>
          <a:p>
            <a:r>
              <a:rPr lang="tr-TR" sz="1400" dirty="0"/>
              <a:t>KDV İstisnası(bina-inşaat harcamalarına KDV İadesi).</a:t>
            </a:r>
          </a:p>
          <a:p>
            <a:endParaRPr lang="tr-TR" sz="1400" dirty="0"/>
          </a:p>
          <a:p>
            <a:r>
              <a:rPr lang="tr-TR" sz="1400" dirty="0"/>
              <a:t>SGK İşveren Hissesi Desteği (10 yıl limitsiz)</a:t>
            </a:r>
          </a:p>
          <a:p>
            <a:endParaRPr lang="tr-TR" sz="1400" dirty="0"/>
          </a:p>
          <a:p>
            <a:r>
              <a:rPr lang="tr-TR" sz="1400" dirty="0"/>
              <a:t>% 90 Vergi İndirimi, (Yatırım toplam tutarının %50'sine kadar)</a:t>
            </a:r>
          </a:p>
          <a:p>
            <a:endParaRPr lang="tr-TR" sz="1400" dirty="0"/>
          </a:p>
          <a:p>
            <a:r>
              <a:rPr lang="tr-TR" sz="1400" dirty="0"/>
              <a:t>7 puan Faiz Desteği TL (Dövizde 2 puan , 1 Milyon 800 Bin TL'yi geçemez).</a:t>
            </a:r>
          </a:p>
          <a:p>
            <a:endParaRPr lang="tr-TR" sz="1400" dirty="0"/>
          </a:p>
          <a:p>
            <a:r>
              <a:rPr lang="tr-TR" sz="1400" dirty="0"/>
              <a:t>SGK İşçi Hissesi Desteği (10 Yıl)</a:t>
            </a:r>
          </a:p>
          <a:p>
            <a:endParaRPr lang="tr-TR" sz="1400" dirty="0"/>
          </a:p>
          <a:p>
            <a:r>
              <a:rPr lang="tr-TR" sz="1400" dirty="0"/>
              <a:t>Gelir Vergisi Stopajı Desteği (10 Yıl)</a:t>
            </a:r>
          </a:p>
          <a:p>
            <a:endParaRPr lang="tr-TR" sz="1400" dirty="0"/>
          </a:p>
          <a:p>
            <a:r>
              <a:rPr lang="tr-TR" sz="1400" dirty="0"/>
              <a:t>Yatırım Yeri Tahsisi</a:t>
            </a:r>
          </a:p>
          <a:p>
            <a:endParaRPr lang="tr-TR" sz="1400" dirty="0"/>
          </a:p>
          <a:p>
            <a:r>
              <a:rPr lang="tr-TR" sz="1400" dirty="0"/>
              <a:t>Gümrük Vergisi Muafiyeti</a:t>
            </a:r>
          </a:p>
          <a:p>
            <a:pPr lvl="0">
              <a:buFont typeface="+mj-lt"/>
              <a:buAutoNum type="arabicPeriod"/>
            </a:pPr>
            <a:endParaRPr lang="tr-TR" sz="1400" dirty="0">
              <a:latin typeface="Calibri" panose="020F0502020204030204" pitchFamily="34" charset="0"/>
              <a:cs typeface="Calibri" panose="020F0502020204030204" pitchFamily="34" charset="0"/>
            </a:endParaRPr>
          </a:p>
        </p:txBody>
      </p:sp>
      <p:pic>
        <p:nvPicPr>
          <p:cNvPr id="18" name="Picture 2" descr="C:\Users\Daka\Desktop\4032612.png">
            <a:extLst>
              <a:ext uri="{FF2B5EF4-FFF2-40B4-BE49-F238E27FC236}">
                <a16:creationId xmlns:a16="http://schemas.microsoft.com/office/drawing/2014/main" id="{D0064EE5-A0BD-4DE2-9F54-AFA4FEF177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7930" y="899324"/>
            <a:ext cx="1778189" cy="4204444"/>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6B596830-7B67-406D-94B8-8BE61037C548}"/>
              </a:ext>
            </a:extLst>
          </p:cNvPr>
          <p:cNvSpPr/>
          <p:nvPr/>
        </p:nvSpPr>
        <p:spPr>
          <a:xfrm>
            <a:off x="1775751" y="2814924"/>
            <a:ext cx="3092132" cy="369332"/>
          </a:xfrm>
          <a:prstGeom prst="rect">
            <a:avLst/>
          </a:prstGeom>
        </p:spPr>
        <p:txBody>
          <a:bodyPr wrap="square">
            <a:spAutoFit/>
          </a:bodyPr>
          <a:lstStyle/>
          <a:p>
            <a:pPr lvl="0"/>
            <a:r>
              <a:rPr lang="tr-T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Devlet Destekleri</a:t>
            </a:r>
            <a:endParaRPr lang="tr-TR"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6" name="Resim 5">
            <a:extLst>
              <a:ext uri="{FF2B5EF4-FFF2-40B4-BE49-F238E27FC236}">
                <a16:creationId xmlns:a16="http://schemas.microsoft.com/office/drawing/2014/main" id="{4A91F730-D0C4-456D-8985-4B7C839062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5316868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Daka\Desktop\ilsunumları\tasarımçizgi.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4188690" y="2387084"/>
            <a:ext cx="184731" cy="369332"/>
          </a:xfrm>
          <a:prstGeom prst="rect">
            <a:avLst/>
          </a:prstGeom>
        </p:spPr>
        <p:txBody>
          <a:bodyPr wrap="none">
            <a:spAutoFit/>
          </a:bodyPr>
          <a:lstStyle/>
          <a:p>
            <a:endParaRPr lang="tr-TR" dirty="0"/>
          </a:p>
        </p:txBody>
      </p:sp>
      <p:pic>
        <p:nvPicPr>
          <p:cNvPr id="1026" name="Picture 2" descr="C:\Users\Daka\Downloads\edi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2346" y="551195"/>
            <a:ext cx="484262" cy="484262"/>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146447" y="654411"/>
            <a:ext cx="5534657" cy="369332"/>
          </a:xfrm>
          <a:prstGeom prst="rect">
            <a:avLst/>
          </a:prstGeom>
        </p:spPr>
        <p:txBody>
          <a:bodyPr wrap="none">
            <a:spAutoFit/>
          </a:bodyPr>
          <a:lstStyle/>
          <a:p>
            <a:pPr lvl="0"/>
            <a:r>
              <a:rPr lang="tr-TR" dirty="0"/>
              <a:t>HAKKARİ İLİNİN FAYDALANABİLECEĞİ DEVLET DESTEKLERİ</a:t>
            </a:r>
          </a:p>
        </p:txBody>
      </p:sp>
      <p:sp>
        <p:nvSpPr>
          <p:cNvPr id="2" name="Dikdörtgen 1">
            <a:extLst>
              <a:ext uri="{FF2B5EF4-FFF2-40B4-BE49-F238E27FC236}">
                <a16:creationId xmlns:a16="http://schemas.microsoft.com/office/drawing/2014/main" id="{753D998E-9347-413A-992D-8194E3256001}"/>
              </a:ext>
            </a:extLst>
          </p:cNvPr>
          <p:cNvSpPr/>
          <p:nvPr/>
        </p:nvSpPr>
        <p:spPr>
          <a:xfrm>
            <a:off x="4658484" y="1173182"/>
            <a:ext cx="4572000" cy="3970318"/>
          </a:xfrm>
          <a:prstGeom prst="rect">
            <a:avLst/>
          </a:prstGeom>
        </p:spPr>
        <p:txBody>
          <a:bodyPr>
            <a:spAutoFit/>
          </a:bodyPr>
          <a:lstStyle/>
          <a:p>
            <a:pPr lvl="0">
              <a:buFont typeface="+mj-lt"/>
              <a:buAutoNum type="arabicPeriod"/>
            </a:pPr>
            <a:r>
              <a:rPr lang="tr-TR" sz="1400" dirty="0">
                <a:latin typeface="Calibri" panose="020F0502020204030204" pitchFamily="34" charset="0"/>
                <a:cs typeface="Calibri" panose="020F0502020204030204" pitchFamily="34" charset="0"/>
              </a:rPr>
              <a:t>Sanayi ve Teknoloji Bakanlığı</a:t>
            </a:r>
          </a:p>
          <a:p>
            <a:pPr lvl="0">
              <a:buFont typeface="+mj-lt"/>
              <a:buAutoNum type="arabicPeriod"/>
            </a:pPr>
            <a:r>
              <a:rPr lang="tr-TR" sz="1400" dirty="0">
                <a:latin typeface="Calibri" panose="020F0502020204030204" pitchFamily="34" charset="0"/>
                <a:cs typeface="Calibri" panose="020F0502020204030204" pitchFamily="34" charset="0"/>
              </a:rPr>
              <a:t>Kalkınma Ajansları (DAKA)</a:t>
            </a:r>
          </a:p>
          <a:p>
            <a:pPr lvl="0">
              <a:buFont typeface="+mj-lt"/>
              <a:buAutoNum type="arabicPeriod"/>
            </a:pPr>
            <a:r>
              <a:rPr lang="tr-TR" sz="1400" dirty="0">
                <a:latin typeface="Calibri" panose="020F0502020204030204" pitchFamily="34" charset="0"/>
                <a:cs typeface="Calibri" panose="020F0502020204030204" pitchFamily="34" charset="0"/>
              </a:rPr>
              <a:t>Tarım ve Orman Bakanlığı</a:t>
            </a:r>
          </a:p>
          <a:p>
            <a:pPr lvl="0">
              <a:buFont typeface="+mj-lt"/>
              <a:buAutoNum type="arabicPeriod"/>
            </a:pPr>
            <a:r>
              <a:rPr lang="tr-TR" sz="1400" dirty="0">
                <a:latin typeface="Calibri" panose="020F0502020204030204" pitchFamily="34" charset="0"/>
                <a:cs typeface="Calibri" panose="020F0502020204030204" pitchFamily="34" charset="0"/>
              </a:rPr>
              <a:t>Kültür ve Turizm Bakanlığı</a:t>
            </a:r>
          </a:p>
          <a:p>
            <a:pPr lvl="0">
              <a:buFont typeface="+mj-lt"/>
              <a:buAutoNum type="arabicPeriod"/>
            </a:pPr>
            <a:r>
              <a:rPr lang="tr-TR" sz="1400" dirty="0">
                <a:latin typeface="Calibri" panose="020F0502020204030204" pitchFamily="34" charset="0"/>
                <a:cs typeface="Calibri" panose="020F0502020204030204" pitchFamily="34" charset="0"/>
              </a:rPr>
              <a:t>Enerji ve Tabii Kaynaklar Bakanlığı</a:t>
            </a:r>
          </a:p>
          <a:p>
            <a:pPr lvl="0">
              <a:buFont typeface="+mj-lt"/>
              <a:buAutoNum type="arabicPeriod"/>
            </a:pPr>
            <a:r>
              <a:rPr lang="tr-TR" sz="1400" dirty="0">
                <a:latin typeface="Calibri" panose="020F0502020204030204" pitchFamily="34" charset="0"/>
                <a:cs typeface="Calibri" panose="020F0502020204030204" pitchFamily="34" charset="0"/>
              </a:rPr>
              <a:t>Ticaret Bakanlığı</a:t>
            </a:r>
          </a:p>
          <a:p>
            <a:pPr lvl="0">
              <a:buFont typeface="+mj-lt"/>
              <a:buAutoNum type="arabicPeriod"/>
            </a:pPr>
            <a:r>
              <a:rPr lang="tr-TR" sz="1400" dirty="0">
                <a:latin typeface="Calibri" panose="020F0502020204030204" pitchFamily="34" charset="0"/>
                <a:cs typeface="Calibri" panose="020F0502020204030204" pitchFamily="34" charset="0"/>
              </a:rPr>
              <a:t>Çevre ve Şehircilik Bakanlığı</a:t>
            </a:r>
          </a:p>
          <a:p>
            <a:pPr lvl="0">
              <a:buFont typeface="+mj-lt"/>
              <a:buAutoNum type="arabicPeriod"/>
            </a:pPr>
            <a:r>
              <a:rPr lang="tr-TR" sz="1400" dirty="0">
                <a:latin typeface="Calibri" panose="020F0502020204030204" pitchFamily="34" charset="0"/>
                <a:cs typeface="Calibri" panose="020F0502020204030204" pitchFamily="34" charset="0"/>
              </a:rPr>
              <a:t>Aile Çalışma ve Sosyal Hizmetler Bakanlığı </a:t>
            </a:r>
          </a:p>
          <a:p>
            <a:pPr lvl="0">
              <a:buFont typeface="+mj-lt"/>
              <a:buAutoNum type="arabicPeriod"/>
            </a:pPr>
            <a:r>
              <a:rPr lang="tr-TR" sz="1400" dirty="0">
                <a:latin typeface="Calibri" panose="020F0502020204030204" pitchFamily="34" charset="0"/>
                <a:cs typeface="Calibri" panose="020F0502020204030204" pitchFamily="34" charset="0"/>
              </a:rPr>
              <a:t>KOSGEB</a:t>
            </a:r>
          </a:p>
          <a:p>
            <a:pPr lvl="0">
              <a:buFont typeface="+mj-lt"/>
              <a:buAutoNum type="arabicPeriod"/>
            </a:pPr>
            <a:r>
              <a:rPr lang="tr-TR" sz="1400" dirty="0">
                <a:latin typeface="Calibri" panose="020F0502020204030204" pitchFamily="34" charset="0"/>
                <a:cs typeface="Calibri" panose="020F0502020204030204" pitchFamily="34" charset="0"/>
              </a:rPr>
              <a:t>Türkiye İş Kurumu (İŞKUR))</a:t>
            </a:r>
          </a:p>
          <a:p>
            <a:pPr lvl="0">
              <a:buFont typeface="+mj-lt"/>
              <a:buAutoNum type="arabicPeriod"/>
            </a:pPr>
            <a:r>
              <a:rPr lang="tr-TR" sz="1400" dirty="0">
                <a:latin typeface="Calibri" panose="020F0502020204030204" pitchFamily="34" charset="0"/>
                <a:cs typeface="Calibri" panose="020F0502020204030204" pitchFamily="34" charset="0"/>
              </a:rPr>
              <a:t>Sosyal Güvenlik Kurumu (SGK)</a:t>
            </a:r>
          </a:p>
          <a:p>
            <a:pPr lvl="0">
              <a:buFont typeface="+mj-lt"/>
              <a:buAutoNum type="arabicPeriod"/>
            </a:pPr>
            <a:r>
              <a:rPr lang="tr-TR" sz="1400" dirty="0">
                <a:latin typeface="Calibri" panose="020F0502020204030204" pitchFamily="34" charset="0"/>
                <a:cs typeface="Calibri" panose="020F0502020204030204" pitchFamily="34" charset="0"/>
              </a:rPr>
              <a:t>TÜBİTAK </a:t>
            </a:r>
          </a:p>
          <a:p>
            <a:pPr lvl="0">
              <a:buFont typeface="+mj-lt"/>
              <a:buAutoNum type="arabicPeriod"/>
            </a:pPr>
            <a:r>
              <a:rPr lang="tr-TR" sz="1400" dirty="0">
                <a:latin typeface="Calibri" panose="020F0502020204030204" pitchFamily="34" charset="0"/>
                <a:cs typeface="Calibri" panose="020F0502020204030204" pitchFamily="34" charset="0"/>
              </a:rPr>
              <a:t>Sivil Toplumla İlişkiler Genel Müdürlüğü</a:t>
            </a:r>
          </a:p>
          <a:p>
            <a:pPr lvl="0">
              <a:buFont typeface="+mj-lt"/>
              <a:buAutoNum type="arabicPeriod"/>
            </a:pPr>
            <a:r>
              <a:rPr lang="tr-TR" sz="1400" dirty="0">
                <a:latin typeface="Calibri" panose="020F0502020204030204" pitchFamily="34" charset="0"/>
                <a:cs typeface="Calibri" panose="020F0502020204030204" pitchFamily="34" charset="0"/>
              </a:rPr>
              <a:t>Türkiye Kalkınma ve Yatırım Bankası</a:t>
            </a:r>
          </a:p>
          <a:p>
            <a:pPr lvl="0">
              <a:buFont typeface="+mj-lt"/>
              <a:buAutoNum type="arabicPeriod"/>
            </a:pPr>
            <a:r>
              <a:rPr lang="tr-TR" sz="1400" dirty="0">
                <a:latin typeface="Calibri" panose="020F0502020204030204" pitchFamily="34" charset="0"/>
                <a:cs typeface="Calibri" panose="020F0502020204030204" pitchFamily="34" charset="0"/>
              </a:rPr>
              <a:t>Türkiye </a:t>
            </a:r>
            <a:r>
              <a:rPr lang="tr-TR" sz="1400" dirty="0" err="1">
                <a:latin typeface="Calibri" panose="020F0502020204030204" pitchFamily="34" charset="0"/>
                <a:cs typeface="Calibri" panose="020F0502020204030204" pitchFamily="34" charset="0"/>
              </a:rPr>
              <a:t>Grameen</a:t>
            </a:r>
            <a:r>
              <a:rPr lang="tr-TR" sz="1400" dirty="0">
                <a:latin typeface="Calibri" panose="020F0502020204030204" pitchFamily="34" charset="0"/>
                <a:cs typeface="Calibri" panose="020F0502020204030204" pitchFamily="34" charset="0"/>
              </a:rPr>
              <a:t> Mikro Finans Programı</a:t>
            </a:r>
          </a:p>
          <a:p>
            <a:pPr lvl="0">
              <a:buFont typeface="+mj-lt"/>
              <a:buAutoNum type="arabicPeriod"/>
            </a:pPr>
            <a:r>
              <a:rPr lang="tr-TR" sz="1400" dirty="0" err="1">
                <a:latin typeface="Calibri" panose="020F0502020204030204" pitchFamily="34" charset="0"/>
                <a:cs typeface="Calibri" panose="020F0502020204030204" pitchFamily="34" charset="0"/>
              </a:rPr>
              <a:t>İlbank</a:t>
            </a:r>
            <a:endParaRPr lang="tr-TR" sz="1400" dirty="0">
              <a:latin typeface="Calibri" panose="020F0502020204030204" pitchFamily="34" charset="0"/>
              <a:cs typeface="Calibri" panose="020F0502020204030204" pitchFamily="34" charset="0"/>
            </a:endParaRPr>
          </a:p>
          <a:p>
            <a:pPr lvl="0">
              <a:buFont typeface="+mj-lt"/>
              <a:buAutoNum type="arabicPeriod"/>
            </a:pPr>
            <a:r>
              <a:rPr lang="tr-TR" sz="1400" dirty="0">
                <a:latin typeface="Calibri" panose="020F0502020204030204" pitchFamily="34" charset="0"/>
                <a:cs typeface="Calibri" panose="020F0502020204030204" pitchFamily="34" charset="0"/>
              </a:rPr>
              <a:t>Türk Eximbank</a:t>
            </a:r>
          </a:p>
          <a:p>
            <a:pPr lvl="0">
              <a:buFont typeface="+mj-lt"/>
              <a:buAutoNum type="arabicPeriod"/>
            </a:pPr>
            <a:r>
              <a:rPr lang="tr-TR" sz="1400" dirty="0">
                <a:latin typeface="Calibri" panose="020F0502020204030204" pitchFamily="34" charset="0"/>
                <a:cs typeface="Calibri" panose="020F0502020204030204" pitchFamily="34" charset="0"/>
              </a:rPr>
              <a:t>Kredi Garanti Fonu (KGF)</a:t>
            </a:r>
          </a:p>
        </p:txBody>
      </p:sp>
      <p:pic>
        <p:nvPicPr>
          <p:cNvPr id="18" name="Picture 2" descr="C:\Users\Daka\Desktop\4032612.png">
            <a:extLst>
              <a:ext uri="{FF2B5EF4-FFF2-40B4-BE49-F238E27FC236}">
                <a16:creationId xmlns:a16="http://schemas.microsoft.com/office/drawing/2014/main" id="{D0064EE5-A0BD-4DE2-9F54-AFA4FEF177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97930" y="899324"/>
            <a:ext cx="1778189" cy="4204444"/>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6B596830-7B67-406D-94B8-8BE61037C548}"/>
              </a:ext>
            </a:extLst>
          </p:cNvPr>
          <p:cNvSpPr/>
          <p:nvPr/>
        </p:nvSpPr>
        <p:spPr>
          <a:xfrm>
            <a:off x="1463782" y="2758888"/>
            <a:ext cx="3092132" cy="369332"/>
          </a:xfrm>
          <a:prstGeom prst="rect">
            <a:avLst/>
          </a:prstGeom>
        </p:spPr>
        <p:txBody>
          <a:bodyPr wrap="square">
            <a:spAutoFit/>
          </a:bodyPr>
          <a:lstStyle/>
          <a:p>
            <a:pPr lvl="0"/>
            <a:r>
              <a:rPr lang="tr-TR"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Devlet Destekleri</a:t>
            </a:r>
            <a:endParaRPr lang="tr-TR"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6" name="Resim 5">
            <a:extLst>
              <a:ext uri="{FF2B5EF4-FFF2-40B4-BE49-F238E27FC236}">
                <a16:creationId xmlns:a16="http://schemas.microsoft.com/office/drawing/2014/main" id="{0B8E4A7A-7780-46CA-85CC-0ECD4E8E53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901476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9780211D-4CB9-4D20-9E6B-EC661AED20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5" name="Picture 3" descr="C:\Users\Daka\Desktop\ilsunumları\tasarımçizg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4188690" y="2387084"/>
            <a:ext cx="184731" cy="369332"/>
          </a:xfrm>
          <a:prstGeom prst="rect">
            <a:avLst/>
          </a:prstGeom>
        </p:spPr>
        <p:txBody>
          <a:bodyPr wrap="none">
            <a:spAutoFit/>
          </a:bodyPr>
          <a:lstStyle/>
          <a:p>
            <a:endParaRPr lang="tr-TR" dirty="0"/>
          </a:p>
        </p:txBody>
      </p:sp>
      <p:pic>
        <p:nvPicPr>
          <p:cNvPr id="1026" name="Picture 2" descr="C:\Users\Daka\Downloads\edi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2346" y="551195"/>
            <a:ext cx="484262" cy="484262"/>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146447" y="654411"/>
            <a:ext cx="2040302" cy="369332"/>
          </a:xfrm>
          <a:prstGeom prst="rect">
            <a:avLst/>
          </a:prstGeom>
        </p:spPr>
        <p:txBody>
          <a:bodyPr wrap="none">
            <a:spAutoFit/>
          </a:bodyPr>
          <a:lstStyle/>
          <a:p>
            <a:pPr lvl="0"/>
            <a:r>
              <a:rPr lang="tr-TR" dirty="0"/>
              <a:t>DEVLET DESTEKLERİ</a:t>
            </a:r>
          </a:p>
        </p:txBody>
      </p:sp>
      <p:pic>
        <p:nvPicPr>
          <p:cNvPr id="10" name="Picture 2">
            <a:extLst>
              <a:ext uri="{FF2B5EF4-FFF2-40B4-BE49-F238E27FC236}">
                <a16:creationId xmlns:a16="http://schemas.microsoft.com/office/drawing/2014/main" id="{0B529D59-693F-4403-A4AE-7094A123EE5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21251" y="1703928"/>
            <a:ext cx="3115065" cy="15813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Dikdörtgen 5">
            <a:extLst>
              <a:ext uri="{FF2B5EF4-FFF2-40B4-BE49-F238E27FC236}">
                <a16:creationId xmlns:a16="http://schemas.microsoft.com/office/drawing/2014/main" id="{C9722CB2-D5F6-4A58-96F2-1A7A25D78C5E}"/>
              </a:ext>
            </a:extLst>
          </p:cNvPr>
          <p:cNvSpPr/>
          <p:nvPr/>
        </p:nvSpPr>
        <p:spPr>
          <a:xfrm>
            <a:off x="1504959" y="3534982"/>
            <a:ext cx="3347651" cy="1169551"/>
          </a:xfrm>
          <a:prstGeom prst="rect">
            <a:avLst/>
          </a:prstGeom>
        </p:spPr>
        <p:txBody>
          <a:bodyPr wrap="square">
            <a:spAutoFit/>
          </a:bodyPr>
          <a:lstStyle/>
          <a:p>
            <a:r>
              <a:rPr lang="tr-TR" sz="1400" i="1" dirty="0">
                <a:solidFill>
                  <a:schemeClr val="tx2">
                    <a:lumMod val="60000"/>
                    <a:lumOff val="40000"/>
                  </a:schemeClr>
                </a:solidFill>
              </a:rPr>
              <a:t> www.yatırımdestek.gov.tr </a:t>
            </a:r>
          </a:p>
          <a:p>
            <a:r>
              <a:rPr lang="tr-TR" sz="1400" dirty="0"/>
              <a:t>T.C Sanayi ve Teknoloji Bakanlığı tarafından tasarlanan  www.yatırımdestek.gov.tr  sitesinde tüm devlet destekleri hakkında bilgilere ulaşmak mümkündür. </a:t>
            </a:r>
          </a:p>
        </p:txBody>
      </p:sp>
      <p:pic>
        <p:nvPicPr>
          <p:cNvPr id="8" name="Resim 7">
            <a:extLst>
              <a:ext uri="{FF2B5EF4-FFF2-40B4-BE49-F238E27FC236}">
                <a16:creationId xmlns:a16="http://schemas.microsoft.com/office/drawing/2014/main" id="{841D4DD4-00C5-4817-AF36-F9CBD6FF675B}"/>
              </a:ext>
            </a:extLst>
          </p:cNvPr>
          <p:cNvPicPr>
            <a:picLocks noChangeAspect="1"/>
          </p:cNvPicPr>
          <p:nvPr/>
        </p:nvPicPr>
        <p:blipFill>
          <a:blip r:embed="rId6"/>
          <a:stretch>
            <a:fillRect/>
          </a:stretch>
        </p:blipFill>
        <p:spPr>
          <a:xfrm>
            <a:off x="5002517" y="1563638"/>
            <a:ext cx="2417532" cy="3722007"/>
          </a:xfrm>
          <a:prstGeom prst="rect">
            <a:avLst/>
          </a:prstGeom>
        </p:spPr>
      </p:pic>
      <p:sp>
        <p:nvSpPr>
          <p:cNvPr id="12" name="Metin kutusu 11">
            <a:extLst>
              <a:ext uri="{FF2B5EF4-FFF2-40B4-BE49-F238E27FC236}">
                <a16:creationId xmlns:a16="http://schemas.microsoft.com/office/drawing/2014/main" id="{EBF71A01-67D5-4D70-A9C2-314145D412B5}"/>
              </a:ext>
            </a:extLst>
          </p:cNvPr>
          <p:cNvSpPr txBox="1"/>
          <p:nvPr/>
        </p:nvSpPr>
        <p:spPr>
          <a:xfrm>
            <a:off x="4949483" y="3736022"/>
            <a:ext cx="3483270" cy="954107"/>
          </a:xfrm>
          <a:prstGeom prst="rect">
            <a:avLst/>
          </a:prstGeom>
          <a:noFill/>
        </p:spPr>
        <p:txBody>
          <a:bodyPr wrap="square">
            <a:spAutoFit/>
          </a:bodyPr>
          <a:lstStyle/>
          <a:p>
            <a:r>
              <a:rPr lang="tr-TR" sz="1400" dirty="0">
                <a:latin typeface="Calibri" panose="020F0502020204030204" pitchFamily="34" charset="0"/>
                <a:cs typeface="Calibri" panose="020F0502020204030204" pitchFamily="34" charset="0"/>
              </a:rPr>
              <a:t>Kalkınma Ajanslarının plan, program, strateji, </a:t>
            </a:r>
          </a:p>
          <a:p>
            <a:r>
              <a:rPr lang="tr-TR" sz="1400" dirty="0">
                <a:latin typeface="Calibri" panose="020F0502020204030204" pitchFamily="34" charset="0"/>
                <a:cs typeface="Calibri" panose="020F0502020204030204" pitchFamily="34" charset="0"/>
              </a:rPr>
              <a:t>analiz raporları vb. niteliğinde hazırlamış olduğu dokümanların tek adresi</a:t>
            </a:r>
          </a:p>
          <a:p>
            <a:r>
              <a:rPr lang="tr-TR" sz="1400" dirty="0">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www.kalkinmakutuphanesi.gov.tr</a:t>
            </a:r>
            <a:endParaRPr lang="tr-TR" sz="1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4055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E347652D-3B58-45E2-84D4-717BF67CB3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299959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C15E9E1-D148-4ABA-9C0C-787B979237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7" name="Picture 3" descr="C:\Users\Daka\Desktop\ilsunumları\tasarımçizg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p:cNvSpPr txBox="1"/>
          <p:nvPr/>
        </p:nvSpPr>
        <p:spPr>
          <a:xfrm>
            <a:off x="1835696" y="702920"/>
            <a:ext cx="3550524" cy="369332"/>
          </a:xfrm>
          <a:prstGeom prst="rect">
            <a:avLst/>
          </a:prstGeom>
          <a:noFill/>
        </p:spPr>
        <p:txBody>
          <a:bodyPr wrap="none" rtlCol="0">
            <a:spAutoFit/>
          </a:bodyPr>
          <a:lstStyle/>
          <a:p>
            <a:r>
              <a:rPr lang="tr-TR" dirty="0"/>
              <a:t>AJANSLARA KİMLER BAŞVURABİLİR?</a:t>
            </a:r>
          </a:p>
        </p:txBody>
      </p:sp>
      <p:pic>
        <p:nvPicPr>
          <p:cNvPr id="9" name="Picture 2" descr="C:\Users\Daka\Downloads\checklis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29266" y="473297"/>
            <a:ext cx="550446" cy="55044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Diyagram 9">
            <a:extLst>
              <a:ext uri="{FF2B5EF4-FFF2-40B4-BE49-F238E27FC236}">
                <a16:creationId xmlns:a16="http://schemas.microsoft.com/office/drawing/2014/main" id="{50517713-60E0-46F3-ACB7-67CF559051E2}"/>
              </a:ext>
            </a:extLst>
          </p:cNvPr>
          <p:cNvGraphicFramePr/>
          <p:nvPr/>
        </p:nvGraphicFramePr>
        <p:xfrm>
          <a:off x="2411760" y="1298465"/>
          <a:ext cx="5118970" cy="377689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65798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B7BFEB9-B0FA-429A-B5D4-948945EE62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Picture 3" descr="C:\Users\Daka\Desktop\ilsunumları\tasarımçizg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1835696" y="702920"/>
            <a:ext cx="3208955" cy="369332"/>
          </a:xfrm>
          <a:prstGeom prst="rect">
            <a:avLst/>
          </a:prstGeom>
          <a:noFill/>
        </p:spPr>
        <p:txBody>
          <a:bodyPr wrap="none" rtlCol="0">
            <a:spAutoFit/>
          </a:bodyPr>
          <a:lstStyle/>
          <a:p>
            <a:r>
              <a:rPr lang="tr-TR" dirty="0"/>
              <a:t>HAKKARİ YATIRIM DESTEK OFİSİ</a:t>
            </a:r>
          </a:p>
        </p:txBody>
      </p:sp>
      <p:pic>
        <p:nvPicPr>
          <p:cNvPr id="5" name="Picture 2" descr="C:\Users\Daka\Downloads\checklist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29266" y="473297"/>
            <a:ext cx="550446" cy="550446"/>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1582146" y="1264744"/>
            <a:ext cx="6462465" cy="375527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Dikdörtgen 7">
            <a:extLst>
              <a:ext uri="{FF2B5EF4-FFF2-40B4-BE49-F238E27FC236}">
                <a16:creationId xmlns:a16="http://schemas.microsoft.com/office/drawing/2014/main" id="{7A047D55-2B43-4E95-B311-32416A054726}"/>
              </a:ext>
            </a:extLst>
          </p:cNvPr>
          <p:cNvSpPr/>
          <p:nvPr/>
        </p:nvSpPr>
        <p:spPr>
          <a:xfrm>
            <a:off x="1720815" y="2424327"/>
            <a:ext cx="4572000" cy="954107"/>
          </a:xfrm>
          <a:prstGeom prst="rect">
            <a:avLst/>
          </a:prstGeom>
        </p:spPr>
        <p:txBody>
          <a:bodyPr>
            <a:spAutoFit/>
          </a:bodyPr>
          <a:lstStyle/>
          <a:p>
            <a:r>
              <a:rPr lang="tr-TR" sz="1400" dirty="0"/>
              <a:t>Doğu Anadolu Kalkınma Ajansı, Hakkari Yatırım Destek Ofisi, Sanayi ve Teknoloji Bakanlığı’na bağlı bir kamu kurumudur. Yatırımcılara rehberlik ve danışmanlık hizmetleri sağlamaktadır. </a:t>
            </a:r>
          </a:p>
        </p:txBody>
      </p:sp>
    </p:spTree>
    <p:extLst>
      <p:ext uri="{BB962C8B-B14F-4D97-AF65-F5344CB8AC3E}">
        <p14:creationId xmlns:p14="http://schemas.microsoft.com/office/powerpoint/2010/main" val="1711393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a:extLst>
              <a:ext uri="{FF2B5EF4-FFF2-40B4-BE49-F238E27FC236}">
                <a16:creationId xmlns:a16="http://schemas.microsoft.com/office/drawing/2014/main" id="{5E34B83A-A6D4-4764-A3D5-5818E5C7F9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Picture 3" descr="C:\Users\Daka\Desktop\ilsunumları\tasarımçizgi.png">
            <a:extLst>
              <a:ext uri="{FF2B5EF4-FFF2-40B4-BE49-F238E27FC236}">
                <a16:creationId xmlns:a16="http://schemas.microsoft.com/office/drawing/2014/main" id="{BEB7CC36-3D25-4D89-AA3C-3BA447B2DA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5865146D-9218-4D8C-9B58-DA7F43C412CA}"/>
              </a:ext>
            </a:extLst>
          </p:cNvPr>
          <p:cNvSpPr txBox="1"/>
          <p:nvPr/>
        </p:nvSpPr>
        <p:spPr>
          <a:xfrm>
            <a:off x="1943406" y="687909"/>
            <a:ext cx="3348674" cy="369332"/>
          </a:xfrm>
          <a:prstGeom prst="rect">
            <a:avLst/>
          </a:prstGeom>
          <a:noFill/>
        </p:spPr>
        <p:txBody>
          <a:bodyPr wrap="none" rtlCol="0">
            <a:spAutoFit/>
          </a:bodyPr>
          <a:lstStyle/>
          <a:p>
            <a:r>
              <a:rPr lang="tr-TR" dirty="0"/>
              <a:t>ÜÇ ÜLKENİN BULUŞTUĞU KAVŞAK</a:t>
            </a:r>
          </a:p>
        </p:txBody>
      </p:sp>
      <p:pic>
        <p:nvPicPr>
          <p:cNvPr id="6" name="Picture 2">
            <a:extLst>
              <a:ext uri="{FF2B5EF4-FFF2-40B4-BE49-F238E27FC236}">
                <a16:creationId xmlns:a16="http://schemas.microsoft.com/office/drawing/2014/main" id="{5BE605E7-7532-4F5A-B251-6E7866F2D72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426691" y="536380"/>
            <a:ext cx="4810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a:extLst>
              <a:ext uri="{FF2B5EF4-FFF2-40B4-BE49-F238E27FC236}">
                <a16:creationId xmlns:a16="http://schemas.microsoft.com/office/drawing/2014/main" id="{A72943E3-E422-4800-90F0-89730FD674F1}"/>
              </a:ext>
            </a:extLst>
          </p:cNvPr>
          <p:cNvSpPr/>
          <p:nvPr/>
        </p:nvSpPr>
        <p:spPr>
          <a:xfrm>
            <a:off x="1446978" y="1511106"/>
            <a:ext cx="6827019" cy="738664"/>
          </a:xfrm>
          <a:prstGeom prst="rect">
            <a:avLst/>
          </a:prstGeom>
        </p:spPr>
        <p:txBody>
          <a:bodyPr wrap="square">
            <a:spAutoFit/>
          </a:bodyPr>
          <a:lstStyle/>
          <a:p>
            <a:r>
              <a:rPr lang="tr-TR" sz="1400" dirty="0"/>
              <a:t>Hakkari, Türkiye-İran ve Irak’ın buluştuğu bir bölgede yer almaktadır. Ekonomik ve kültürel açıdan sınır bölgesi avantajlarına sahiptir.  Irak ve İran’a açılan kapıları ile önemli dış ticaret imkanları bulunmaktadır.</a:t>
            </a:r>
          </a:p>
        </p:txBody>
      </p:sp>
      <p:pic>
        <p:nvPicPr>
          <p:cNvPr id="8" name="Resim 7">
            <a:extLst>
              <a:ext uri="{FF2B5EF4-FFF2-40B4-BE49-F238E27FC236}">
                <a16:creationId xmlns:a16="http://schemas.microsoft.com/office/drawing/2014/main" id="{86D26310-72FF-4D40-96F1-FDE2E657D4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7704" y="2406220"/>
            <a:ext cx="5040560" cy="25290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9462641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sim 8">
            <a:extLst>
              <a:ext uri="{FF2B5EF4-FFF2-40B4-BE49-F238E27FC236}">
                <a16:creationId xmlns:a16="http://schemas.microsoft.com/office/drawing/2014/main" id="{06746E70-21FA-452C-8270-BC5DCC9A6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Metin kutusu 2">
            <a:extLst>
              <a:ext uri="{FF2B5EF4-FFF2-40B4-BE49-F238E27FC236}">
                <a16:creationId xmlns:a16="http://schemas.microsoft.com/office/drawing/2014/main" id="{9DB8DEBB-DD5E-454F-B5C8-AF788254A35D}"/>
              </a:ext>
            </a:extLst>
          </p:cNvPr>
          <p:cNvSpPr txBox="1"/>
          <p:nvPr/>
        </p:nvSpPr>
        <p:spPr>
          <a:xfrm>
            <a:off x="1943406" y="687909"/>
            <a:ext cx="3220690" cy="369332"/>
          </a:xfrm>
          <a:prstGeom prst="rect">
            <a:avLst/>
          </a:prstGeom>
          <a:noFill/>
        </p:spPr>
        <p:txBody>
          <a:bodyPr wrap="none" rtlCol="0">
            <a:spAutoFit/>
          </a:bodyPr>
          <a:lstStyle/>
          <a:p>
            <a:r>
              <a:rPr lang="tr-TR" dirty="0"/>
              <a:t>MEZOPOTAMYA’NIN ZİRVESİNDE</a:t>
            </a:r>
          </a:p>
        </p:txBody>
      </p:sp>
      <p:pic>
        <p:nvPicPr>
          <p:cNvPr id="4" name="Picture 2">
            <a:extLst>
              <a:ext uri="{FF2B5EF4-FFF2-40B4-BE49-F238E27FC236}">
                <a16:creationId xmlns:a16="http://schemas.microsoft.com/office/drawing/2014/main" id="{B814903B-9539-4759-A175-C08FA31F201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426691" y="536380"/>
            <a:ext cx="4810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descr="C:\Users\Daka\Desktop\ilsunumları\tasarımçizgi.png">
            <a:extLst>
              <a:ext uri="{FF2B5EF4-FFF2-40B4-BE49-F238E27FC236}">
                <a16:creationId xmlns:a16="http://schemas.microsoft.com/office/drawing/2014/main" id="{DDC29B67-1A42-4CFD-BE93-8D9966C5BD7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a:extLst>
              <a:ext uri="{FF2B5EF4-FFF2-40B4-BE49-F238E27FC236}">
                <a16:creationId xmlns:a16="http://schemas.microsoft.com/office/drawing/2014/main" id="{4169A473-3DD7-4825-82C7-5EBE4F893940}"/>
              </a:ext>
            </a:extLst>
          </p:cNvPr>
          <p:cNvSpPr/>
          <p:nvPr/>
        </p:nvSpPr>
        <p:spPr>
          <a:xfrm>
            <a:off x="1475656" y="1382776"/>
            <a:ext cx="6858000" cy="738664"/>
          </a:xfrm>
          <a:prstGeom prst="rect">
            <a:avLst/>
          </a:prstGeom>
        </p:spPr>
        <p:txBody>
          <a:bodyPr wrap="square">
            <a:spAutoFit/>
          </a:bodyPr>
          <a:lstStyle/>
          <a:p>
            <a:r>
              <a:rPr lang="tr-TR" sz="1400" dirty="0"/>
              <a:t>Yeryüzü şekillerinin büyük kısmını dağların oluşturmakta olduğu geniş ve zengin mera alanları, zengin doğal kaynakları, doğal tarımsal üretimi ile güçlü bir potansiyele sahip bir şehirdir. </a:t>
            </a:r>
          </a:p>
        </p:txBody>
      </p:sp>
      <p:pic>
        <p:nvPicPr>
          <p:cNvPr id="7" name="Picture 2" descr="C:\Users\Daka\Desktop\resimler\5eb8ff380f254407cc2f2252.jpg">
            <a:extLst>
              <a:ext uri="{FF2B5EF4-FFF2-40B4-BE49-F238E27FC236}">
                <a16:creationId xmlns:a16="http://schemas.microsoft.com/office/drawing/2014/main" id="{62D683F3-721F-4E9F-8BB8-63E88F29A0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73387" y="2218946"/>
            <a:ext cx="5862538" cy="27496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39161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DB8DEBB-DD5E-454F-B5C8-AF788254A35D}"/>
              </a:ext>
            </a:extLst>
          </p:cNvPr>
          <p:cNvSpPr txBox="1"/>
          <p:nvPr/>
        </p:nvSpPr>
        <p:spPr>
          <a:xfrm>
            <a:off x="1943406" y="687909"/>
            <a:ext cx="2327112" cy="369332"/>
          </a:xfrm>
          <a:prstGeom prst="rect">
            <a:avLst/>
          </a:prstGeom>
          <a:noFill/>
        </p:spPr>
        <p:txBody>
          <a:bodyPr wrap="none" rtlCol="0">
            <a:spAutoFit/>
          </a:bodyPr>
          <a:lstStyle/>
          <a:p>
            <a:r>
              <a:rPr lang="tr-TR" dirty="0"/>
              <a:t>BENZERSİZ BİR KÜLTÜR</a:t>
            </a:r>
          </a:p>
        </p:txBody>
      </p:sp>
      <p:pic>
        <p:nvPicPr>
          <p:cNvPr id="4" name="Picture 2">
            <a:extLst>
              <a:ext uri="{FF2B5EF4-FFF2-40B4-BE49-F238E27FC236}">
                <a16:creationId xmlns:a16="http://schemas.microsoft.com/office/drawing/2014/main" id="{B814903B-9539-4759-A175-C08FA31F201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426691" y="536380"/>
            <a:ext cx="4810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descr="C:\Users\Daka\Desktop\ilsunumları\tasarımçizgi.png">
            <a:extLst>
              <a:ext uri="{FF2B5EF4-FFF2-40B4-BE49-F238E27FC236}">
                <a16:creationId xmlns:a16="http://schemas.microsoft.com/office/drawing/2014/main" id="{DDC29B67-1A42-4CFD-BE93-8D9966C5BD7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a:extLst>
              <a:ext uri="{FF2B5EF4-FFF2-40B4-BE49-F238E27FC236}">
                <a16:creationId xmlns:a16="http://schemas.microsoft.com/office/drawing/2014/main" id="{D2364D90-D7C9-43ED-9781-B763BD82DA10}"/>
              </a:ext>
            </a:extLst>
          </p:cNvPr>
          <p:cNvSpPr/>
          <p:nvPr/>
        </p:nvSpPr>
        <p:spPr>
          <a:xfrm>
            <a:off x="1472106" y="1359577"/>
            <a:ext cx="6844310" cy="523220"/>
          </a:xfrm>
          <a:prstGeom prst="rect">
            <a:avLst/>
          </a:prstGeom>
        </p:spPr>
        <p:txBody>
          <a:bodyPr wrap="square">
            <a:spAutoFit/>
          </a:bodyPr>
          <a:lstStyle/>
          <a:p>
            <a:r>
              <a:rPr lang="tr-TR" sz="1400" dirty="0"/>
              <a:t>Üç ülkenin etkileşimde bulunduğu bir sınır bölgesinde yer alan Hakkari özgün, ilgi çekici ve kendine has bir kültüre ev sahipliği yapmaktadır. </a:t>
            </a:r>
          </a:p>
        </p:txBody>
      </p:sp>
      <p:pic>
        <p:nvPicPr>
          <p:cNvPr id="9" name="Picture 4" descr="C:\Users\Daka\Desktop\resimler\Ufuk Kıray-  Fistan.jpg">
            <a:extLst>
              <a:ext uri="{FF2B5EF4-FFF2-40B4-BE49-F238E27FC236}">
                <a16:creationId xmlns:a16="http://schemas.microsoft.com/office/drawing/2014/main" id="{A9EEADFB-0508-449C-936D-134BF04506C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95736" y="2063558"/>
            <a:ext cx="5620395" cy="26463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Resim 5">
            <a:extLst>
              <a:ext uri="{FF2B5EF4-FFF2-40B4-BE49-F238E27FC236}">
                <a16:creationId xmlns:a16="http://schemas.microsoft.com/office/drawing/2014/main" id="{3C21A39C-1DB1-44D6-B2B7-67F3D1437D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5562124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9DB8DEBB-DD5E-454F-B5C8-AF788254A35D}"/>
              </a:ext>
            </a:extLst>
          </p:cNvPr>
          <p:cNvSpPr txBox="1"/>
          <p:nvPr/>
        </p:nvSpPr>
        <p:spPr>
          <a:xfrm>
            <a:off x="1943406" y="687909"/>
            <a:ext cx="1423788" cy="369332"/>
          </a:xfrm>
          <a:prstGeom prst="rect">
            <a:avLst/>
          </a:prstGeom>
          <a:noFill/>
        </p:spPr>
        <p:txBody>
          <a:bodyPr wrap="none" rtlCol="0">
            <a:spAutoFit/>
          </a:bodyPr>
          <a:lstStyle/>
          <a:p>
            <a:r>
              <a:rPr lang="tr-TR" dirty="0"/>
              <a:t>GENÇ NUFÜS</a:t>
            </a:r>
          </a:p>
        </p:txBody>
      </p:sp>
      <p:pic>
        <p:nvPicPr>
          <p:cNvPr id="5" name="Picture 3" descr="C:\Users\Daka\Desktop\ilsunumları\tasarımçizgi.png">
            <a:extLst>
              <a:ext uri="{FF2B5EF4-FFF2-40B4-BE49-F238E27FC236}">
                <a16:creationId xmlns:a16="http://schemas.microsoft.com/office/drawing/2014/main" id="{DDC29B67-1A42-4CFD-BE93-8D9966C5BD7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V="1">
            <a:off x="1140971" y="1023743"/>
            <a:ext cx="7344816" cy="24100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3AF74D21-0DCF-4321-802B-CD2461B3AB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7880" y="447492"/>
            <a:ext cx="555526" cy="555526"/>
          </a:xfrm>
          <a:prstGeom prst="rect">
            <a:avLst/>
          </a:prstGeom>
        </p:spPr>
      </p:pic>
      <p:sp>
        <p:nvSpPr>
          <p:cNvPr id="10" name="Dikdörtgen 9">
            <a:extLst>
              <a:ext uri="{FF2B5EF4-FFF2-40B4-BE49-F238E27FC236}">
                <a16:creationId xmlns:a16="http://schemas.microsoft.com/office/drawing/2014/main" id="{2EEC8D04-9F5A-486D-B560-CA095333AA43}"/>
              </a:ext>
            </a:extLst>
          </p:cNvPr>
          <p:cNvSpPr/>
          <p:nvPr/>
        </p:nvSpPr>
        <p:spPr>
          <a:xfrm>
            <a:off x="1547664" y="1533726"/>
            <a:ext cx="6318448" cy="954107"/>
          </a:xfrm>
          <a:prstGeom prst="rect">
            <a:avLst/>
          </a:prstGeom>
        </p:spPr>
        <p:txBody>
          <a:bodyPr wrap="square">
            <a:spAutoFit/>
          </a:bodyPr>
          <a:lstStyle/>
          <a:p>
            <a:pPr algn="just"/>
            <a:r>
              <a:rPr lang="tr-TR" sz="1400" dirty="0"/>
              <a:t> Hakkari’nin  toplam nüfusu 280.991 </a:t>
            </a:r>
            <a:r>
              <a:rPr lang="tr-TR" sz="1400" dirty="0" err="1"/>
              <a:t>dir</a:t>
            </a:r>
            <a:r>
              <a:rPr lang="tr-TR" sz="1400" dirty="0"/>
              <a:t>. Türkiye </a:t>
            </a:r>
            <a:r>
              <a:rPr lang="tr-TR" sz="1400" b="1" dirty="0"/>
              <a:t>genç nüfus oranının en yüksek olduğu il </a:t>
            </a:r>
            <a:r>
              <a:rPr lang="tr-TR" sz="1400" dirty="0"/>
              <a:t>olan Hakkari de 15-44 yaş aralığında yer alan nüfusun toplam nüfusa oranı Türkiye’nin üstündedir. Özellikle emek yoğun sektörler için önemli bir avantaja sahiptir. </a:t>
            </a:r>
          </a:p>
        </p:txBody>
      </p:sp>
      <p:pic>
        <p:nvPicPr>
          <p:cNvPr id="8" name="Picture 3" descr="C:\Users\Daka\Desktop\resimler\1_gYmpNSgTN55TzakZiUCVLw.jpeg">
            <a:extLst>
              <a:ext uri="{FF2B5EF4-FFF2-40B4-BE49-F238E27FC236}">
                <a16:creationId xmlns:a16="http://schemas.microsoft.com/office/drawing/2014/main" id="{42276AE6-615E-48ED-83A2-159BFB45CF8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11960" y="2571750"/>
            <a:ext cx="3518040" cy="24232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Resim 3">
            <a:extLst>
              <a:ext uri="{FF2B5EF4-FFF2-40B4-BE49-F238E27FC236}">
                <a16:creationId xmlns:a16="http://schemas.microsoft.com/office/drawing/2014/main" id="{6B295C22-1081-4E87-BED9-A33E2DF7EF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76788522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146</TotalTime>
  <Words>1332</Words>
  <Application>Microsoft Office PowerPoint</Application>
  <PresentationFormat>Ekran Gösterisi (16:9)</PresentationFormat>
  <Paragraphs>153</Paragraphs>
  <Slides>36</Slides>
  <Notes>3</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36</vt:i4>
      </vt:variant>
    </vt:vector>
  </HeadingPairs>
  <TitlesOfParts>
    <vt:vector size="40" baseType="lpstr">
      <vt:lpstr>Arial</vt:lpstr>
      <vt:lpstr>Calibri</vt:lpstr>
      <vt:lpstr>Gotham Narrow Book</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Daka</dc:creator>
  <cp:lastModifiedBy>Daka</cp:lastModifiedBy>
  <cp:revision>18</cp:revision>
  <dcterms:created xsi:type="dcterms:W3CDTF">2020-10-15T08:39:23Z</dcterms:created>
  <dcterms:modified xsi:type="dcterms:W3CDTF">2020-10-26T14:41:19Z</dcterms:modified>
</cp:coreProperties>
</file>