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768" r:id="rId1"/>
  </p:sldMasterIdLst>
  <p:notesMasterIdLst>
    <p:notesMasterId r:id="rId30"/>
  </p:notesMasterIdLst>
  <p:sldIdLst>
    <p:sldId id="264" r:id="rId2"/>
    <p:sldId id="374" r:id="rId3"/>
    <p:sldId id="389" r:id="rId4"/>
    <p:sldId id="390" r:id="rId5"/>
    <p:sldId id="391" r:id="rId6"/>
    <p:sldId id="392" r:id="rId7"/>
    <p:sldId id="393" r:id="rId8"/>
    <p:sldId id="394" r:id="rId9"/>
    <p:sldId id="402" r:id="rId10"/>
    <p:sldId id="437" r:id="rId11"/>
    <p:sldId id="405" r:id="rId12"/>
    <p:sldId id="448" r:id="rId13"/>
    <p:sldId id="388" r:id="rId14"/>
    <p:sldId id="387" r:id="rId15"/>
    <p:sldId id="412" r:id="rId16"/>
    <p:sldId id="420" r:id="rId17"/>
    <p:sldId id="421" r:id="rId18"/>
    <p:sldId id="424" r:id="rId19"/>
    <p:sldId id="427" r:id="rId20"/>
    <p:sldId id="438" r:id="rId21"/>
    <p:sldId id="449" r:id="rId22"/>
    <p:sldId id="450" r:id="rId23"/>
    <p:sldId id="429" r:id="rId24"/>
    <p:sldId id="435" r:id="rId25"/>
    <p:sldId id="407" r:id="rId26"/>
    <p:sldId id="408" r:id="rId27"/>
    <p:sldId id="409" r:id="rId28"/>
    <p:sldId id="369"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0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38B1855-1B75-4FBE-930C-398BA8C253C6}" styleName="Tema Uygulanmış Stil 2 - Vurgu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Açık Sti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3084" y="-11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64574-716D-44F1-B0C2-E2D42EABD35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1CA91DEB-CE0D-415F-9056-E618B5FF7704}">
      <dgm:prSet custT="1"/>
      <dgm:spPr/>
      <dgm:t>
        <a:bodyPr/>
        <a:lstStyle/>
        <a:p>
          <a:pPr algn="ctr" rtl="0"/>
          <a:r>
            <a:rPr lang="tr-TR" sz="2400" dirty="0" smtClean="0"/>
            <a:t>BİTLİS İLİ YATIRIM POTANSİYELİ</a:t>
          </a:r>
          <a:endParaRPr lang="tr-TR" sz="2400" dirty="0"/>
        </a:p>
      </dgm:t>
    </dgm:pt>
    <dgm:pt modelId="{4A90FFB1-8F9E-4680-B3F3-22DFF832A8C0}" type="parTrans" cxnId="{D9A12181-1809-4E5C-8688-9C9C10532292}">
      <dgm:prSet/>
      <dgm:spPr/>
      <dgm:t>
        <a:bodyPr/>
        <a:lstStyle/>
        <a:p>
          <a:endParaRPr lang="tr-TR"/>
        </a:p>
      </dgm:t>
    </dgm:pt>
    <dgm:pt modelId="{9A216CCD-8865-479C-8812-60B7667C03ED}" type="sibTrans" cxnId="{D9A12181-1809-4E5C-8688-9C9C10532292}">
      <dgm:prSet/>
      <dgm:spPr/>
      <dgm:t>
        <a:bodyPr/>
        <a:lstStyle/>
        <a:p>
          <a:endParaRPr lang="tr-TR"/>
        </a:p>
      </dgm:t>
    </dgm:pt>
    <dgm:pt modelId="{97F329D3-6986-43F1-B2EE-706450A5DCEC}" type="pres">
      <dgm:prSet presAssocID="{4D464574-716D-44F1-B0C2-E2D42EABD353}" presName="linear" presStyleCnt="0">
        <dgm:presLayoutVars>
          <dgm:animLvl val="lvl"/>
          <dgm:resizeHandles val="exact"/>
        </dgm:presLayoutVars>
      </dgm:prSet>
      <dgm:spPr/>
      <dgm:t>
        <a:bodyPr/>
        <a:lstStyle/>
        <a:p>
          <a:endParaRPr lang="tr-TR"/>
        </a:p>
      </dgm:t>
    </dgm:pt>
    <dgm:pt modelId="{AAE1107F-5CCF-410D-8CF0-995D461A6D17}" type="pres">
      <dgm:prSet presAssocID="{1CA91DEB-CE0D-415F-9056-E618B5FF7704}" presName="parentText" presStyleLbl="node1" presStyleIdx="0" presStyleCnt="1" custLinFactNeighborX="1132" custLinFactNeighborY="1996">
        <dgm:presLayoutVars>
          <dgm:chMax val="0"/>
          <dgm:bulletEnabled val="1"/>
        </dgm:presLayoutVars>
      </dgm:prSet>
      <dgm:spPr/>
      <dgm:t>
        <a:bodyPr/>
        <a:lstStyle/>
        <a:p>
          <a:endParaRPr lang="tr-TR"/>
        </a:p>
      </dgm:t>
    </dgm:pt>
  </dgm:ptLst>
  <dgm:cxnLst>
    <dgm:cxn modelId="{D96A7F78-12B4-411A-98FD-9399BDBF69EA}" type="presOf" srcId="{4D464574-716D-44F1-B0C2-E2D42EABD353}" destId="{97F329D3-6986-43F1-B2EE-706450A5DCEC}" srcOrd="0" destOrd="0" presId="urn:microsoft.com/office/officeart/2005/8/layout/vList2"/>
    <dgm:cxn modelId="{D9A12181-1809-4E5C-8688-9C9C10532292}" srcId="{4D464574-716D-44F1-B0C2-E2D42EABD353}" destId="{1CA91DEB-CE0D-415F-9056-E618B5FF7704}" srcOrd="0" destOrd="0" parTransId="{4A90FFB1-8F9E-4680-B3F3-22DFF832A8C0}" sibTransId="{9A216CCD-8865-479C-8812-60B7667C03ED}"/>
    <dgm:cxn modelId="{7023296C-14EA-462C-AF07-0212DE91D8C5}" type="presOf" srcId="{1CA91DEB-CE0D-415F-9056-E618B5FF7704}" destId="{AAE1107F-5CCF-410D-8CF0-995D461A6D17}" srcOrd="0" destOrd="0" presId="urn:microsoft.com/office/officeart/2005/8/layout/vList2"/>
    <dgm:cxn modelId="{01233393-95D6-4D45-9398-3749D2F31DC9}" type="presParOf" srcId="{97F329D3-6986-43F1-B2EE-706450A5DCEC}" destId="{AAE1107F-5CCF-410D-8CF0-995D461A6D1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DFEBA6C4-A412-442F-BB51-C586F96B23F1}"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027B739B-D353-43F2-BD4D-F9F14695DE75}"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12A4532F-1E2C-4DD8-97A5-874313B4EC88}"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FE517A5-70F5-47F3-B682-A4579D3700DA}">
      <dgm:prSet custT="1"/>
      <dgm:spPr/>
      <dgm:t>
        <a:bodyPr/>
        <a:lstStyle/>
        <a:p>
          <a:pPr algn="just" rtl="0"/>
          <a:r>
            <a:rPr lang="tr-TR" sz="1600" dirty="0" smtClean="0"/>
            <a:t>Toplam alan: 585 dekar   Toplam parsel sayısı: </a:t>
          </a:r>
          <a:r>
            <a:rPr lang="tr-TR" sz="1600" dirty="0" smtClean="0"/>
            <a:t>54  </a:t>
          </a:r>
          <a:r>
            <a:rPr lang="tr-TR" sz="1600" dirty="0" smtClean="0"/>
            <a:t>Boş parsel sayısı: </a:t>
          </a:r>
          <a:r>
            <a:rPr lang="tr-TR" sz="1600" dirty="0" smtClean="0"/>
            <a:t>45</a:t>
          </a:r>
        </a:p>
        <a:p>
          <a:pPr algn="just" rtl="0"/>
          <a:r>
            <a:rPr lang="tr-TR" sz="1600" dirty="0" smtClean="0"/>
            <a:t>Üretimde olan yada inşaat aşamasında bulunan parsel sayısı 9.</a:t>
          </a:r>
        </a:p>
        <a:p>
          <a:pPr algn="just" rtl="0"/>
          <a:endParaRPr lang="tr-TR" sz="1600" dirty="0" smtClean="0"/>
        </a:p>
      </dgm:t>
    </dgm:pt>
    <dgm:pt modelId="{2024F3A1-98B4-4520-9140-ACE9066AFC78}" type="parTrans" cxnId="{4D313D4D-5033-4387-A880-DEA5F03BA429}">
      <dgm:prSet/>
      <dgm:spPr/>
      <dgm:t>
        <a:bodyPr/>
        <a:lstStyle/>
        <a:p>
          <a:endParaRPr lang="tr-TR"/>
        </a:p>
      </dgm:t>
    </dgm:pt>
    <dgm:pt modelId="{5997F7D9-29B1-449C-9538-39EEE5336910}" type="sibTrans" cxnId="{4D313D4D-5033-4387-A880-DEA5F03BA429}">
      <dgm:prSet/>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 modelId="{77F2B6F9-EA23-4D20-B870-38AAC93E7118}" type="pres">
      <dgm:prSet presAssocID="{CFE517A5-70F5-47F3-B682-A4579D3700DA}" presName="parentText" presStyleLbl="node1" presStyleIdx="0" presStyleCnt="1" custScaleY="605613" custLinFactNeighborX="4466" custLinFactNeighborY="-296">
        <dgm:presLayoutVars>
          <dgm:chMax val="0"/>
          <dgm:bulletEnabled val="1"/>
        </dgm:presLayoutVars>
      </dgm:prSet>
      <dgm:spPr/>
      <dgm:t>
        <a:bodyPr/>
        <a:lstStyle/>
        <a:p>
          <a:endParaRPr lang="tr-TR"/>
        </a:p>
      </dgm:t>
    </dgm:pt>
  </dgm:ptLst>
  <dgm:cxnLst>
    <dgm:cxn modelId="{174C0F54-B638-4EC8-B544-0F31EB43E0AD}" type="presOf" srcId="{E68BA7E2-1491-423E-B3D7-F9D9C864158F}" destId="{84D2B701-923C-4A5C-9264-98F9E101256F}" srcOrd="0" destOrd="0" presId="urn:microsoft.com/office/officeart/2005/8/layout/vList2"/>
    <dgm:cxn modelId="{4D313D4D-5033-4387-A880-DEA5F03BA429}" srcId="{E68BA7E2-1491-423E-B3D7-F9D9C864158F}" destId="{CFE517A5-70F5-47F3-B682-A4579D3700DA}" srcOrd="0" destOrd="0" parTransId="{2024F3A1-98B4-4520-9140-ACE9066AFC78}" sibTransId="{5997F7D9-29B1-449C-9538-39EEE5336910}"/>
    <dgm:cxn modelId="{176B932A-BE05-4163-ACD2-9CF7ADA96C09}" type="presOf" srcId="{CFE517A5-70F5-47F3-B682-A4579D3700DA}" destId="{77F2B6F9-EA23-4D20-B870-38AAC93E7118}" srcOrd="0" destOrd="0" presId="urn:microsoft.com/office/officeart/2005/8/layout/vList2"/>
    <dgm:cxn modelId="{46A3C7E5-F132-472B-9FB2-A56BA0E3974C}" type="presParOf" srcId="{84D2B701-923C-4A5C-9264-98F9E101256F}" destId="{77F2B6F9-EA23-4D20-B870-38AAC93E711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206016D-BE1A-42A0-8894-4EFD60EDAF0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93F6FA2-D7A3-426D-A10F-25FEC22147A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E6FD78B-C45B-46C2-A531-6730F6D19C72}" type="doc">
      <dgm:prSet loTypeId="urn:microsoft.com/office/officeart/2005/8/layout/hProcess11" loCatId="process" qsTypeId="urn:microsoft.com/office/officeart/2005/8/quickstyle/3d5" qsCatId="3D" csTypeId="urn:microsoft.com/office/officeart/2005/8/colors/accent1_2" csCatId="accent1" phldr="1"/>
      <dgm:spPr/>
    </dgm:pt>
    <dgm:pt modelId="{5AA5AA88-7C29-4306-8FBA-424CAAE7AFB2}">
      <dgm:prSet phldrT="[Metin]"/>
      <dgm:spPr/>
      <dgm:t>
        <a:bodyPr/>
        <a:lstStyle/>
        <a:p>
          <a:r>
            <a:rPr lang="tr-TR" dirty="0" smtClean="0"/>
            <a:t>Rekabet Avantajına Sahip</a:t>
          </a:r>
        </a:p>
        <a:p>
          <a:r>
            <a:rPr lang="tr-TR" dirty="0" smtClean="0"/>
            <a:t>Sektörler</a:t>
          </a:r>
          <a:endParaRPr lang="tr-TR" dirty="0"/>
        </a:p>
      </dgm:t>
    </dgm:pt>
    <dgm:pt modelId="{6D68B0F4-4246-47E8-90EA-81BE15861305}" type="parTrans" cxnId="{F64F8667-3F21-4F99-AA4A-D4BBCE7B7A12}">
      <dgm:prSet/>
      <dgm:spPr/>
      <dgm:t>
        <a:bodyPr/>
        <a:lstStyle/>
        <a:p>
          <a:endParaRPr lang="tr-TR"/>
        </a:p>
      </dgm:t>
    </dgm:pt>
    <dgm:pt modelId="{6C17D41B-FE72-451C-A2B9-9CCC5F04C771}" type="sibTrans" cxnId="{F64F8667-3F21-4F99-AA4A-D4BBCE7B7A12}">
      <dgm:prSet/>
      <dgm:spPr/>
      <dgm:t>
        <a:bodyPr/>
        <a:lstStyle/>
        <a:p>
          <a:endParaRPr lang="tr-TR"/>
        </a:p>
      </dgm:t>
    </dgm:pt>
    <dgm:pt modelId="{974F3A74-4D21-4142-95E1-F53240995E20}" type="pres">
      <dgm:prSet presAssocID="{2E6FD78B-C45B-46C2-A531-6730F6D19C72}" presName="Name0" presStyleCnt="0">
        <dgm:presLayoutVars>
          <dgm:dir/>
          <dgm:resizeHandles val="exact"/>
        </dgm:presLayoutVars>
      </dgm:prSet>
      <dgm:spPr/>
    </dgm:pt>
    <dgm:pt modelId="{E208DA4A-C8E9-4B1B-91B1-E295EA7D79C0}" type="pres">
      <dgm:prSet presAssocID="{2E6FD78B-C45B-46C2-A531-6730F6D19C72}" presName="arrow" presStyleLbl="bgShp" presStyleIdx="0" presStyleCnt="1"/>
      <dgm:spPr/>
    </dgm:pt>
    <dgm:pt modelId="{81201AC5-D7E0-458C-AFB4-F03C5512C124}" type="pres">
      <dgm:prSet presAssocID="{2E6FD78B-C45B-46C2-A531-6730F6D19C72}" presName="points" presStyleCnt="0"/>
      <dgm:spPr/>
    </dgm:pt>
    <dgm:pt modelId="{65241C38-9DC5-4FCA-9A77-FA04DDBEC4D6}" type="pres">
      <dgm:prSet presAssocID="{5AA5AA88-7C29-4306-8FBA-424CAAE7AFB2}" presName="compositeA" presStyleCnt="0"/>
      <dgm:spPr/>
    </dgm:pt>
    <dgm:pt modelId="{1BFB98CF-27D4-4630-835F-9C2615A06EE1}" type="pres">
      <dgm:prSet presAssocID="{5AA5AA88-7C29-4306-8FBA-424CAAE7AFB2}" presName="textA" presStyleLbl="revTx" presStyleIdx="0" presStyleCnt="1">
        <dgm:presLayoutVars>
          <dgm:bulletEnabled val="1"/>
        </dgm:presLayoutVars>
      </dgm:prSet>
      <dgm:spPr/>
      <dgm:t>
        <a:bodyPr/>
        <a:lstStyle/>
        <a:p>
          <a:endParaRPr lang="tr-TR"/>
        </a:p>
      </dgm:t>
    </dgm:pt>
    <dgm:pt modelId="{6A65E6AE-9119-40C5-9ECF-C32619AF417D}" type="pres">
      <dgm:prSet presAssocID="{5AA5AA88-7C29-4306-8FBA-424CAAE7AFB2}" presName="circleA" presStyleLbl="node1" presStyleIdx="0" presStyleCnt="1"/>
      <dgm:spPr/>
    </dgm:pt>
    <dgm:pt modelId="{3B05F7F2-2456-4E2A-8C62-BB7A8D55668C}" type="pres">
      <dgm:prSet presAssocID="{5AA5AA88-7C29-4306-8FBA-424CAAE7AFB2}" presName="spaceA" presStyleCnt="0"/>
      <dgm:spPr/>
    </dgm:pt>
  </dgm:ptLst>
  <dgm:cxnLst>
    <dgm:cxn modelId="{F64F8667-3F21-4F99-AA4A-D4BBCE7B7A12}" srcId="{2E6FD78B-C45B-46C2-A531-6730F6D19C72}" destId="{5AA5AA88-7C29-4306-8FBA-424CAAE7AFB2}" srcOrd="0" destOrd="0" parTransId="{6D68B0F4-4246-47E8-90EA-81BE15861305}" sibTransId="{6C17D41B-FE72-451C-A2B9-9CCC5F04C771}"/>
    <dgm:cxn modelId="{DC81AC13-CCE4-45DB-91BA-A09914CE7684}" type="presOf" srcId="{5AA5AA88-7C29-4306-8FBA-424CAAE7AFB2}" destId="{1BFB98CF-27D4-4630-835F-9C2615A06EE1}" srcOrd="0" destOrd="0" presId="urn:microsoft.com/office/officeart/2005/8/layout/hProcess11"/>
    <dgm:cxn modelId="{AF1DE093-B19E-46F0-8D17-4A8CE0FD9A90}" type="presOf" srcId="{2E6FD78B-C45B-46C2-A531-6730F6D19C72}" destId="{974F3A74-4D21-4142-95E1-F53240995E20}" srcOrd="0" destOrd="0" presId="urn:microsoft.com/office/officeart/2005/8/layout/hProcess11"/>
    <dgm:cxn modelId="{35EC1D9C-4ED0-47B4-923D-B917F11BC778}" type="presParOf" srcId="{974F3A74-4D21-4142-95E1-F53240995E20}" destId="{E208DA4A-C8E9-4B1B-91B1-E295EA7D79C0}" srcOrd="0" destOrd="0" presId="urn:microsoft.com/office/officeart/2005/8/layout/hProcess11"/>
    <dgm:cxn modelId="{CFC83AC3-8C60-40EB-A8DA-9656AE23D19B}" type="presParOf" srcId="{974F3A74-4D21-4142-95E1-F53240995E20}" destId="{81201AC5-D7E0-458C-AFB4-F03C5512C124}" srcOrd="1" destOrd="0" presId="urn:microsoft.com/office/officeart/2005/8/layout/hProcess11"/>
    <dgm:cxn modelId="{4CAE642C-E943-45BC-B40C-AEF7B9CF8571}" type="presParOf" srcId="{81201AC5-D7E0-458C-AFB4-F03C5512C124}" destId="{65241C38-9DC5-4FCA-9A77-FA04DDBEC4D6}" srcOrd="0" destOrd="0" presId="urn:microsoft.com/office/officeart/2005/8/layout/hProcess11"/>
    <dgm:cxn modelId="{A000DD72-B8AC-4798-BE81-CF311F7E8BC5}" type="presParOf" srcId="{65241C38-9DC5-4FCA-9A77-FA04DDBEC4D6}" destId="{1BFB98CF-27D4-4630-835F-9C2615A06EE1}" srcOrd="0" destOrd="0" presId="urn:microsoft.com/office/officeart/2005/8/layout/hProcess11"/>
    <dgm:cxn modelId="{451B3066-4CF4-4AF0-8738-E49BD8748A89}" type="presParOf" srcId="{65241C38-9DC5-4FCA-9A77-FA04DDBEC4D6}" destId="{6A65E6AE-9119-40C5-9ECF-C32619AF417D}" srcOrd="1" destOrd="0" presId="urn:microsoft.com/office/officeart/2005/8/layout/hProcess11"/>
    <dgm:cxn modelId="{E3397E6E-C90F-4193-835C-634B435AFFBB}" type="presParOf" srcId="{65241C38-9DC5-4FCA-9A77-FA04DDBEC4D6}" destId="{3B05F7F2-2456-4E2A-8C62-BB7A8D55668C}"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7F991631-2146-4111-87FF-A84E74845204}"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CDEC149C-0462-4A03-8FF9-82B5E15FFBF5}"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6844FFDD-C5F0-4A51-9D0D-6F82C5853C3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555EE59B-1C59-4659-A8EE-E0F96CB690E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D58914C1-E195-467B-87EC-8963DEED6784}"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A46DA13-DE88-46D6-8BA5-F262556D9800}"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2B6E1D10-8F39-44D1-AA87-DFEBA4A9F7FC}"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4AF2E2D0-F776-4ED2-8E7C-CF0CEA34EBFD}"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7E353FA1-DA4B-4677-B386-CFAA47BC2577}"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2EED8D19-7416-46C2-9CBE-1205CC96302E}"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CE2A804C-BB22-432E-B220-61DF0F958F7C}"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955E4A27-4213-4E69-B847-2229A82653AB}"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69AACB53-A944-4DF5-BD86-C6E0ABEE0B76}"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53460C1F-23BD-4BE2-8493-393E6967185B}"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02E582-CDE8-4ABE-ADCA-7D2F94BAD10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057909C8-E359-4774-BAA4-E81E6C713AB2}">
      <dgm:prSet phldrT="[Metin]"/>
      <dgm:spPr/>
      <dgm:t>
        <a:bodyPr/>
        <a:lstStyle/>
        <a:p>
          <a:r>
            <a:rPr lang="tr-TR" b="1" i="0" dirty="0" smtClean="0"/>
            <a:t>Coğrafi konumu</a:t>
          </a:r>
          <a:endParaRPr lang="tr-TR" i="0" dirty="0"/>
        </a:p>
      </dgm:t>
    </dgm:pt>
    <dgm:pt modelId="{E5399D88-2763-408C-BED0-BA1A9742A7AE}" type="parTrans" cxnId="{BE0E853B-70C4-4655-8DA6-1EF2D90ABCE4}">
      <dgm:prSet/>
      <dgm:spPr/>
      <dgm:t>
        <a:bodyPr/>
        <a:lstStyle/>
        <a:p>
          <a:endParaRPr lang="tr-TR"/>
        </a:p>
      </dgm:t>
    </dgm:pt>
    <dgm:pt modelId="{B22CD236-4E13-4A78-A9B2-BF6A0E01F17B}" type="sibTrans" cxnId="{BE0E853B-70C4-4655-8DA6-1EF2D90ABCE4}">
      <dgm:prSet/>
      <dgm:spPr/>
      <dgm:t>
        <a:bodyPr/>
        <a:lstStyle/>
        <a:p>
          <a:endParaRPr lang="tr-TR"/>
        </a:p>
      </dgm:t>
    </dgm:pt>
    <dgm:pt modelId="{B143AA23-7725-4FE3-AA13-EF8F7B649C79}">
      <dgm:prSet phldrT="[Metin]"/>
      <dgm:spPr/>
      <dgm:t>
        <a:bodyPr/>
        <a:lstStyle/>
        <a:p>
          <a:r>
            <a:rPr lang="tr-TR" i="0" dirty="0" smtClean="0"/>
            <a:t>Doğu Anadolu bölgesinde yer alan Bitlis’i güneyden Siirt, batıdan Muş, kuzeyden Ağrı illeri ve doğudan Van Gölü çevreler.</a:t>
          </a:r>
          <a:endParaRPr lang="tr-TR" i="0" dirty="0"/>
        </a:p>
      </dgm:t>
    </dgm:pt>
    <dgm:pt modelId="{63477097-58A8-4C62-B893-47632B39DD01}" type="parTrans" cxnId="{E19C6CF1-3422-49F5-80A0-74BF11FC068E}">
      <dgm:prSet/>
      <dgm:spPr/>
      <dgm:t>
        <a:bodyPr/>
        <a:lstStyle/>
        <a:p>
          <a:endParaRPr lang="tr-TR"/>
        </a:p>
      </dgm:t>
    </dgm:pt>
    <dgm:pt modelId="{FBDDC9A3-78B1-4C9E-9BAA-FEEE2353D567}" type="sibTrans" cxnId="{E19C6CF1-3422-49F5-80A0-74BF11FC068E}">
      <dgm:prSet/>
      <dgm:spPr/>
      <dgm:t>
        <a:bodyPr/>
        <a:lstStyle/>
        <a:p>
          <a:endParaRPr lang="tr-TR"/>
        </a:p>
      </dgm:t>
    </dgm:pt>
    <dgm:pt modelId="{1D365D52-8984-4781-8B25-FBF95691FD58}">
      <dgm:prSet phldrT="[Metin]"/>
      <dgm:spPr/>
      <dgm:t>
        <a:bodyPr/>
        <a:lstStyle/>
        <a:p>
          <a:r>
            <a:rPr lang="tr-TR" b="1" i="0" dirty="0" smtClean="0"/>
            <a:t>Ulaşım Bilgileri</a:t>
          </a:r>
          <a:endParaRPr lang="tr-TR" i="0" dirty="0"/>
        </a:p>
      </dgm:t>
    </dgm:pt>
    <dgm:pt modelId="{857DB04A-0E06-4269-ACEA-7834150B462E}" type="parTrans" cxnId="{C21BCF05-EB18-437B-85DD-AE04E6D4F671}">
      <dgm:prSet/>
      <dgm:spPr/>
      <dgm:t>
        <a:bodyPr/>
        <a:lstStyle/>
        <a:p>
          <a:endParaRPr lang="tr-TR"/>
        </a:p>
      </dgm:t>
    </dgm:pt>
    <dgm:pt modelId="{D1DAA429-C3EB-4181-BA49-3CE5750E6B83}" type="sibTrans" cxnId="{C21BCF05-EB18-437B-85DD-AE04E6D4F671}">
      <dgm:prSet/>
      <dgm:spPr/>
      <dgm:t>
        <a:bodyPr/>
        <a:lstStyle/>
        <a:p>
          <a:endParaRPr lang="tr-TR"/>
        </a:p>
      </dgm:t>
    </dgm:pt>
    <dgm:pt modelId="{479B00AF-9166-4743-8BE1-A428D822BAD7}">
      <dgm:prSet phldrT="[Metin]"/>
      <dgm:spPr/>
      <dgm:t>
        <a:bodyPr/>
        <a:lstStyle/>
        <a:p>
          <a:r>
            <a:rPr lang="tr-TR" b="1" i="0" dirty="0" smtClean="0"/>
            <a:t>Karayolu:</a:t>
          </a:r>
          <a:r>
            <a:rPr lang="tr-TR" i="0" dirty="0" smtClean="0"/>
            <a:t> Karayolu ile çevre il ve ilçelere ulaşım mümkündür.</a:t>
          </a:r>
          <a:endParaRPr lang="tr-TR" i="0" dirty="0"/>
        </a:p>
      </dgm:t>
    </dgm:pt>
    <dgm:pt modelId="{D8A7AA10-14D3-4ADB-8A33-6A6AE89851ED}" type="parTrans" cxnId="{F9E4D600-B602-4CFC-9C2E-D68B1B0ADD13}">
      <dgm:prSet/>
      <dgm:spPr/>
      <dgm:t>
        <a:bodyPr/>
        <a:lstStyle/>
        <a:p>
          <a:endParaRPr lang="tr-TR"/>
        </a:p>
      </dgm:t>
    </dgm:pt>
    <dgm:pt modelId="{D849FD42-5695-4535-B794-1308AC8FA42B}" type="sibTrans" cxnId="{F9E4D600-B602-4CFC-9C2E-D68B1B0ADD13}">
      <dgm:prSet/>
      <dgm:spPr/>
      <dgm:t>
        <a:bodyPr/>
        <a:lstStyle/>
        <a:p>
          <a:endParaRPr lang="tr-TR"/>
        </a:p>
      </dgm:t>
    </dgm:pt>
    <dgm:pt modelId="{27F6AE60-58F1-4DC2-9B2E-25E00DDFC0FD}">
      <dgm:prSet/>
      <dgm:spPr/>
      <dgm:t>
        <a:bodyPr/>
        <a:lstStyle/>
        <a:p>
          <a:r>
            <a:rPr lang="tr-TR" b="1" i="0" dirty="0" smtClean="0"/>
            <a:t>Demiryolu:</a:t>
          </a:r>
          <a:r>
            <a:rPr lang="tr-TR" i="0" dirty="0" smtClean="0"/>
            <a:t> Avrupa - İstanbul bağlantılı Devlet Demir Yolları, Tatvan ilçesinde Van Gölü ile feribot bağlantılı doğu ülkelerine açılır.</a:t>
          </a:r>
          <a:endParaRPr lang="tr-TR" i="0" dirty="0"/>
        </a:p>
      </dgm:t>
    </dgm:pt>
    <dgm:pt modelId="{D72533B9-301C-4ADD-B25A-C2222B3C98C6}" type="parTrans" cxnId="{3F5ECF04-2677-4B1F-8043-CB8B080B8148}">
      <dgm:prSet/>
      <dgm:spPr/>
      <dgm:t>
        <a:bodyPr/>
        <a:lstStyle/>
        <a:p>
          <a:endParaRPr lang="tr-TR"/>
        </a:p>
      </dgm:t>
    </dgm:pt>
    <dgm:pt modelId="{8619A841-080E-4843-9B94-9B4465143940}" type="sibTrans" cxnId="{3F5ECF04-2677-4B1F-8043-CB8B080B8148}">
      <dgm:prSet/>
      <dgm:spPr/>
      <dgm:t>
        <a:bodyPr/>
        <a:lstStyle/>
        <a:p>
          <a:endParaRPr lang="tr-TR"/>
        </a:p>
      </dgm:t>
    </dgm:pt>
    <dgm:pt modelId="{ADA0994A-2496-4454-950E-06B49B9151E5}">
      <dgm:prSet/>
      <dgm:spPr/>
      <dgm:t>
        <a:bodyPr/>
        <a:lstStyle/>
        <a:p>
          <a:r>
            <a:rPr lang="tr-TR" b="1" i="0" dirty="0" smtClean="0"/>
            <a:t>Havayolu:</a:t>
          </a:r>
          <a:r>
            <a:rPr lang="tr-TR" i="0" dirty="0" smtClean="0"/>
            <a:t> Bitlis'e havayolu ile Van ve Muş illerinden ulaşılabilir.</a:t>
          </a:r>
          <a:endParaRPr lang="tr-TR" i="0" dirty="0"/>
        </a:p>
      </dgm:t>
    </dgm:pt>
    <dgm:pt modelId="{9487CE45-2EF2-467B-844B-5A81DEA13319}" type="parTrans" cxnId="{7F45F1C3-E2A6-4B83-BCA0-0C9BEC193104}">
      <dgm:prSet/>
      <dgm:spPr/>
      <dgm:t>
        <a:bodyPr/>
        <a:lstStyle/>
        <a:p>
          <a:endParaRPr lang="tr-TR"/>
        </a:p>
      </dgm:t>
    </dgm:pt>
    <dgm:pt modelId="{09627C2E-8C51-4EB0-86D4-80A86D1CD2E7}" type="sibTrans" cxnId="{7F45F1C3-E2A6-4B83-BCA0-0C9BEC193104}">
      <dgm:prSet/>
      <dgm:spPr/>
      <dgm:t>
        <a:bodyPr/>
        <a:lstStyle/>
        <a:p>
          <a:endParaRPr lang="tr-TR"/>
        </a:p>
      </dgm:t>
    </dgm:pt>
    <dgm:pt modelId="{8443DDCE-4C50-4F7F-9104-09CCB255590D}">
      <dgm:prSet/>
      <dgm:spPr/>
      <dgm:t>
        <a:bodyPr/>
        <a:lstStyle/>
        <a:p>
          <a:r>
            <a:rPr lang="tr-TR" b="1" i="0" dirty="0" smtClean="0"/>
            <a:t>Feribot Ulaşımı:</a:t>
          </a:r>
          <a:r>
            <a:rPr lang="tr-TR" i="0" dirty="0" smtClean="0"/>
            <a:t> Van Tatvan arası ulaşım </a:t>
          </a:r>
          <a:r>
            <a:rPr lang="tr-TR" i="0" dirty="0" smtClean="0"/>
            <a:t>sağlanmaktadır.</a:t>
          </a:r>
          <a:endParaRPr lang="tr-TR" i="0" dirty="0"/>
        </a:p>
      </dgm:t>
    </dgm:pt>
    <dgm:pt modelId="{7CCD8057-9BFA-483E-97B4-AEED959B521E}" type="parTrans" cxnId="{647F80F2-F905-4C1C-8A09-BC4020B86479}">
      <dgm:prSet/>
      <dgm:spPr/>
      <dgm:t>
        <a:bodyPr/>
        <a:lstStyle/>
        <a:p>
          <a:endParaRPr lang="tr-TR"/>
        </a:p>
      </dgm:t>
    </dgm:pt>
    <dgm:pt modelId="{067D4DD9-B6B6-4565-8FA5-19A391AA3C2E}" type="sibTrans" cxnId="{647F80F2-F905-4C1C-8A09-BC4020B86479}">
      <dgm:prSet/>
      <dgm:spPr/>
      <dgm:t>
        <a:bodyPr/>
        <a:lstStyle/>
        <a:p>
          <a:endParaRPr lang="tr-TR"/>
        </a:p>
      </dgm:t>
    </dgm:pt>
    <dgm:pt modelId="{9E1224A2-FFF3-4E95-8AE4-3F1459A95428}">
      <dgm:prSet phldrT="[Metin]"/>
      <dgm:spPr/>
      <dgm:t>
        <a:bodyPr/>
        <a:lstStyle/>
        <a:p>
          <a:r>
            <a:rPr lang="tr-TR" b="1" i="0" dirty="0" smtClean="0"/>
            <a:t>Yüzölçümü ve Nüfus</a:t>
          </a:r>
          <a:endParaRPr lang="tr-TR" i="0" dirty="0"/>
        </a:p>
      </dgm:t>
    </dgm:pt>
    <dgm:pt modelId="{A10DDAC0-4693-40C6-B22B-3A003735C947}" type="parTrans" cxnId="{E1860025-99B2-43D0-931B-99AB6C654555}">
      <dgm:prSet/>
      <dgm:spPr/>
      <dgm:t>
        <a:bodyPr/>
        <a:lstStyle/>
        <a:p>
          <a:endParaRPr lang="tr-TR"/>
        </a:p>
      </dgm:t>
    </dgm:pt>
    <dgm:pt modelId="{7F024113-CB2D-45B9-9D85-61EAE4C816EE}" type="sibTrans" cxnId="{E1860025-99B2-43D0-931B-99AB6C654555}">
      <dgm:prSet/>
      <dgm:spPr/>
      <dgm:t>
        <a:bodyPr/>
        <a:lstStyle/>
        <a:p>
          <a:endParaRPr lang="tr-TR"/>
        </a:p>
      </dgm:t>
    </dgm:pt>
    <dgm:pt modelId="{D8D6F104-63B5-448E-8B1A-AEABD34B5B43}">
      <dgm:prSet phldrT="[Metin]"/>
      <dgm:spPr/>
      <dgm:t>
        <a:bodyPr/>
        <a:lstStyle/>
        <a:p>
          <a:endParaRPr lang="tr-TR" i="0" dirty="0"/>
        </a:p>
      </dgm:t>
    </dgm:pt>
    <dgm:pt modelId="{39B91A38-9AD3-464E-9F2B-046E53BCF177}" type="parTrans" cxnId="{765CC14F-8AB0-41DA-8B2D-B6471955D73F}">
      <dgm:prSet/>
      <dgm:spPr/>
      <dgm:t>
        <a:bodyPr/>
        <a:lstStyle/>
        <a:p>
          <a:endParaRPr lang="tr-TR"/>
        </a:p>
      </dgm:t>
    </dgm:pt>
    <dgm:pt modelId="{C5D24288-C70B-4D67-8A81-2B5D30B10042}" type="sibTrans" cxnId="{765CC14F-8AB0-41DA-8B2D-B6471955D73F}">
      <dgm:prSet/>
      <dgm:spPr/>
      <dgm:t>
        <a:bodyPr/>
        <a:lstStyle/>
        <a:p>
          <a:endParaRPr lang="tr-TR"/>
        </a:p>
      </dgm:t>
    </dgm:pt>
    <dgm:pt modelId="{57B01BCE-C15C-4229-B83C-F835EF9905CA}">
      <dgm:prSet phldrT="[Metin]"/>
      <dgm:spPr/>
      <dgm:t>
        <a:bodyPr/>
        <a:lstStyle/>
        <a:p>
          <a:r>
            <a:rPr lang="tr-TR" b="1" i="0" dirty="0" smtClean="0"/>
            <a:t>Toplam yüzölçümü: </a:t>
          </a:r>
          <a:r>
            <a:rPr lang="tr-TR" i="0" dirty="0" smtClean="0"/>
            <a:t>:6.707 km2’dir.</a:t>
          </a:r>
          <a:endParaRPr lang="tr-TR" i="0" dirty="0"/>
        </a:p>
      </dgm:t>
    </dgm:pt>
    <dgm:pt modelId="{E3C21D1C-94C4-4577-9CF4-AB53AB56C581}" type="parTrans" cxnId="{89298B10-0069-452A-8A3C-E1B8639E63FB}">
      <dgm:prSet/>
      <dgm:spPr/>
      <dgm:t>
        <a:bodyPr/>
        <a:lstStyle/>
        <a:p>
          <a:endParaRPr lang="tr-TR"/>
        </a:p>
      </dgm:t>
    </dgm:pt>
    <dgm:pt modelId="{CD1387D7-2C0C-49A4-BD94-1FC3924AF88A}" type="sibTrans" cxnId="{89298B10-0069-452A-8A3C-E1B8639E63FB}">
      <dgm:prSet/>
      <dgm:spPr/>
      <dgm:t>
        <a:bodyPr/>
        <a:lstStyle/>
        <a:p>
          <a:endParaRPr lang="tr-TR"/>
        </a:p>
      </dgm:t>
    </dgm:pt>
    <dgm:pt modelId="{E641066C-5373-4E67-A0C4-DD481938DB6C}">
      <dgm:prSet/>
      <dgm:spPr/>
      <dgm:t>
        <a:bodyPr/>
        <a:lstStyle/>
        <a:p>
          <a:r>
            <a:rPr lang="tr-TR" b="1" i="0" dirty="0" smtClean="0"/>
            <a:t>Toplam Nüfus: </a:t>
          </a:r>
          <a:r>
            <a:rPr lang="tr-TR" b="0" i="0" dirty="0" smtClean="0">
              <a:solidFill>
                <a:schemeClr val="tx1"/>
              </a:solidFill>
            </a:rPr>
            <a:t>348.115</a:t>
          </a:r>
          <a:r>
            <a:rPr lang="tr-TR" i="0" dirty="0" smtClean="0">
              <a:solidFill>
                <a:schemeClr val="tx1"/>
              </a:solidFill>
            </a:rPr>
            <a:t> </a:t>
          </a:r>
          <a:r>
            <a:rPr lang="tr-TR" i="0" dirty="0" smtClean="0"/>
            <a:t>kişi</a:t>
          </a:r>
          <a:endParaRPr lang="tr-TR" i="0" dirty="0"/>
        </a:p>
      </dgm:t>
    </dgm:pt>
    <dgm:pt modelId="{91077615-CBE3-4029-B761-BD4DB673B8DE}" type="parTrans" cxnId="{D8F5686D-422C-4E05-8F27-924B20DA31F6}">
      <dgm:prSet/>
      <dgm:spPr/>
      <dgm:t>
        <a:bodyPr/>
        <a:lstStyle/>
        <a:p>
          <a:endParaRPr lang="tr-TR"/>
        </a:p>
      </dgm:t>
    </dgm:pt>
    <dgm:pt modelId="{F776D3F3-0967-4D60-BA73-A50BB39E79DF}" type="sibTrans" cxnId="{D8F5686D-422C-4E05-8F27-924B20DA31F6}">
      <dgm:prSet/>
      <dgm:spPr/>
      <dgm:t>
        <a:bodyPr/>
        <a:lstStyle/>
        <a:p>
          <a:endParaRPr lang="tr-TR"/>
        </a:p>
      </dgm:t>
    </dgm:pt>
    <dgm:pt modelId="{04224F60-E95A-4F2B-8E91-3CE13ADAFA7C}">
      <dgm:prSet phldrT="[Metin]"/>
      <dgm:spPr/>
      <dgm:t>
        <a:bodyPr/>
        <a:lstStyle/>
        <a:p>
          <a:r>
            <a:rPr lang="tr-TR" b="1" i="0" dirty="0" smtClean="0"/>
            <a:t>Tarımsal ürünler</a:t>
          </a:r>
          <a:endParaRPr lang="tr-TR" i="0" dirty="0"/>
        </a:p>
      </dgm:t>
    </dgm:pt>
    <dgm:pt modelId="{A1A734B1-A249-4D54-A81D-C61E3A2712F5}" type="parTrans" cxnId="{74CAE513-476C-45F1-A4B4-5B81AE6D1277}">
      <dgm:prSet/>
      <dgm:spPr/>
      <dgm:t>
        <a:bodyPr/>
        <a:lstStyle/>
        <a:p>
          <a:endParaRPr lang="tr-TR"/>
        </a:p>
      </dgm:t>
    </dgm:pt>
    <dgm:pt modelId="{921CD4B0-D0E9-4854-B0FD-638E9366AEF5}" type="sibTrans" cxnId="{74CAE513-476C-45F1-A4B4-5B81AE6D1277}">
      <dgm:prSet/>
      <dgm:spPr/>
      <dgm:t>
        <a:bodyPr/>
        <a:lstStyle/>
        <a:p>
          <a:endParaRPr lang="tr-TR"/>
        </a:p>
      </dgm:t>
    </dgm:pt>
    <dgm:pt modelId="{130E96F8-6D16-43A8-B8FF-C4E8C4972E9D}">
      <dgm:prSet phldrT="[Metin]"/>
      <dgm:spPr/>
      <dgm:t>
        <a:bodyPr/>
        <a:lstStyle/>
        <a:p>
          <a:r>
            <a:rPr lang="tr-TR" i="0" dirty="0" smtClean="0"/>
            <a:t>Fasulye, patates, domates, tütün, çavdar, şekerpancarı ve </a:t>
          </a:r>
          <a:r>
            <a:rPr lang="tr-TR" i="0" dirty="0" smtClean="0"/>
            <a:t>meyve (Ceviz, elma, fıstık)</a:t>
          </a:r>
          <a:endParaRPr lang="tr-TR" i="0" dirty="0"/>
        </a:p>
      </dgm:t>
    </dgm:pt>
    <dgm:pt modelId="{1B68C606-B55D-4AD0-BAA1-2A15F009B475}" type="parTrans" cxnId="{6CD8E6AE-25B6-4488-9F96-4ABD759E5400}">
      <dgm:prSet/>
      <dgm:spPr/>
      <dgm:t>
        <a:bodyPr/>
        <a:lstStyle/>
        <a:p>
          <a:endParaRPr lang="tr-TR"/>
        </a:p>
      </dgm:t>
    </dgm:pt>
    <dgm:pt modelId="{F180C9F1-2327-4F8F-BB2B-780B2DC64977}" type="sibTrans" cxnId="{6CD8E6AE-25B6-4488-9F96-4ABD759E5400}">
      <dgm:prSet/>
      <dgm:spPr/>
      <dgm:t>
        <a:bodyPr/>
        <a:lstStyle/>
        <a:p>
          <a:endParaRPr lang="tr-TR"/>
        </a:p>
      </dgm:t>
    </dgm:pt>
    <dgm:pt modelId="{FDB838F9-B150-4560-9A13-4644E5B175C6}">
      <dgm:prSet phldrT="[Metin]"/>
      <dgm:spPr/>
      <dgm:t>
        <a:bodyPr/>
        <a:lstStyle/>
        <a:p>
          <a:r>
            <a:rPr lang="tr-TR" b="1" i="0" dirty="0" smtClean="0"/>
            <a:t>Sanayi Alanları</a:t>
          </a:r>
          <a:endParaRPr lang="tr-TR" i="0" dirty="0"/>
        </a:p>
      </dgm:t>
    </dgm:pt>
    <dgm:pt modelId="{0162B2F2-D5DE-49CB-890F-7783AC118687}" type="parTrans" cxnId="{216DF5C9-D290-4CC7-A312-62F40A4FFD47}">
      <dgm:prSet/>
      <dgm:spPr/>
      <dgm:t>
        <a:bodyPr/>
        <a:lstStyle/>
        <a:p>
          <a:endParaRPr lang="tr-TR"/>
        </a:p>
      </dgm:t>
    </dgm:pt>
    <dgm:pt modelId="{B743517F-0934-4F57-8340-23025872FB47}" type="sibTrans" cxnId="{216DF5C9-D290-4CC7-A312-62F40A4FFD47}">
      <dgm:prSet/>
      <dgm:spPr/>
      <dgm:t>
        <a:bodyPr/>
        <a:lstStyle/>
        <a:p>
          <a:endParaRPr lang="tr-TR"/>
        </a:p>
      </dgm:t>
    </dgm:pt>
    <dgm:pt modelId="{A0CB9FF4-3EDD-42D4-967A-A8EC6EA471B7}">
      <dgm:prSet/>
      <dgm:spPr/>
      <dgm:t>
        <a:bodyPr/>
        <a:lstStyle/>
        <a:p>
          <a:r>
            <a:rPr lang="tr-TR" i="0" dirty="0" smtClean="0"/>
            <a:t>Bitlis te ki temel sanayi dalları; “gıda ürünleri imalatı”, “madencilik” ve “hazır giyim ürünleri imalatı”  </a:t>
          </a:r>
          <a:r>
            <a:rPr lang="tr-TR" i="0" dirty="0" err="1" smtClean="0"/>
            <a:t>dır</a:t>
          </a:r>
          <a:r>
            <a:rPr lang="tr-TR" i="0" dirty="0" smtClean="0"/>
            <a:t>.</a:t>
          </a:r>
          <a:endParaRPr lang="tr-TR" i="0" dirty="0"/>
        </a:p>
      </dgm:t>
    </dgm:pt>
    <dgm:pt modelId="{803736E2-FFF5-43C2-B0D8-0668A84F71D5}" type="parTrans" cxnId="{5A578F03-144C-42B1-9523-0442971E0C55}">
      <dgm:prSet/>
      <dgm:spPr/>
      <dgm:t>
        <a:bodyPr/>
        <a:lstStyle/>
        <a:p>
          <a:endParaRPr lang="tr-TR"/>
        </a:p>
      </dgm:t>
    </dgm:pt>
    <dgm:pt modelId="{2608B893-C6A0-4AC1-A4A2-2B19CA57EFF3}" type="sibTrans" cxnId="{5A578F03-144C-42B1-9523-0442971E0C55}">
      <dgm:prSet/>
      <dgm:spPr/>
      <dgm:t>
        <a:bodyPr/>
        <a:lstStyle/>
        <a:p>
          <a:endParaRPr lang="tr-TR"/>
        </a:p>
      </dgm:t>
    </dgm:pt>
    <dgm:pt modelId="{9B93F417-5F8F-4D8C-96C8-E83AD7591E22}" type="pres">
      <dgm:prSet presAssocID="{4902E582-CDE8-4ABE-ADCA-7D2F94BAD102}" presName="linear" presStyleCnt="0">
        <dgm:presLayoutVars>
          <dgm:animLvl val="lvl"/>
          <dgm:resizeHandles val="exact"/>
        </dgm:presLayoutVars>
      </dgm:prSet>
      <dgm:spPr/>
      <dgm:t>
        <a:bodyPr/>
        <a:lstStyle/>
        <a:p>
          <a:endParaRPr lang="tr-TR"/>
        </a:p>
      </dgm:t>
    </dgm:pt>
    <dgm:pt modelId="{57F821CC-9BF1-4436-8A1E-5FD87D7B5E54}" type="pres">
      <dgm:prSet presAssocID="{057909C8-E359-4774-BAA4-E81E6C713AB2}" presName="parentText" presStyleLbl="node1" presStyleIdx="0" presStyleCnt="5">
        <dgm:presLayoutVars>
          <dgm:chMax val="0"/>
          <dgm:bulletEnabled val="1"/>
        </dgm:presLayoutVars>
      </dgm:prSet>
      <dgm:spPr/>
      <dgm:t>
        <a:bodyPr/>
        <a:lstStyle/>
        <a:p>
          <a:endParaRPr lang="tr-TR"/>
        </a:p>
      </dgm:t>
    </dgm:pt>
    <dgm:pt modelId="{83EFE27E-A4EE-42A4-9DD7-94B60F5B4A41}" type="pres">
      <dgm:prSet presAssocID="{057909C8-E359-4774-BAA4-E81E6C713AB2}" presName="childText" presStyleLbl="revTx" presStyleIdx="0" presStyleCnt="5">
        <dgm:presLayoutVars>
          <dgm:bulletEnabled val="1"/>
        </dgm:presLayoutVars>
      </dgm:prSet>
      <dgm:spPr/>
      <dgm:t>
        <a:bodyPr/>
        <a:lstStyle/>
        <a:p>
          <a:endParaRPr lang="tr-TR"/>
        </a:p>
      </dgm:t>
    </dgm:pt>
    <dgm:pt modelId="{7EC7CB8B-2643-4FF9-8DB3-602211B6A57F}" type="pres">
      <dgm:prSet presAssocID="{1D365D52-8984-4781-8B25-FBF95691FD58}" presName="parentText" presStyleLbl="node1" presStyleIdx="1" presStyleCnt="5">
        <dgm:presLayoutVars>
          <dgm:chMax val="0"/>
          <dgm:bulletEnabled val="1"/>
        </dgm:presLayoutVars>
      </dgm:prSet>
      <dgm:spPr/>
      <dgm:t>
        <a:bodyPr/>
        <a:lstStyle/>
        <a:p>
          <a:endParaRPr lang="tr-TR"/>
        </a:p>
      </dgm:t>
    </dgm:pt>
    <dgm:pt modelId="{EA1043AB-F0D5-4FA5-90F1-68C06F148A13}" type="pres">
      <dgm:prSet presAssocID="{1D365D52-8984-4781-8B25-FBF95691FD58}" presName="childText" presStyleLbl="revTx" presStyleIdx="1" presStyleCnt="5">
        <dgm:presLayoutVars>
          <dgm:bulletEnabled val="1"/>
        </dgm:presLayoutVars>
      </dgm:prSet>
      <dgm:spPr/>
      <dgm:t>
        <a:bodyPr/>
        <a:lstStyle/>
        <a:p>
          <a:endParaRPr lang="tr-TR"/>
        </a:p>
      </dgm:t>
    </dgm:pt>
    <dgm:pt modelId="{C72B8360-8CC9-45E2-88E5-9480B694854D}" type="pres">
      <dgm:prSet presAssocID="{9E1224A2-FFF3-4E95-8AE4-3F1459A95428}" presName="parentText" presStyleLbl="node1" presStyleIdx="2" presStyleCnt="5">
        <dgm:presLayoutVars>
          <dgm:chMax val="0"/>
          <dgm:bulletEnabled val="1"/>
        </dgm:presLayoutVars>
      </dgm:prSet>
      <dgm:spPr/>
      <dgm:t>
        <a:bodyPr/>
        <a:lstStyle/>
        <a:p>
          <a:endParaRPr lang="tr-TR"/>
        </a:p>
      </dgm:t>
    </dgm:pt>
    <dgm:pt modelId="{F6DA27BE-B10B-4B8F-A4D0-C14D8EE7F232}" type="pres">
      <dgm:prSet presAssocID="{9E1224A2-FFF3-4E95-8AE4-3F1459A95428}" presName="childText" presStyleLbl="revTx" presStyleIdx="2" presStyleCnt="5" custLinFactNeighborX="2" custLinFactNeighborY="-22988">
        <dgm:presLayoutVars>
          <dgm:bulletEnabled val="1"/>
        </dgm:presLayoutVars>
      </dgm:prSet>
      <dgm:spPr/>
      <dgm:t>
        <a:bodyPr/>
        <a:lstStyle/>
        <a:p>
          <a:endParaRPr lang="tr-TR"/>
        </a:p>
      </dgm:t>
    </dgm:pt>
    <dgm:pt modelId="{CBB3DF6A-B457-4BAE-9E6D-61EB32A49603}" type="pres">
      <dgm:prSet presAssocID="{04224F60-E95A-4F2B-8E91-3CE13ADAFA7C}" presName="parentText" presStyleLbl="node1" presStyleIdx="3" presStyleCnt="5">
        <dgm:presLayoutVars>
          <dgm:chMax val="0"/>
          <dgm:bulletEnabled val="1"/>
        </dgm:presLayoutVars>
      </dgm:prSet>
      <dgm:spPr/>
      <dgm:t>
        <a:bodyPr/>
        <a:lstStyle/>
        <a:p>
          <a:endParaRPr lang="tr-TR"/>
        </a:p>
      </dgm:t>
    </dgm:pt>
    <dgm:pt modelId="{44D93E32-29BB-43F9-82F5-5D3DC9E1C617}" type="pres">
      <dgm:prSet presAssocID="{04224F60-E95A-4F2B-8E91-3CE13ADAFA7C}" presName="childText" presStyleLbl="revTx" presStyleIdx="3" presStyleCnt="5">
        <dgm:presLayoutVars>
          <dgm:bulletEnabled val="1"/>
        </dgm:presLayoutVars>
      </dgm:prSet>
      <dgm:spPr/>
      <dgm:t>
        <a:bodyPr/>
        <a:lstStyle/>
        <a:p>
          <a:endParaRPr lang="tr-TR"/>
        </a:p>
      </dgm:t>
    </dgm:pt>
    <dgm:pt modelId="{3728A047-2355-49F1-BF21-B1A3821E24A8}" type="pres">
      <dgm:prSet presAssocID="{FDB838F9-B150-4560-9A13-4644E5B175C6}" presName="parentText" presStyleLbl="node1" presStyleIdx="4" presStyleCnt="5">
        <dgm:presLayoutVars>
          <dgm:chMax val="0"/>
          <dgm:bulletEnabled val="1"/>
        </dgm:presLayoutVars>
      </dgm:prSet>
      <dgm:spPr/>
      <dgm:t>
        <a:bodyPr/>
        <a:lstStyle/>
        <a:p>
          <a:endParaRPr lang="tr-TR"/>
        </a:p>
      </dgm:t>
    </dgm:pt>
    <dgm:pt modelId="{623313F5-65DD-46D7-8E71-15DD876985C9}" type="pres">
      <dgm:prSet presAssocID="{FDB838F9-B150-4560-9A13-4644E5B175C6}" presName="childText" presStyleLbl="revTx" presStyleIdx="4" presStyleCnt="5">
        <dgm:presLayoutVars>
          <dgm:bulletEnabled val="1"/>
        </dgm:presLayoutVars>
      </dgm:prSet>
      <dgm:spPr/>
      <dgm:t>
        <a:bodyPr/>
        <a:lstStyle/>
        <a:p>
          <a:endParaRPr lang="tr-TR"/>
        </a:p>
      </dgm:t>
    </dgm:pt>
  </dgm:ptLst>
  <dgm:cxnLst>
    <dgm:cxn modelId="{89298B10-0069-452A-8A3C-E1B8639E63FB}" srcId="{9E1224A2-FFF3-4E95-8AE4-3F1459A95428}" destId="{57B01BCE-C15C-4229-B83C-F835EF9905CA}" srcOrd="1" destOrd="0" parTransId="{E3C21D1C-94C4-4577-9CF4-AB53AB56C581}" sibTransId="{CD1387D7-2C0C-49A4-BD94-1FC3924AF88A}"/>
    <dgm:cxn modelId="{C21BCF05-EB18-437B-85DD-AE04E6D4F671}" srcId="{4902E582-CDE8-4ABE-ADCA-7D2F94BAD102}" destId="{1D365D52-8984-4781-8B25-FBF95691FD58}" srcOrd="1" destOrd="0" parTransId="{857DB04A-0E06-4269-ACEA-7834150B462E}" sibTransId="{D1DAA429-C3EB-4181-BA49-3CE5750E6B83}"/>
    <dgm:cxn modelId="{166AADC9-72D2-4BAB-ADC9-06715F0E6AB1}" type="presOf" srcId="{4902E582-CDE8-4ABE-ADCA-7D2F94BAD102}" destId="{9B93F417-5F8F-4D8C-96C8-E83AD7591E22}" srcOrd="0" destOrd="0" presId="urn:microsoft.com/office/officeart/2005/8/layout/vList2"/>
    <dgm:cxn modelId="{E78E6AE1-0327-45A8-8214-2094097EBBF6}" type="presOf" srcId="{27F6AE60-58F1-4DC2-9B2E-25E00DDFC0FD}" destId="{EA1043AB-F0D5-4FA5-90F1-68C06F148A13}" srcOrd="0" destOrd="1" presId="urn:microsoft.com/office/officeart/2005/8/layout/vList2"/>
    <dgm:cxn modelId="{6CD8E6AE-25B6-4488-9F96-4ABD759E5400}" srcId="{04224F60-E95A-4F2B-8E91-3CE13ADAFA7C}" destId="{130E96F8-6D16-43A8-B8FF-C4E8C4972E9D}" srcOrd="0" destOrd="0" parTransId="{1B68C606-B55D-4AD0-BAA1-2A15F009B475}" sibTransId="{F180C9F1-2327-4F8F-BB2B-780B2DC64977}"/>
    <dgm:cxn modelId="{CFCD4645-DA1E-4025-8783-8EE968D82F05}" type="presOf" srcId="{ADA0994A-2496-4454-950E-06B49B9151E5}" destId="{EA1043AB-F0D5-4FA5-90F1-68C06F148A13}" srcOrd="0" destOrd="2" presId="urn:microsoft.com/office/officeart/2005/8/layout/vList2"/>
    <dgm:cxn modelId="{88CB98F2-6E4C-4D5C-992B-E111A13774B2}" type="presOf" srcId="{B143AA23-7725-4FE3-AA13-EF8F7B649C79}" destId="{83EFE27E-A4EE-42A4-9DD7-94B60F5B4A41}" srcOrd="0" destOrd="0" presId="urn:microsoft.com/office/officeart/2005/8/layout/vList2"/>
    <dgm:cxn modelId="{5B79D64F-DA0E-4ACE-98CA-80EEE0F7FFBF}" type="presOf" srcId="{D8D6F104-63B5-448E-8B1A-AEABD34B5B43}" destId="{F6DA27BE-B10B-4B8F-A4D0-C14D8EE7F232}" srcOrd="0" destOrd="0" presId="urn:microsoft.com/office/officeart/2005/8/layout/vList2"/>
    <dgm:cxn modelId="{F950C975-80B4-4A9B-BBB7-CAF706548F90}" type="presOf" srcId="{04224F60-E95A-4F2B-8E91-3CE13ADAFA7C}" destId="{CBB3DF6A-B457-4BAE-9E6D-61EB32A49603}" srcOrd="0" destOrd="0" presId="urn:microsoft.com/office/officeart/2005/8/layout/vList2"/>
    <dgm:cxn modelId="{BE0E853B-70C4-4655-8DA6-1EF2D90ABCE4}" srcId="{4902E582-CDE8-4ABE-ADCA-7D2F94BAD102}" destId="{057909C8-E359-4774-BAA4-E81E6C713AB2}" srcOrd="0" destOrd="0" parTransId="{E5399D88-2763-408C-BED0-BA1A9742A7AE}" sibTransId="{B22CD236-4E13-4A78-A9B2-BF6A0E01F17B}"/>
    <dgm:cxn modelId="{E19C6CF1-3422-49F5-80A0-74BF11FC068E}" srcId="{057909C8-E359-4774-BAA4-E81E6C713AB2}" destId="{B143AA23-7725-4FE3-AA13-EF8F7B649C79}" srcOrd="0" destOrd="0" parTransId="{63477097-58A8-4C62-B893-47632B39DD01}" sibTransId="{FBDDC9A3-78B1-4C9E-9BAA-FEEE2353D567}"/>
    <dgm:cxn modelId="{74CAE513-476C-45F1-A4B4-5B81AE6D1277}" srcId="{4902E582-CDE8-4ABE-ADCA-7D2F94BAD102}" destId="{04224F60-E95A-4F2B-8E91-3CE13ADAFA7C}" srcOrd="3" destOrd="0" parTransId="{A1A734B1-A249-4D54-A81D-C61E3A2712F5}" sibTransId="{921CD4B0-D0E9-4854-B0FD-638E9366AEF5}"/>
    <dgm:cxn modelId="{765CC14F-8AB0-41DA-8B2D-B6471955D73F}" srcId="{9E1224A2-FFF3-4E95-8AE4-3F1459A95428}" destId="{D8D6F104-63B5-448E-8B1A-AEABD34B5B43}" srcOrd="0" destOrd="0" parTransId="{39B91A38-9AD3-464E-9F2B-046E53BCF177}" sibTransId="{C5D24288-C70B-4D67-8A81-2B5D30B10042}"/>
    <dgm:cxn modelId="{8DFCD5F6-36D1-41D0-8075-FEC5D8DFE28E}" type="presOf" srcId="{9E1224A2-FFF3-4E95-8AE4-3F1459A95428}" destId="{C72B8360-8CC9-45E2-88E5-9480B694854D}" srcOrd="0" destOrd="0" presId="urn:microsoft.com/office/officeart/2005/8/layout/vList2"/>
    <dgm:cxn modelId="{D8F5686D-422C-4E05-8F27-924B20DA31F6}" srcId="{9E1224A2-FFF3-4E95-8AE4-3F1459A95428}" destId="{E641066C-5373-4E67-A0C4-DD481938DB6C}" srcOrd="2" destOrd="0" parTransId="{91077615-CBE3-4029-B761-BD4DB673B8DE}" sibTransId="{F776D3F3-0967-4D60-BA73-A50BB39E79DF}"/>
    <dgm:cxn modelId="{7F45F1C3-E2A6-4B83-BCA0-0C9BEC193104}" srcId="{1D365D52-8984-4781-8B25-FBF95691FD58}" destId="{ADA0994A-2496-4454-950E-06B49B9151E5}" srcOrd="2" destOrd="0" parTransId="{9487CE45-2EF2-467B-844B-5A81DEA13319}" sibTransId="{09627C2E-8C51-4EB0-86D4-80A86D1CD2E7}"/>
    <dgm:cxn modelId="{28138A17-3EA2-40F9-B7A5-13477F4F6E08}" type="presOf" srcId="{8443DDCE-4C50-4F7F-9104-09CCB255590D}" destId="{EA1043AB-F0D5-4FA5-90F1-68C06F148A13}" srcOrd="0" destOrd="3" presId="urn:microsoft.com/office/officeart/2005/8/layout/vList2"/>
    <dgm:cxn modelId="{E01A2C30-56A7-408F-9E55-221BA6D9671D}" type="presOf" srcId="{057909C8-E359-4774-BAA4-E81E6C713AB2}" destId="{57F821CC-9BF1-4436-8A1E-5FD87D7B5E54}" srcOrd="0" destOrd="0" presId="urn:microsoft.com/office/officeart/2005/8/layout/vList2"/>
    <dgm:cxn modelId="{A973A7F3-EAE5-43E8-B424-0186B821A2D3}" type="presOf" srcId="{1D365D52-8984-4781-8B25-FBF95691FD58}" destId="{7EC7CB8B-2643-4FF9-8DB3-602211B6A57F}" srcOrd="0" destOrd="0" presId="urn:microsoft.com/office/officeart/2005/8/layout/vList2"/>
    <dgm:cxn modelId="{4F5144A6-AC50-47F5-9735-5AD7E02FA4F5}" type="presOf" srcId="{A0CB9FF4-3EDD-42D4-967A-A8EC6EA471B7}" destId="{623313F5-65DD-46D7-8E71-15DD876985C9}" srcOrd="0" destOrd="0" presId="urn:microsoft.com/office/officeart/2005/8/layout/vList2"/>
    <dgm:cxn modelId="{3B12AE9C-AD03-49BF-A404-0F313605EF68}" type="presOf" srcId="{479B00AF-9166-4743-8BE1-A428D822BAD7}" destId="{EA1043AB-F0D5-4FA5-90F1-68C06F148A13}" srcOrd="0" destOrd="0" presId="urn:microsoft.com/office/officeart/2005/8/layout/vList2"/>
    <dgm:cxn modelId="{689613C4-3FF3-44DA-BC5B-C4F4EE06ABD6}" type="presOf" srcId="{E641066C-5373-4E67-A0C4-DD481938DB6C}" destId="{F6DA27BE-B10B-4B8F-A4D0-C14D8EE7F232}" srcOrd="0" destOrd="2" presId="urn:microsoft.com/office/officeart/2005/8/layout/vList2"/>
    <dgm:cxn modelId="{AFD7A90D-7070-4B17-A79F-887A8685AA7E}" type="presOf" srcId="{57B01BCE-C15C-4229-B83C-F835EF9905CA}" destId="{F6DA27BE-B10B-4B8F-A4D0-C14D8EE7F232}" srcOrd="0" destOrd="1" presId="urn:microsoft.com/office/officeart/2005/8/layout/vList2"/>
    <dgm:cxn modelId="{F9E4D600-B602-4CFC-9C2E-D68B1B0ADD13}" srcId="{1D365D52-8984-4781-8B25-FBF95691FD58}" destId="{479B00AF-9166-4743-8BE1-A428D822BAD7}" srcOrd="0" destOrd="0" parTransId="{D8A7AA10-14D3-4ADB-8A33-6A6AE89851ED}" sibTransId="{D849FD42-5695-4535-B794-1308AC8FA42B}"/>
    <dgm:cxn modelId="{D5D184CD-D93F-4C7D-9021-E848EBFAF248}" type="presOf" srcId="{130E96F8-6D16-43A8-B8FF-C4E8C4972E9D}" destId="{44D93E32-29BB-43F9-82F5-5D3DC9E1C617}" srcOrd="0" destOrd="0" presId="urn:microsoft.com/office/officeart/2005/8/layout/vList2"/>
    <dgm:cxn modelId="{216DF5C9-D290-4CC7-A312-62F40A4FFD47}" srcId="{4902E582-CDE8-4ABE-ADCA-7D2F94BAD102}" destId="{FDB838F9-B150-4560-9A13-4644E5B175C6}" srcOrd="4" destOrd="0" parTransId="{0162B2F2-D5DE-49CB-890F-7783AC118687}" sibTransId="{B743517F-0934-4F57-8340-23025872FB47}"/>
    <dgm:cxn modelId="{5A578F03-144C-42B1-9523-0442971E0C55}" srcId="{FDB838F9-B150-4560-9A13-4644E5B175C6}" destId="{A0CB9FF4-3EDD-42D4-967A-A8EC6EA471B7}" srcOrd="0" destOrd="0" parTransId="{803736E2-FFF5-43C2-B0D8-0668A84F71D5}" sibTransId="{2608B893-C6A0-4AC1-A4A2-2B19CA57EFF3}"/>
    <dgm:cxn modelId="{3F5ECF04-2677-4B1F-8043-CB8B080B8148}" srcId="{1D365D52-8984-4781-8B25-FBF95691FD58}" destId="{27F6AE60-58F1-4DC2-9B2E-25E00DDFC0FD}" srcOrd="1" destOrd="0" parTransId="{D72533B9-301C-4ADD-B25A-C2222B3C98C6}" sibTransId="{8619A841-080E-4843-9B94-9B4465143940}"/>
    <dgm:cxn modelId="{FC737DF7-C5AC-4231-914A-862CE859D0B5}" type="presOf" srcId="{FDB838F9-B150-4560-9A13-4644E5B175C6}" destId="{3728A047-2355-49F1-BF21-B1A3821E24A8}" srcOrd="0" destOrd="0" presId="urn:microsoft.com/office/officeart/2005/8/layout/vList2"/>
    <dgm:cxn modelId="{E1860025-99B2-43D0-931B-99AB6C654555}" srcId="{4902E582-CDE8-4ABE-ADCA-7D2F94BAD102}" destId="{9E1224A2-FFF3-4E95-8AE4-3F1459A95428}" srcOrd="2" destOrd="0" parTransId="{A10DDAC0-4693-40C6-B22B-3A003735C947}" sibTransId="{7F024113-CB2D-45B9-9D85-61EAE4C816EE}"/>
    <dgm:cxn modelId="{647F80F2-F905-4C1C-8A09-BC4020B86479}" srcId="{1D365D52-8984-4781-8B25-FBF95691FD58}" destId="{8443DDCE-4C50-4F7F-9104-09CCB255590D}" srcOrd="3" destOrd="0" parTransId="{7CCD8057-9BFA-483E-97B4-AEED959B521E}" sibTransId="{067D4DD9-B6B6-4565-8FA5-19A391AA3C2E}"/>
    <dgm:cxn modelId="{2BBEC537-5096-4CFE-B7AB-3F0EBA264050}" type="presParOf" srcId="{9B93F417-5F8F-4D8C-96C8-E83AD7591E22}" destId="{57F821CC-9BF1-4436-8A1E-5FD87D7B5E54}" srcOrd="0" destOrd="0" presId="urn:microsoft.com/office/officeart/2005/8/layout/vList2"/>
    <dgm:cxn modelId="{E3BEC944-FD99-48D7-A576-E3BA73CF3026}" type="presParOf" srcId="{9B93F417-5F8F-4D8C-96C8-E83AD7591E22}" destId="{83EFE27E-A4EE-42A4-9DD7-94B60F5B4A41}" srcOrd="1" destOrd="0" presId="urn:microsoft.com/office/officeart/2005/8/layout/vList2"/>
    <dgm:cxn modelId="{7D74F88C-C2AD-44C5-994D-A080996D943F}" type="presParOf" srcId="{9B93F417-5F8F-4D8C-96C8-E83AD7591E22}" destId="{7EC7CB8B-2643-4FF9-8DB3-602211B6A57F}" srcOrd="2" destOrd="0" presId="urn:microsoft.com/office/officeart/2005/8/layout/vList2"/>
    <dgm:cxn modelId="{0201549B-42D5-428A-B1AF-B47FDDAC7B98}" type="presParOf" srcId="{9B93F417-5F8F-4D8C-96C8-E83AD7591E22}" destId="{EA1043AB-F0D5-4FA5-90F1-68C06F148A13}" srcOrd="3" destOrd="0" presId="urn:microsoft.com/office/officeart/2005/8/layout/vList2"/>
    <dgm:cxn modelId="{4CE85EB6-6043-4E46-A1DF-E4CBB5DF1A6B}" type="presParOf" srcId="{9B93F417-5F8F-4D8C-96C8-E83AD7591E22}" destId="{C72B8360-8CC9-45E2-88E5-9480B694854D}" srcOrd="4" destOrd="0" presId="urn:microsoft.com/office/officeart/2005/8/layout/vList2"/>
    <dgm:cxn modelId="{276E7830-1B33-4296-AE88-23D692F5054C}" type="presParOf" srcId="{9B93F417-5F8F-4D8C-96C8-E83AD7591E22}" destId="{F6DA27BE-B10B-4B8F-A4D0-C14D8EE7F232}" srcOrd="5" destOrd="0" presId="urn:microsoft.com/office/officeart/2005/8/layout/vList2"/>
    <dgm:cxn modelId="{A8BB5C54-4D2B-4D42-BEC9-C3CB79742E4D}" type="presParOf" srcId="{9B93F417-5F8F-4D8C-96C8-E83AD7591E22}" destId="{CBB3DF6A-B457-4BAE-9E6D-61EB32A49603}" srcOrd="6" destOrd="0" presId="urn:microsoft.com/office/officeart/2005/8/layout/vList2"/>
    <dgm:cxn modelId="{79024573-8CC6-42EB-8C89-3E909484ACBF}" type="presParOf" srcId="{9B93F417-5F8F-4D8C-96C8-E83AD7591E22}" destId="{44D93E32-29BB-43F9-82F5-5D3DC9E1C617}" srcOrd="7" destOrd="0" presId="urn:microsoft.com/office/officeart/2005/8/layout/vList2"/>
    <dgm:cxn modelId="{5B614742-5509-4AE9-A9EA-F7624E6B4ECE}" type="presParOf" srcId="{9B93F417-5F8F-4D8C-96C8-E83AD7591E22}" destId="{3728A047-2355-49F1-BF21-B1A3821E24A8}" srcOrd="8" destOrd="0" presId="urn:microsoft.com/office/officeart/2005/8/layout/vList2"/>
    <dgm:cxn modelId="{0DDC31C5-B1F9-4799-B102-150FD103FA48}" type="presParOf" srcId="{9B93F417-5F8F-4D8C-96C8-E83AD7591E22}" destId="{623313F5-65DD-46D7-8E71-15DD876985C9}" srcOrd="9"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656B9A3-DBD0-4E70-80B6-E31D7CA0ED00}">
      <dgm:prSet/>
      <dgm:spPr>
        <a:solidFill>
          <a:schemeClr val="accent5">
            <a:lumMod val="60000"/>
            <a:lumOff val="40000"/>
          </a:schemeClr>
        </a:solidFill>
      </dgm:spPr>
      <dgm:t>
        <a:bodyPr/>
        <a:lstStyle/>
        <a:p>
          <a:pPr rtl="0"/>
          <a:r>
            <a:rPr lang="tr-TR" b="1" dirty="0" smtClean="0"/>
            <a:t>J-  6.Bölge Teşvik Destekleri-1</a:t>
          </a:r>
          <a:endParaRPr lang="tr-TR" dirty="0"/>
        </a:p>
      </dgm:t>
    </dgm:pt>
    <dgm:pt modelId="{5FECE0BA-4A08-4195-8F7B-4AAEB32522F3}" type="parTrans" cxnId="{44036218-60DD-452F-8235-A3434E5CBDA0}">
      <dgm:prSet/>
      <dgm:spPr/>
      <dgm:t>
        <a:bodyPr/>
        <a:lstStyle/>
        <a:p>
          <a:endParaRPr lang="tr-TR"/>
        </a:p>
      </dgm:t>
    </dgm:pt>
    <dgm:pt modelId="{CBF86DF4-7136-4B30-9B5E-B6CC12854B73}" type="sibTrans" cxnId="{44036218-60DD-452F-8235-A3434E5CBDA0}">
      <dgm:prSet/>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 modelId="{F57CA437-2C2C-4016-A33B-587D23F552B4}" type="pres">
      <dgm:prSet presAssocID="{8656B9A3-DBD0-4E70-80B6-E31D7CA0ED00}" presName="parentText" presStyleLbl="node1" presStyleIdx="0" presStyleCnt="1">
        <dgm:presLayoutVars>
          <dgm:chMax val="0"/>
          <dgm:bulletEnabled val="1"/>
        </dgm:presLayoutVars>
      </dgm:prSet>
      <dgm:spPr/>
      <dgm:t>
        <a:bodyPr/>
        <a:lstStyle/>
        <a:p>
          <a:endParaRPr lang="tr-TR"/>
        </a:p>
      </dgm:t>
    </dgm:pt>
  </dgm:ptLst>
  <dgm:cxnLst>
    <dgm:cxn modelId="{44036218-60DD-452F-8235-A3434E5CBDA0}" srcId="{7D5D3AE9-D071-46D9-84F6-6C9E7A040115}" destId="{8656B9A3-DBD0-4E70-80B6-E31D7CA0ED00}" srcOrd="0" destOrd="0" parTransId="{5FECE0BA-4A08-4195-8F7B-4AAEB32522F3}" sibTransId="{CBF86DF4-7136-4B30-9B5E-B6CC12854B73}"/>
    <dgm:cxn modelId="{64347A03-4906-478A-8494-BEB57BB1E04E}" type="presOf" srcId="{8656B9A3-DBD0-4E70-80B6-E31D7CA0ED00}" destId="{F57CA437-2C2C-4016-A33B-587D23F552B4}" srcOrd="0" destOrd="0" presId="urn:microsoft.com/office/officeart/2005/8/layout/vList2"/>
    <dgm:cxn modelId="{D3F4C91B-B3D1-490D-9455-5532AACCDC71}" type="presOf" srcId="{7D5D3AE9-D071-46D9-84F6-6C9E7A040115}" destId="{28024C0E-580F-49E5-BEAE-0A3F7E38AEC9}" srcOrd="0" destOrd="0" presId="urn:microsoft.com/office/officeart/2005/8/layout/vList2"/>
    <dgm:cxn modelId="{989BA88F-CC27-4EA2-9C7D-344E17715484}" type="presParOf" srcId="{28024C0E-580F-49E5-BEAE-0A3F7E38AEC9}" destId="{F57CA437-2C2C-4016-A33B-587D23F552B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EA427F7-7D58-4EAF-8B4A-C0CF4AA4CE5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9729C488-C1E0-4625-85FD-8E4763E4B04D}">
      <dgm:prSet/>
      <dgm:spPr/>
      <dgm:t>
        <a:bodyPr/>
        <a:lstStyle/>
        <a:p>
          <a:pPr rtl="0"/>
          <a:r>
            <a:rPr lang="tr-TR" i="1" smtClean="0"/>
            <a:t>15.06.2012 tarih ve 2012/3305 Sayılı Bakanlar Kurulu Kararı ile yürürlüğe giren yeni teşvik sistemi ile kararda belirlenmiş teşvik edilmeyen yatırımlar, enerji üretimine yönelik yatırımlar ve kamu kuruluşları tarafından yapılacak hizmet ve altyapı yatırımları hariç olmak üzere, sabit yatırım tutarı 500.000 TL ve üzerindeki tüm yatırımlar bölgesel teşvik sistemi kapsamında desteklenecektir.</a:t>
          </a:r>
          <a:endParaRPr lang="tr-TR"/>
        </a:p>
      </dgm:t>
    </dgm:pt>
    <dgm:pt modelId="{A0364570-7F05-443D-B0B8-AD5407109CBE}" type="parTrans" cxnId="{BA23ABAA-962C-4EE2-AD22-05DBADF7D3E7}">
      <dgm:prSet/>
      <dgm:spPr/>
      <dgm:t>
        <a:bodyPr/>
        <a:lstStyle/>
        <a:p>
          <a:endParaRPr lang="tr-TR"/>
        </a:p>
      </dgm:t>
    </dgm:pt>
    <dgm:pt modelId="{5DCE29E0-39AA-4C19-9495-7B816CA1DAE0}" type="sibTrans" cxnId="{BA23ABAA-962C-4EE2-AD22-05DBADF7D3E7}">
      <dgm:prSet/>
      <dgm:spPr/>
      <dgm:t>
        <a:bodyPr/>
        <a:lstStyle/>
        <a:p>
          <a:endParaRPr lang="tr-TR"/>
        </a:p>
      </dgm:t>
    </dgm:pt>
    <dgm:pt modelId="{7D6BE1E2-085B-4ADF-B677-A882817365E7}" type="pres">
      <dgm:prSet presAssocID="{4EA427F7-7D58-4EAF-8B4A-C0CF4AA4CE59}" presName="linear" presStyleCnt="0">
        <dgm:presLayoutVars>
          <dgm:animLvl val="lvl"/>
          <dgm:resizeHandles val="exact"/>
        </dgm:presLayoutVars>
      </dgm:prSet>
      <dgm:spPr/>
      <dgm:t>
        <a:bodyPr/>
        <a:lstStyle/>
        <a:p>
          <a:endParaRPr lang="tr-TR"/>
        </a:p>
      </dgm:t>
    </dgm:pt>
    <dgm:pt modelId="{47C2DAC0-9671-448F-96A4-E1772CCECB3B}" type="pres">
      <dgm:prSet presAssocID="{9729C488-C1E0-4625-85FD-8E4763E4B04D}" presName="parentText" presStyleLbl="node1" presStyleIdx="0" presStyleCnt="1">
        <dgm:presLayoutVars>
          <dgm:chMax val="0"/>
          <dgm:bulletEnabled val="1"/>
        </dgm:presLayoutVars>
      </dgm:prSet>
      <dgm:spPr/>
      <dgm:t>
        <a:bodyPr/>
        <a:lstStyle/>
        <a:p>
          <a:endParaRPr lang="tr-TR"/>
        </a:p>
      </dgm:t>
    </dgm:pt>
  </dgm:ptLst>
  <dgm:cxnLst>
    <dgm:cxn modelId="{F531FBB6-58F5-41A2-9A86-B6EBEC941231}" type="presOf" srcId="{9729C488-C1E0-4625-85FD-8E4763E4B04D}" destId="{47C2DAC0-9671-448F-96A4-E1772CCECB3B}" srcOrd="0" destOrd="0" presId="urn:microsoft.com/office/officeart/2005/8/layout/vList2"/>
    <dgm:cxn modelId="{BA23ABAA-962C-4EE2-AD22-05DBADF7D3E7}" srcId="{4EA427F7-7D58-4EAF-8B4A-C0CF4AA4CE59}" destId="{9729C488-C1E0-4625-85FD-8E4763E4B04D}" srcOrd="0" destOrd="0" parTransId="{A0364570-7F05-443D-B0B8-AD5407109CBE}" sibTransId="{5DCE29E0-39AA-4C19-9495-7B816CA1DAE0}"/>
    <dgm:cxn modelId="{FE4F6905-DE1E-45DA-8D3E-8514FAE22A6D}" type="presOf" srcId="{4EA427F7-7D58-4EAF-8B4A-C0CF4AA4CE59}" destId="{7D6BE1E2-085B-4ADF-B677-A882817365E7}" srcOrd="0" destOrd="0" presId="urn:microsoft.com/office/officeart/2005/8/layout/vList2"/>
    <dgm:cxn modelId="{3D7F0A58-4A1C-47A3-871B-0E7D1A04BA90}" type="presParOf" srcId="{7D6BE1E2-085B-4ADF-B677-A882817365E7}" destId="{47C2DAC0-9671-448F-96A4-E1772CCECB3B}"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656B9A3-DBD0-4E70-80B6-E31D7CA0ED00}">
      <dgm:prSet/>
      <dgm:spPr>
        <a:solidFill>
          <a:schemeClr val="accent5">
            <a:lumMod val="60000"/>
            <a:lumOff val="40000"/>
          </a:schemeClr>
        </a:solidFill>
      </dgm:spPr>
      <dgm:t>
        <a:bodyPr/>
        <a:lstStyle/>
        <a:p>
          <a:pPr rtl="0"/>
          <a:r>
            <a:rPr lang="tr-TR" b="1" dirty="0" smtClean="0"/>
            <a:t>J-  6.Bölge Teşvik Destekleri-2</a:t>
          </a:r>
          <a:endParaRPr lang="tr-TR" dirty="0"/>
        </a:p>
      </dgm:t>
    </dgm:pt>
    <dgm:pt modelId="{5FECE0BA-4A08-4195-8F7B-4AAEB32522F3}" type="parTrans" cxnId="{44036218-60DD-452F-8235-A3434E5CBDA0}">
      <dgm:prSet/>
      <dgm:spPr/>
      <dgm:t>
        <a:bodyPr/>
        <a:lstStyle/>
        <a:p>
          <a:endParaRPr lang="tr-TR"/>
        </a:p>
      </dgm:t>
    </dgm:pt>
    <dgm:pt modelId="{CBF86DF4-7136-4B30-9B5E-B6CC12854B73}" type="sibTrans" cxnId="{44036218-60DD-452F-8235-A3434E5CBDA0}">
      <dgm:prSet/>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 modelId="{F57CA437-2C2C-4016-A33B-587D23F552B4}" type="pres">
      <dgm:prSet presAssocID="{8656B9A3-DBD0-4E70-80B6-E31D7CA0ED00}" presName="parentText" presStyleLbl="node1" presStyleIdx="0" presStyleCnt="1">
        <dgm:presLayoutVars>
          <dgm:chMax val="0"/>
          <dgm:bulletEnabled val="1"/>
        </dgm:presLayoutVars>
      </dgm:prSet>
      <dgm:spPr/>
      <dgm:t>
        <a:bodyPr/>
        <a:lstStyle/>
        <a:p>
          <a:endParaRPr lang="tr-TR"/>
        </a:p>
      </dgm:t>
    </dgm:pt>
  </dgm:ptLst>
  <dgm:cxnLst>
    <dgm:cxn modelId="{44036218-60DD-452F-8235-A3434E5CBDA0}" srcId="{7D5D3AE9-D071-46D9-84F6-6C9E7A040115}" destId="{8656B9A3-DBD0-4E70-80B6-E31D7CA0ED00}" srcOrd="0" destOrd="0" parTransId="{5FECE0BA-4A08-4195-8F7B-4AAEB32522F3}" sibTransId="{CBF86DF4-7136-4B30-9B5E-B6CC12854B73}"/>
    <dgm:cxn modelId="{01D6334C-158E-4271-B0CF-72AF7036C220}" type="presOf" srcId="{8656B9A3-DBD0-4E70-80B6-E31D7CA0ED00}" destId="{F57CA437-2C2C-4016-A33B-587D23F552B4}" srcOrd="0" destOrd="0" presId="urn:microsoft.com/office/officeart/2005/8/layout/vList2"/>
    <dgm:cxn modelId="{CD36DCCB-5A3A-481F-9DF8-CA2834788EF7}" type="presOf" srcId="{7D5D3AE9-D071-46D9-84F6-6C9E7A040115}" destId="{28024C0E-580F-49E5-BEAE-0A3F7E38AEC9}" srcOrd="0" destOrd="0" presId="urn:microsoft.com/office/officeart/2005/8/layout/vList2"/>
    <dgm:cxn modelId="{142686C5-E71C-4C6B-B543-381D021BF1C2}" type="presParOf" srcId="{28024C0E-580F-49E5-BEAE-0A3F7E38AEC9}" destId="{F57CA437-2C2C-4016-A33B-587D23F552B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EA427F7-7D58-4EAF-8B4A-C0CF4AA4CE5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7D6BE1E2-085B-4ADF-B677-A882817365E7}" type="pres">
      <dgm:prSet presAssocID="{4EA427F7-7D58-4EAF-8B4A-C0CF4AA4CE59}" presName="linear" presStyleCnt="0">
        <dgm:presLayoutVars>
          <dgm:animLvl val="lvl"/>
          <dgm:resizeHandles val="exact"/>
        </dgm:presLayoutVars>
      </dgm:prSet>
      <dgm:spPr/>
      <dgm:t>
        <a:bodyPr/>
        <a:lstStyle/>
        <a:p>
          <a:endParaRPr lang="tr-TR"/>
        </a:p>
      </dgm:t>
    </dgm:pt>
  </dgm:ptLst>
  <dgm:cxnLst>
    <dgm:cxn modelId="{F36A4B9D-8512-4420-BBFC-6C93BC78D49F}" type="presOf" srcId="{4EA427F7-7D58-4EAF-8B4A-C0CF4AA4CE59}" destId="{7D6BE1E2-085B-4ADF-B677-A882817365E7}"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303B210F-F1B3-4757-ABA2-B1CF1B139E80}"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A10F2496-6C1C-41AB-A3CC-453A515F1C33}"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28E80F05-142D-4241-9F20-1B66DE537BD7}"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Lst>
  <dgm:cxnLst>
    <dgm:cxn modelId="{9B5B8039-7F1E-4A7E-82A1-74F346BEAB68}" type="presOf" srcId="{E68BA7E2-1491-423E-B3D7-F9D9C864158F}" destId="{84D2B701-923C-4A5C-9264-98F9E101256F}"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CCA73223-A4DA-4916-92BC-9DEF81F2B493}"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5D3AE9-D071-46D9-84F6-6C9E7A0401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8024C0E-580F-49E5-BEAE-0A3F7E38AEC9}" type="pres">
      <dgm:prSet presAssocID="{7D5D3AE9-D071-46D9-84F6-6C9E7A040115}" presName="linear" presStyleCnt="0">
        <dgm:presLayoutVars>
          <dgm:animLvl val="lvl"/>
          <dgm:resizeHandles val="exact"/>
        </dgm:presLayoutVars>
      </dgm:prSet>
      <dgm:spPr/>
      <dgm:t>
        <a:bodyPr/>
        <a:lstStyle/>
        <a:p>
          <a:endParaRPr lang="tr-TR"/>
        </a:p>
      </dgm:t>
    </dgm:pt>
  </dgm:ptLst>
  <dgm:cxnLst>
    <dgm:cxn modelId="{D40441AF-E926-4AEE-B101-9D2A2C64F4A9}" type="presOf" srcId="{7D5D3AE9-D071-46D9-84F6-6C9E7A040115}" destId="{28024C0E-580F-49E5-BEAE-0A3F7E38AE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68BA7E2-1491-423E-B3D7-F9D9C8641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FE517A5-70F5-47F3-B682-A4579D3700DA}">
      <dgm:prSet/>
      <dgm:spPr/>
      <dgm:t>
        <a:bodyPr/>
        <a:lstStyle/>
        <a:p>
          <a:pPr rtl="0"/>
          <a:r>
            <a:rPr lang="tr-TR" dirty="0" smtClean="0"/>
            <a:t>2019 </a:t>
          </a:r>
          <a:r>
            <a:rPr lang="tr-TR" dirty="0" smtClean="0"/>
            <a:t>yılı verileri baz alındığında TRB2 Bölge illerimizdeki aktif çalışabilir nüfus içerinde işsiz kişi sayısı </a:t>
          </a:r>
          <a:r>
            <a:rPr lang="tr-TR" dirty="0" smtClean="0"/>
            <a:t>181 </a:t>
          </a:r>
          <a:r>
            <a:rPr lang="tr-TR" dirty="0" smtClean="0"/>
            <a:t>bin kişi, işsizlik oranı ise </a:t>
          </a:r>
          <a:r>
            <a:rPr lang="tr-TR" dirty="0" smtClean="0"/>
            <a:t>%25,9’dur.</a:t>
          </a:r>
          <a:endParaRPr lang="tr-TR" dirty="0"/>
        </a:p>
      </dgm:t>
    </dgm:pt>
    <dgm:pt modelId="{2024F3A1-98B4-4520-9140-ACE9066AFC78}" type="parTrans" cxnId="{4D313D4D-5033-4387-A880-DEA5F03BA429}">
      <dgm:prSet/>
      <dgm:spPr/>
      <dgm:t>
        <a:bodyPr/>
        <a:lstStyle/>
        <a:p>
          <a:endParaRPr lang="tr-TR"/>
        </a:p>
      </dgm:t>
    </dgm:pt>
    <dgm:pt modelId="{5997F7D9-29B1-449C-9538-39EEE5336910}" type="sibTrans" cxnId="{4D313D4D-5033-4387-A880-DEA5F03BA429}">
      <dgm:prSet/>
      <dgm:spPr/>
      <dgm:t>
        <a:bodyPr/>
        <a:lstStyle/>
        <a:p>
          <a:endParaRPr lang="tr-TR"/>
        </a:p>
      </dgm:t>
    </dgm:pt>
    <dgm:pt modelId="{84D2B701-923C-4A5C-9264-98F9E101256F}" type="pres">
      <dgm:prSet presAssocID="{E68BA7E2-1491-423E-B3D7-F9D9C864158F}" presName="linear" presStyleCnt="0">
        <dgm:presLayoutVars>
          <dgm:animLvl val="lvl"/>
          <dgm:resizeHandles val="exact"/>
        </dgm:presLayoutVars>
      </dgm:prSet>
      <dgm:spPr/>
      <dgm:t>
        <a:bodyPr/>
        <a:lstStyle/>
        <a:p>
          <a:endParaRPr lang="tr-TR"/>
        </a:p>
      </dgm:t>
    </dgm:pt>
    <dgm:pt modelId="{77F2B6F9-EA23-4D20-B870-38AAC93E7118}" type="pres">
      <dgm:prSet presAssocID="{CFE517A5-70F5-47F3-B682-A4579D3700DA}" presName="parentText" presStyleLbl="node1" presStyleIdx="0" presStyleCnt="1" custLinFactNeighborX="-205" custLinFactNeighborY="-26411">
        <dgm:presLayoutVars>
          <dgm:chMax val="0"/>
          <dgm:bulletEnabled val="1"/>
        </dgm:presLayoutVars>
      </dgm:prSet>
      <dgm:spPr/>
      <dgm:t>
        <a:bodyPr/>
        <a:lstStyle/>
        <a:p>
          <a:endParaRPr lang="tr-TR"/>
        </a:p>
      </dgm:t>
    </dgm:pt>
  </dgm:ptLst>
  <dgm:cxnLst>
    <dgm:cxn modelId="{861D389F-2A04-43DE-9B15-351EB4F7BFE2}" type="presOf" srcId="{CFE517A5-70F5-47F3-B682-A4579D3700DA}" destId="{77F2B6F9-EA23-4D20-B870-38AAC93E7118}" srcOrd="0" destOrd="0" presId="urn:microsoft.com/office/officeart/2005/8/layout/vList2"/>
    <dgm:cxn modelId="{576DDFE2-FE78-4E28-AEEF-E8BED3E3EE27}" type="presOf" srcId="{E68BA7E2-1491-423E-B3D7-F9D9C864158F}" destId="{84D2B701-923C-4A5C-9264-98F9E101256F}" srcOrd="0" destOrd="0" presId="urn:microsoft.com/office/officeart/2005/8/layout/vList2"/>
    <dgm:cxn modelId="{4D313D4D-5033-4387-A880-DEA5F03BA429}" srcId="{E68BA7E2-1491-423E-B3D7-F9D9C864158F}" destId="{CFE517A5-70F5-47F3-B682-A4579D3700DA}" srcOrd="0" destOrd="0" parTransId="{2024F3A1-98B4-4520-9140-ACE9066AFC78}" sibTransId="{5997F7D9-29B1-449C-9538-39EEE5336910}"/>
    <dgm:cxn modelId="{2FF9D9A1-3532-4E63-9D08-33EB57FB5454}" type="presParOf" srcId="{84D2B701-923C-4A5C-9264-98F9E101256F}" destId="{77F2B6F9-EA23-4D20-B870-38AAC93E7118}"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1107F-5CCF-410D-8CF0-995D461A6D17}">
      <dsp:nvSpPr>
        <dsp:cNvPr id="0" name=""/>
        <dsp:cNvSpPr/>
      </dsp:nvSpPr>
      <dsp:spPr>
        <a:xfrm>
          <a:off x="0" y="246883"/>
          <a:ext cx="4898008"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kern="1200" dirty="0" smtClean="0"/>
            <a:t>BİTLİS İLİ YATIRIM POTANSİYELİ</a:t>
          </a:r>
          <a:endParaRPr lang="tr-TR" sz="2400" kern="1200" dirty="0"/>
        </a:p>
      </dsp:txBody>
      <dsp:txXfrm>
        <a:off x="59399" y="306282"/>
        <a:ext cx="4779210" cy="10980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2B6F9-EA23-4D20-B870-38AAC93E7118}">
      <dsp:nvSpPr>
        <dsp:cNvPr id="0" name=""/>
        <dsp:cNvSpPr/>
      </dsp:nvSpPr>
      <dsp:spPr>
        <a:xfrm>
          <a:off x="0" y="0"/>
          <a:ext cx="7635129" cy="18289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tr-TR" sz="1600" kern="1200" dirty="0" smtClean="0"/>
            <a:t>Toplam alan: 585 dekar   Toplam parsel sayısı: </a:t>
          </a:r>
          <a:r>
            <a:rPr lang="tr-TR" sz="1600" kern="1200" dirty="0" smtClean="0"/>
            <a:t>54  </a:t>
          </a:r>
          <a:r>
            <a:rPr lang="tr-TR" sz="1600" kern="1200" dirty="0" smtClean="0"/>
            <a:t>Boş parsel sayısı: </a:t>
          </a:r>
          <a:r>
            <a:rPr lang="tr-TR" sz="1600" kern="1200" dirty="0" smtClean="0"/>
            <a:t>45</a:t>
          </a:r>
        </a:p>
        <a:p>
          <a:pPr lvl="0" algn="just" defTabSz="711200" rtl="0">
            <a:lnSpc>
              <a:spcPct val="90000"/>
            </a:lnSpc>
            <a:spcBef>
              <a:spcPct val="0"/>
            </a:spcBef>
            <a:spcAft>
              <a:spcPct val="35000"/>
            </a:spcAft>
          </a:pPr>
          <a:r>
            <a:rPr lang="tr-TR" sz="1600" kern="1200" dirty="0" smtClean="0"/>
            <a:t>Üretimde olan yada inşaat aşamasında bulunan parsel sayısı 9.</a:t>
          </a:r>
        </a:p>
        <a:p>
          <a:pPr lvl="0" algn="just" defTabSz="711200" rtl="0">
            <a:lnSpc>
              <a:spcPct val="90000"/>
            </a:lnSpc>
            <a:spcBef>
              <a:spcPct val="0"/>
            </a:spcBef>
            <a:spcAft>
              <a:spcPct val="35000"/>
            </a:spcAft>
          </a:pPr>
          <a:endParaRPr lang="tr-TR" sz="1600" kern="1200" dirty="0" smtClean="0"/>
        </a:p>
      </dsp:txBody>
      <dsp:txXfrm>
        <a:off x="89282" y="89282"/>
        <a:ext cx="7456565" cy="165038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8DA4A-C8E9-4B1B-91B1-E295EA7D79C0}">
      <dsp:nvSpPr>
        <dsp:cNvPr id="0" name=""/>
        <dsp:cNvSpPr/>
      </dsp:nvSpPr>
      <dsp:spPr>
        <a:xfrm>
          <a:off x="0" y="756084"/>
          <a:ext cx="3888432" cy="1008112"/>
        </a:xfrm>
        <a:prstGeom prst="notchedRightArrow">
          <a:avLst/>
        </a:prstGeom>
        <a:solidFill>
          <a:schemeClr val="accent1">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1BFB98CF-27D4-4630-835F-9C2615A06EE1}">
      <dsp:nvSpPr>
        <dsp:cNvPr id="0" name=""/>
        <dsp:cNvSpPr/>
      </dsp:nvSpPr>
      <dsp:spPr>
        <a:xfrm>
          <a:off x="0" y="0"/>
          <a:ext cx="3499588" cy="1008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lvl="0" algn="ctr" defTabSz="933450">
            <a:lnSpc>
              <a:spcPct val="90000"/>
            </a:lnSpc>
            <a:spcBef>
              <a:spcPct val="0"/>
            </a:spcBef>
            <a:spcAft>
              <a:spcPct val="35000"/>
            </a:spcAft>
          </a:pPr>
          <a:r>
            <a:rPr lang="tr-TR" sz="2100" kern="1200" dirty="0" smtClean="0"/>
            <a:t>Rekabet Avantajına Sahip</a:t>
          </a:r>
        </a:p>
        <a:p>
          <a:pPr lvl="0" algn="ctr" defTabSz="933450">
            <a:lnSpc>
              <a:spcPct val="90000"/>
            </a:lnSpc>
            <a:spcBef>
              <a:spcPct val="0"/>
            </a:spcBef>
            <a:spcAft>
              <a:spcPct val="35000"/>
            </a:spcAft>
          </a:pPr>
          <a:r>
            <a:rPr lang="tr-TR" sz="2100" kern="1200" dirty="0" smtClean="0"/>
            <a:t>Sektörler</a:t>
          </a:r>
          <a:endParaRPr lang="tr-TR" sz="2100" kern="1200" dirty="0"/>
        </a:p>
      </dsp:txBody>
      <dsp:txXfrm>
        <a:off x="0" y="0"/>
        <a:ext cx="3499588" cy="1008112"/>
      </dsp:txXfrm>
    </dsp:sp>
    <dsp:sp modelId="{6A65E6AE-9119-40C5-9ECF-C32619AF417D}">
      <dsp:nvSpPr>
        <dsp:cNvPr id="0" name=""/>
        <dsp:cNvSpPr/>
      </dsp:nvSpPr>
      <dsp:spPr>
        <a:xfrm>
          <a:off x="1623780" y="1134126"/>
          <a:ext cx="252028" cy="25202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821CC-9BF1-4436-8A1E-5FD87D7B5E54}">
      <dsp:nvSpPr>
        <dsp:cNvPr id="0" name=""/>
        <dsp:cNvSpPr/>
      </dsp:nvSpPr>
      <dsp:spPr>
        <a:xfrm>
          <a:off x="0" y="132839"/>
          <a:ext cx="7416824"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i="0" kern="1200" dirty="0" smtClean="0"/>
            <a:t>Coğrafi konumu</a:t>
          </a:r>
          <a:endParaRPr lang="tr-TR" sz="1800" i="0" kern="1200" dirty="0"/>
        </a:p>
      </dsp:txBody>
      <dsp:txXfrm>
        <a:off x="20561" y="153400"/>
        <a:ext cx="7375702" cy="380078"/>
      </dsp:txXfrm>
    </dsp:sp>
    <dsp:sp modelId="{83EFE27E-A4EE-42A4-9DD7-94B60F5B4A41}">
      <dsp:nvSpPr>
        <dsp:cNvPr id="0" name=""/>
        <dsp:cNvSpPr/>
      </dsp:nvSpPr>
      <dsp:spPr>
        <a:xfrm>
          <a:off x="0" y="554039"/>
          <a:ext cx="7416824" cy="428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48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i="0" kern="1200" dirty="0" smtClean="0"/>
            <a:t>Doğu Anadolu bölgesinde yer alan Bitlis’i güneyden Siirt, batıdan Muş, kuzeyden Ağrı illeri ve doğudan Van Gölü çevreler.</a:t>
          </a:r>
          <a:endParaRPr lang="tr-TR" sz="1400" i="0" kern="1200" dirty="0"/>
        </a:p>
      </dsp:txBody>
      <dsp:txXfrm>
        <a:off x="0" y="554039"/>
        <a:ext cx="7416824" cy="428490"/>
      </dsp:txXfrm>
    </dsp:sp>
    <dsp:sp modelId="{7EC7CB8B-2643-4FF9-8DB3-602211B6A57F}">
      <dsp:nvSpPr>
        <dsp:cNvPr id="0" name=""/>
        <dsp:cNvSpPr/>
      </dsp:nvSpPr>
      <dsp:spPr>
        <a:xfrm>
          <a:off x="0" y="982529"/>
          <a:ext cx="7416824"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i="0" kern="1200" dirty="0" smtClean="0"/>
            <a:t>Ulaşım Bilgileri</a:t>
          </a:r>
          <a:endParaRPr lang="tr-TR" sz="1800" i="0" kern="1200" dirty="0"/>
        </a:p>
      </dsp:txBody>
      <dsp:txXfrm>
        <a:off x="20561" y="1003090"/>
        <a:ext cx="7375702" cy="380078"/>
      </dsp:txXfrm>
    </dsp:sp>
    <dsp:sp modelId="{EA1043AB-F0D5-4FA5-90F1-68C06F148A13}">
      <dsp:nvSpPr>
        <dsp:cNvPr id="0" name=""/>
        <dsp:cNvSpPr/>
      </dsp:nvSpPr>
      <dsp:spPr>
        <a:xfrm>
          <a:off x="0" y="1403729"/>
          <a:ext cx="7416824"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48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i="0" kern="1200" dirty="0" smtClean="0"/>
            <a:t>Karayolu:</a:t>
          </a:r>
          <a:r>
            <a:rPr lang="tr-TR" sz="1400" i="0" kern="1200" dirty="0" smtClean="0"/>
            <a:t> Karayolu ile çevre il ve ilçelere ulaşım mümkündür.</a:t>
          </a:r>
          <a:endParaRPr lang="tr-TR" sz="1400" i="0" kern="1200" dirty="0"/>
        </a:p>
        <a:p>
          <a:pPr marL="114300" lvl="1" indent="-114300" algn="l" defTabSz="622300">
            <a:lnSpc>
              <a:spcPct val="90000"/>
            </a:lnSpc>
            <a:spcBef>
              <a:spcPct val="0"/>
            </a:spcBef>
            <a:spcAft>
              <a:spcPct val="20000"/>
            </a:spcAft>
            <a:buChar char="••"/>
          </a:pPr>
          <a:r>
            <a:rPr lang="tr-TR" sz="1400" b="1" i="0" kern="1200" dirty="0" smtClean="0"/>
            <a:t>Demiryolu:</a:t>
          </a:r>
          <a:r>
            <a:rPr lang="tr-TR" sz="1400" i="0" kern="1200" dirty="0" smtClean="0"/>
            <a:t> Avrupa - İstanbul bağlantılı Devlet Demir Yolları, Tatvan ilçesinde Van Gölü ile feribot bağlantılı doğu ülkelerine açılır.</a:t>
          </a:r>
          <a:endParaRPr lang="tr-TR" sz="1400" i="0" kern="1200" dirty="0"/>
        </a:p>
        <a:p>
          <a:pPr marL="114300" lvl="1" indent="-114300" algn="l" defTabSz="622300">
            <a:lnSpc>
              <a:spcPct val="90000"/>
            </a:lnSpc>
            <a:spcBef>
              <a:spcPct val="0"/>
            </a:spcBef>
            <a:spcAft>
              <a:spcPct val="20000"/>
            </a:spcAft>
            <a:buChar char="••"/>
          </a:pPr>
          <a:r>
            <a:rPr lang="tr-TR" sz="1400" b="1" i="0" kern="1200" dirty="0" smtClean="0"/>
            <a:t>Havayolu:</a:t>
          </a:r>
          <a:r>
            <a:rPr lang="tr-TR" sz="1400" i="0" kern="1200" dirty="0" smtClean="0"/>
            <a:t> Bitlis'e havayolu ile Van ve Muş illerinden ulaşılabilir.</a:t>
          </a:r>
          <a:endParaRPr lang="tr-TR" sz="1400" i="0" kern="1200" dirty="0"/>
        </a:p>
        <a:p>
          <a:pPr marL="114300" lvl="1" indent="-114300" algn="l" defTabSz="622300">
            <a:lnSpc>
              <a:spcPct val="90000"/>
            </a:lnSpc>
            <a:spcBef>
              <a:spcPct val="0"/>
            </a:spcBef>
            <a:spcAft>
              <a:spcPct val="20000"/>
            </a:spcAft>
            <a:buChar char="••"/>
          </a:pPr>
          <a:r>
            <a:rPr lang="tr-TR" sz="1400" b="1" i="0" kern="1200" dirty="0" smtClean="0"/>
            <a:t>Feribot Ulaşımı:</a:t>
          </a:r>
          <a:r>
            <a:rPr lang="tr-TR" sz="1400" i="0" kern="1200" dirty="0" smtClean="0"/>
            <a:t> Van Tatvan arası ulaşım </a:t>
          </a:r>
          <a:r>
            <a:rPr lang="tr-TR" sz="1400" i="0" kern="1200" dirty="0" smtClean="0"/>
            <a:t>sağlanmaktadır.</a:t>
          </a:r>
          <a:endParaRPr lang="tr-TR" sz="1400" i="0" kern="1200" dirty="0"/>
        </a:p>
      </dsp:txBody>
      <dsp:txXfrm>
        <a:off x="0" y="1403729"/>
        <a:ext cx="7416824" cy="1117800"/>
      </dsp:txXfrm>
    </dsp:sp>
    <dsp:sp modelId="{C72B8360-8CC9-45E2-88E5-9480B694854D}">
      <dsp:nvSpPr>
        <dsp:cNvPr id="0" name=""/>
        <dsp:cNvSpPr/>
      </dsp:nvSpPr>
      <dsp:spPr>
        <a:xfrm>
          <a:off x="0" y="2521529"/>
          <a:ext cx="7416824"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i="0" kern="1200" dirty="0" smtClean="0"/>
            <a:t>Yüzölçümü ve Nüfus</a:t>
          </a:r>
          <a:endParaRPr lang="tr-TR" sz="1800" i="0" kern="1200" dirty="0"/>
        </a:p>
      </dsp:txBody>
      <dsp:txXfrm>
        <a:off x="20561" y="2542090"/>
        <a:ext cx="7375702" cy="380078"/>
      </dsp:txXfrm>
    </dsp:sp>
    <dsp:sp modelId="{F6DA27BE-B10B-4B8F-A4D0-C14D8EE7F232}">
      <dsp:nvSpPr>
        <dsp:cNvPr id="0" name=""/>
        <dsp:cNvSpPr/>
      </dsp:nvSpPr>
      <dsp:spPr>
        <a:xfrm>
          <a:off x="0" y="2845904"/>
          <a:ext cx="7416824" cy="689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484" tIns="22860" rIns="128016" bIns="22860" numCol="1" spcCol="1270" anchor="t" anchorCtr="0">
          <a:noAutofit/>
        </a:bodyPr>
        <a:lstStyle/>
        <a:p>
          <a:pPr marL="114300" lvl="1" indent="-114300" algn="l" defTabSz="622300">
            <a:lnSpc>
              <a:spcPct val="90000"/>
            </a:lnSpc>
            <a:spcBef>
              <a:spcPct val="0"/>
            </a:spcBef>
            <a:spcAft>
              <a:spcPct val="20000"/>
            </a:spcAft>
            <a:buChar char="••"/>
          </a:pPr>
          <a:endParaRPr lang="tr-TR" sz="1400" i="0" kern="1200" dirty="0"/>
        </a:p>
        <a:p>
          <a:pPr marL="114300" lvl="1" indent="-114300" algn="l" defTabSz="622300">
            <a:lnSpc>
              <a:spcPct val="90000"/>
            </a:lnSpc>
            <a:spcBef>
              <a:spcPct val="0"/>
            </a:spcBef>
            <a:spcAft>
              <a:spcPct val="20000"/>
            </a:spcAft>
            <a:buChar char="••"/>
          </a:pPr>
          <a:r>
            <a:rPr lang="tr-TR" sz="1400" b="1" i="0" kern="1200" dirty="0" smtClean="0"/>
            <a:t>Toplam yüzölçümü: </a:t>
          </a:r>
          <a:r>
            <a:rPr lang="tr-TR" sz="1400" i="0" kern="1200" dirty="0" smtClean="0"/>
            <a:t>:6.707 km2’dir.</a:t>
          </a:r>
          <a:endParaRPr lang="tr-TR" sz="1400" i="0" kern="1200" dirty="0"/>
        </a:p>
        <a:p>
          <a:pPr marL="114300" lvl="1" indent="-114300" algn="l" defTabSz="622300">
            <a:lnSpc>
              <a:spcPct val="90000"/>
            </a:lnSpc>
            <a:spcBef>
              <a:spcPct val="0"/>
            </a:spcBef>
            <a:spcAft>
              <a:spcPct val="20000"/>
            </a:spcAft>
            <a:buChar char="••"/>
          </a:pPr>
          <a:r>
            <a:rPr lang="tr-TR" sz="1400" b="1" i="0" kern="1200" dirty="0" smtClean="0"/>
            <a:t>Toplam Nüfus: </a:t>
          </a:r>
          <a:r>
            <a:rPr lang="tr-TR" sz="1400" b="0" i="0" kern="1200" dirty="0" smtClean="0">
              <a:solidFill>
                <a:schemeClr val="tx1"/>
              </a:solidFill>
            </a:rPr>
            <a:t>348.115</a:t>
          </a:r>
          <a:r>
            <a:rPr lang="tr-TR" sz="1400" i="0" kern="1200" dirty="0" smtClean="0">
              <a:solidFill>
                <a:schemeClr val="tx1"/>
              </a:solidFill>
            </a:rPr>
            <a:t> </a:t>
          </a:r>
          <a:r>
            <a:rPr lang="tr-TR" sz="1400" i="0" kern="1200" dirty="0" smtClean="0"/>
            <a:t>kişi</a:t>
          </a:r>
          <a:endParaRPr lang="tr-TR" sz="1400" i="0" kern="1200" dirty="0"/>
        </a:p>
      </dsp:txBody>
      <dsp:txXfrm>
        <a:off x="0" y="2845904"/>
        <a:ext cx="7416824" cy="689310"/>
      </dsp:txXfrm>
    </dsp:sp>
    <dsp:sp modelId="{CBB3DF6A-B457-4BAE-9E6D-61EB32A49603}">
      <dsp:nvSpPr>
        <dsp:cNvPr id="0" name=""/>
        <dsp:cNvSpPr/>
      </dsp:nvSpPr>
      <dsp:spPr>
        <a:xfrm>
          <a:off x="0" y="3632039"/>
          <a:ext cx="7416824"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i="0" kern="1200" dirty="0" smtClean="0"/>
            <a:t>Tarımsal ürünler</a:t>
          </a:r>
          <a:endParaRPr lang="tr-TR" sz="1800" i="0" kern="1200" dirty="0"/>
        </a:p>
      </dsp:txBody>
      <dsp:txXfrm>
        <a:off x="20561" y="3652600"/>
        <a:ext cx="7375702" cy="380078"/>
      </dsp:txXfrm>
    </dsp:sp>
    <dsp:sp modelId="{44D93E32-29BB-43F9-82F5-5D3DC9E1C617}">
      <dsp:nvSpPr>
        <dsp:cNvPr id="0" name=""/>
        <dsp:cNvSpPr/>
      </dsp:nvSpPr>
      <dsp:spPr>
        <a:xfrm>
          <a:off x="0" y="4053239"/>
          <a:ext cx="7416824"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48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i="0" kern="1200" dirty="0" smtClean="0"/>
            <a:t>Fasulye, patates, domates, tütün, çavdar, şekerpancarı ve </a:t>
          </a:r>
          <a:r>
            <a:rPr lang="tr-TR" sz="1400" i="0" kern="1200" dirty="0" smtClean="0"/>
            <a:t>meyve (Ceviz, elma, fıstık)</a:t>
          </a:r>
          <a:endParaRPr lang="tr-TR" sz="1400" i="0" kern="1200" dirty="0"/>
        </a:p>
      </dsp:txBody>
      <dsp:txXfrm>
        <a:off x="0" y="4053239"/>
        <a:ext cx="7416824" cy="298080"/>
      </dsp:txXfrm>
    </dsp:sp>
    <dsp:sp modelId="{3728A047-2355-49F1-BF21-B1A3821E24A8}">
      <dsp:nvSpPr>
        <dsp:cNvPr id="0" name=""/>
        <dsp:cNvSpPr/>
      </dsp:nvSpPr>
      <dsp:spPr>
        <a:xfrm>
          <a:off x="0" y="4351320"/>
          <a:ext cx="7416824" cy="421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i="0" kern="1200" dirty="0" smtClean="0"/>
            <a:t>Sanayi Alanları</a:t>
          </a:r>
          <a:endParaRPr lang="tr-TR" sz="1800" i="0" kern="1200" dirty="0"/>
        </a:p>
      </dsp:txBody>
      <dsp:txXfrm>
        <a:off x="20561" y="4371881"/>
        <a:ext cx="7375702" cy="380078"/>
      </dsp:txXfrm>
    </dsp:sp>
    <dsp:sp modelId="{623313F5-65DD-46D7-8E71-15DD876985C9}">
      <dsp:nvSpPr>
        <dsp:cNvPr id="0" name=""/>
        <dsp:cNvSpPr/>
      </dsp:nvSpPr>
      <dsp:spPr>
        <a:xfrm>
          <a:off x="0" y="4772520"/>
          <a:ext cx="7416824" cy="419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548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i="0" kern="1200" dirty="0" smtClean="0"/>
            <a:t>Bitlis te ki temel sanayi dalları; “gıda ürünleri imalatı”, “madencilik” ve “hazır giyim ürünleri imalatı”  </a:t>
          </a:r>
          <a:r>
            <a:rPr lang="tr-TR" sz="1400" i="0" kern="1200" dirty="0" err="1" smtClean="0"/>
            <a:t>dır</a:t>
          </a:r>
          <a:r>
            <a:rPr lang="tr-TR" sz="1400" i="0" kern="1200" dirty="0" smtClean="0"/>
            <a:t>.</a:t>
          </a:r>
          <a:endParaRPr lang="tr-TR" sz="1400" i="0" kern="1200" dirty="0"/>
        </a:p>
      </dsp:txBody>
      <dsp:txXfrm>
        <a:off x="0" y="4772520"/>
        <a:ext cx="7416824" cy="41917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CA437-2C2C-4016-A33B-587D23F552B4}">
      <dsp:nvSpPr>
        <dsp:cNvPr id="0" name=""/>
        <dsp:cNvSpPr/>
      </dsp:nvSpPr>
      <dsp:spPr>
        <a:xfrm>
          <a:off x="0" y="103499"/>
          <a:ext cx="7498080" cy="93600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tr-TR" sz="4000" b="1" kern="1200" dirty="0" smtClean="0"/>
            <a:t>J-  6.Bölge Teşvik Destekleri-1</a:t>
          </a:r>
          <a:endParaRPr lang="tr-TR" sz="4000" kern="1200" dirty="0"/>
        </a:p>
      </dsp:txBody>
      <dsp:txXfrm>
        <a:off x="45692" y="149191"/>
        <a:ext cx="7406696" cy="84461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2DAC0-9671-448F-96A4-E1772CCECB3B}">
      <dsp:nvSpPr>
        <dsp:cNvPr id="0" name=""/>
        <dsp:cNvSpPr/>
      </dsp:nvSpPr>
      <dsp:spPr>
        <a:xfrm>
          <a:off x="0" y="32862"/>
          <a:ext cx="7881234" cy="196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i="1" kern="1200" smtClean="0"/>
            <a:t>15.06.2012 tarih ve 2012/3305 Sayılı Bakanlar Kurulu Kararı ile yürürlüğe giren yeni teşvik sistemi ile kararda belirlenmiş teşvik edilmeyen yatırımlar, enerji üretimine yönelik yatırımlar ve kamu kuruluşları tarafından yapılacak hizmet ve altyapı yatırımları hariç olmak üzere, sabit yatırım tutarı 500.000 TL ve üzerindeki tüm yatırımlar bölgesel teşvik sistemi kapsamında desteklenecektir.</a:t>
          </a:r>
          <a:endParaRPr lang="tr-TR" sz="2000" kern="1200"/>
        </a:p>
      </dsp:txBody>
      <dsp:txXfrm>
        <a:off x="95953" y="128815"/>
        <a:ext cx="7689328" cy="177369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CA437-2C2C-4016-A33B-587D23F552B4}">
      <dsp:nvSpPr>
        <dsp:cNvPr id="0" name=""/>
        <dsp:cNvSpPr/>
      </dsp:nvSpPr>
      <dsp:spPr>
        <a:xfrm>
          <a:off x="0" y="103499"/>
          <a:ext cx="7498080" cy="93600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tr-TR" sz="4000" b="1" kern="1200" dirty="0" smtClean="0"/>
            <a:t>J-  6.Bölge Teşvik Destekleri-2</a:t>
          </a:r>
          <a:endParaRPr lang="tr-TR" sz="4000" kern="1200" dirty="0"/>
        </a:p>
      </dsp:txBody>
      <dsp:txXfrm>
        <a:off x="45692" y="149191"/>
        <a:ext cx="7406696" cy="84461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2B6F9-EA23-4D20-B870-38AAC93E7118}">
      <dsp:nvSpPr>
        <dsp:cNvPr id="0" name=""/>
        <dsp:cNvSpPr/>
      </dsp:nvSpPr>
      <dsp:spPr>
        <a:xfrm>
          <a:off x="0" y="0"/>
          <a:ext cx="7344816" cy="110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tr-TR" sz="2100" kern="1200" dirty="0" smtClean="0"/>
            <a:t>2019 </a:t>
          </a:r>
          <a:r>
            <a:rPr lang="tr-TR" sz="2100" kern="1200" dirty="0" smtClean="0"/>
            <a:t>yılı verileri baz alındığında TRB2 Bölge illerimizdeki aktif çalışabilir nüfus içerinde işsiz kişi sayısı </a:t>
          </a:r>
          <a:r>
            <a:rPr lang="tr-TR" sz="2100" kern="1200" dirty="0" smtClean="0"/>
            <a:t>181 </a:t>
          </a:r>
          <a:r>
            <a:rPr lang="tr-TR" sz="2100" kern="1200" dirty="0" smtClean="0"/>
            <a:t>bin kişi, işsizlik oranı ise </a:t>
          </a:r>
          <a:r>
            <a:rPr lang="tr-TR" sz="2100" kern="1200" dirty="0" smtClean="0"/>
            <a:t>%25,9’dur.</a:t>
          </a:r>
          <a:endParaRPr lang="tr-TR" sz="2100" kern="1200" dirty="0"/>
        </a:p>
      </dsp:txBody>
      <dsp:txXfrm>
        <a:off x="53973" y="53973"/>
        <a:ext cx="7236870" cy="9977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AC5FFA-CBA6-4CF3-92E7-A2F5A5E827A2}" type="datetimeFigureOut">
              <a:rPr lang="tr-TR" smtClean="0"/>
              <a:t>7.5.2020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458169-709A-4AA7-A6D5-5F96011F9CCE}" type="slidenum">
              <a:rPr lang="tr-TR" smtClean="0"/>
              <a:t>‹#›</a:t>
            </a:fld>
            <a:endParaRPr lang="tr-TR"/>
          </a:p>
        </p:txBody>
      </p:sp>
    </p:spTree>
    <p:extLst>
      <p:ext uri="{BB962C8B-B14F-4D97-AF65-F5344CB8AC3E}">
        <p14:creationId xmlns:p14="http://schemas.microsoft.com/office/powerpoint/2010/main" val="386476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Veri Yer Tutucusu 6"/>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20" name="Altbilgi Yer Tutucusu 19"/>
          <p:cNvSpPr>
            <a:spLocks noGrp="1"/>
          </p:cNvSpPr>
          <p:nvPr>
            <p:ph type="ftr" sz="quarter" idx="11"/>
          </p:nvPr>
        </p:nvSpPr>
        <p:spPr/>
        <p:txBody>
          <a:bodyPr/>
          <a:lstStyle>
            <a:extLst/>
          </a:lstStyle>
          <a:p>
            <a:endParaRPr lang="tr-TR" dirty="0"/>
          </a:p>
        </p:txBody>
      </p:sp>
      <p:sp>
        <p:nvSpPr>
          <p:cNvPr id="10" name="Slayt Numarası Yer Tutucusu 9"/>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8" name="Altbilgi Yer Tutucusu 7"/>
          <p:cNvSpPr>
            <a:spLocks noGrp="1"/>
          </p:cNvSpPr>
          <p:nvPr>
            <p:ph type="ftr" sz="quarter" idx="11"/>
          </p:nvPr>
        </p:nvSpPr>
        <p:spPr/>
        <p:txBody>
          <a:bodyPr/>
          <a:lstStyle>
            <a:extLst/>
          </a:lstStyle>
          <a:p>
            <a:endParaRPr lang="tr-TR" dirty="0"/>
          </a:p>
        </p:txBody>
      </p:sp>
      <p:sp>
        <p:nvSpPr>
          <p:cNvPr id="9" name="Slayt Numarası Yer Tutucusu 8"/>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4" name="Altbilgi Yer Tutucusu 3"/>
          <p:cNvSpPr>
            <a:spLocks noGrp="1"/>
          </p:cNvSpPr>
          <p:nvPr>
            <p:ph type="ftr" sz="quarter" idx="11"/>
          </p:nvPr>
        </p:nvSpPr>
        <p:spPr/>
        <p:txBody>
          <a:bodyPr/>
          <a:lstStyle>
            <a:extLst/>
          </a:lstStyle>
          <a:p>
            <a:endParaRPr lang="tr-TR" dirty="0"/>
          </a:p>
        </p:txBody>
      </p:sp>
      <p:sp>
        <p:nvSpPr>
          <p:cNvPr id="5" name="Slayt Numarası Yer Tutucusu 4"/>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Veri Yer Tutucusu 1"/>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3" name="Altbilgi Yer Tutucusu 2"/>
          <p:cNvSpPr>
            <a:spLocks noGrp="1"/>
          </p:cNvSpPr>
          <p:nvPr>
            <p:ph type="ftr" sz="quarter" idx="11"/>
          </p:nvPr>
        </p:nvSpPr>
        <p:spPr/>
        <p:txBody>
          <a:bodyPr/>
          <a:lstStyle>
            <a:extLst/>
          </a:lstStyle>
          <a:p>
            <a:endParaRPr lang="tr-TR" dirty="0"/>
          </a:p>
        </p:txBody>
      </p:sp>
      <p:sp>
        <p:nvSpPr>
          <p:cNvPr id="4" name="Slayt Numarası Yer Tutucusu 3"/>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C13F9794-A263-448B-9CA9-4702C0455CA7}"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extLst/>
          </a:lstStyle>
          <a:p>
            <a:fld id="{B5A7E409-0057-42CE-983B-2438CB547152}" type="datetimeFigureOut">
              <a:rPr lang="tr-TR" smtClean="0"/>
              <a:t>7.5.2020</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C13F9794-A263-448B-9CA9-4702C0455CA7}" type="slidenum">
              <a:rPr lang="tr-TR" smtClean="0"/>
              <a:t>‹#›</a:t>
            </a:fld>
            <a:endParaRPr lang="tr-TR" dirty="0"/>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smtClean="0"/>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5A7E409-0057-42CE-983B-2438CB547152}" type="datetimeFigureOut">
              <a:rPr lang="tr-TR" smtClean="0"/>
              <a:t>7.5.2020</a:t>
            </a:fld>
            <a:endParaRPr lang="tr-TR" dirty="0"/>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dirty="0"/>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13F9794-A263-448B-9CA9-4702C0455CA7}" type="slidenum">
              <a:rPr lang="tr-TR" smtClean="0"/>
              <a:t>‹#›</a:t>
            </a:fld>
            <a:endParaRPr lang="tr-TR" dirty="0"/>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4.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Layout" Target="../diagrams/layout15.xml"/><Relationship Id="rId7" Type="http://schemas.openxmlformats.org/officeDocument/2006/relationships/image" Target="../media/image4.png"/><Relationship Id="rId12" Type="http://schemas.microsoft.com/office/2007/relationships/diagramDrawing" Target="../diagrams/drawing16.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openxmlformats.org/officeDocument/2006/relationships/diagramColors" Target="../diagrams/colors16.xml"/><Relationship Id="rId5" Type="http://schemas.openxmlformats.org/officeDocument/2006/relationships/diagramColors" Target="../diagrams/colors15.xml"/><Relationship Id="rId10" Type="http://schemas.openxmlformats.org/officeDocument/2006/relationships/diagramQuickStyle" Target="../diagrams/quickStyle16.xml"/><Relationship Id="rId4" Type="http://schemas.openxmlformats.org/officeDocument/2006/relationships/diagramQuickStyle" Target="../diagrams/quickStyle15.xml"/><Relationship Id="rId9" Type="http://schemas.openxmlformats.org/officeDocument/2006/relationships/diagramLayout" Target="../diagrams/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4.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4.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Layout" Target="../diagrams/layout19.xml"/><Relationship Id="rId7" Type="http://schemas.openxmlformats.org/officeDocument/2006/relationships/image" Target="../media/image4.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4.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4.png"/><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22.xml"/><Relationship Id="rId7" Type="http://schemas.openxmlformats.org/officeDocument/2006/relationships/image" Target="../media/image4.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4.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Layout" Target="../diagrams/layout2.xml"/><Relationship Id="rId7" Type="http://schemas.openxmlformats.org/officeDocument/2006/relationships/image" Target="../media/image4.png"/><Relationship Id="rId12" Type="http://schemas.microsoft.com/office/2007/relationships/diagramDrawing" Target="../diagrams/drawing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24.xml"/><Relationship Id="rId7" Type="http://schemas.openxmlformats.org/officeDocument/2006/relationships/image" Target="../media/image4.png"/><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25.xml"/><Relationship Id="rId7" Type="http://schemas.openxmlformats.org/officeDocument/2006/relationships/image" Target="../media/image4.png"/><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26.xml"/><Relationship Id="rId7" Type="http://schemas.openxmlformats.org/officeDocument/2006/relationships/image" Target="../media/image4.png"/><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4.png"/><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8.xml"/><Relationship Id="rId7" Type="http://schemas.openxmlformats.org/officeDocument/2006/relationships/image" Target="../media/image4.png"/><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4.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6.xml.rels><?xml version="1.0" encoding="UTF-8" standalone="yes"?>
<Relationships xmlns="http://schemas.openxmlformats.org/package/2006/relationships"><Relationship Id="rId8" Type="http://schemas.openxmlformats.org/officeDocument/2006/relationships/image" Target="../media/image14.jpeg"/><Relationship Id="rId13" Type="http://schemas.microsoft.com/office/2007/relationships/diagramDrawing" Target="../diagrams/drawing31.xml"/><Relationship Id="rId3" Type="http://schemas.openxmlformats.org/officeDocument/2006/relationships/diagramLayout" Target="../diagrams/layout30.xml"/><Relationship Id="rId7" Type="http://schemas.openxmlformats.org/officeDocument/2006/relationships/image" Target="../media/image4.png"/><Relationship Id="rId12" Type="http://schemas.openxmlformats.org/officeDocument/2006/relationships/diagramColors" Target="../diagrams/colors31.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11" Type="http://schemas.openxmlformats.org/officeDocument/2006/relationships/diagramQuickStyle" Target="../diagrams/quickStyle31.xml"/><Relationship Id="rId5" Type="http://schemas.openxmlformats.org/officeDocument/2006/relationships/diagramColors" Target="../diagrams/colors30.xml"/><Relationship Id="rId10" Type="http://schemas.openxmlformats.org/officeDocument/2006/relationships/diagramLayout" Target="../diagrams/layout31.xml"/><Relationship Id="rId4" Type="http://schemas.openxmlformats.org/officeDocument/2006/relationships/diagramQuickStyle" Target="../diagrams/quickStyle30.xml"/><Relationship Id="rId9" Type="http://schemas.openxmlformats.org/officeDocument/2006/relationships/diagramData" Target="../diagrams/data31.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33.xml"/><Relationship Id="rId13" Type="http://schemas.openxmlformats.org/officeDocument/2006/relationships/image" Target="../media/image15.jpeg"/><Relationship Id="rId3" Type="http://schemas.openxmlformats.org/officeDocument/2006/relationships/diagramLayout" Target="../diagrams/layout32.xml"/><Relationship Id="rId7" Type="http://schemas.openxmlformats.org/officeDocument/2006/relationships/image" Target="../media/image4.png"/><Relationship Id="rId12" Type="http://schemas.microsoft.com/office/2007/relationships/diagramDrawing" Target="../diagrams/drawing33.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11" Type="http://schemas.openxmlformats.org/officeDocument/2006/relationships/diagramColors" Target="../diagrams/colors33.xml"/><Relationship Id="rId5" Type="http://schemas.openxmlformats.org/officeDocument/2006/relationships/diagramColors" Target="../diagrams/colors32.xml"/><Relationship Id="rId10" Type="http://schemas.openxmlformats.org/officeDocument/2006/relationships/diagramQuickStyle" Target="../diagrams/quickStyle33.xml"/><Relationship Id="rId4" Type="http://schemas.openxmlformats.org/officeDocument/2006/relationships/diagramQuickStyle" Target="../diagrams/quickStyle32.xml"/><Relationship Id="rId9" Type="http://schemas.openxmlformats.org/officeDocument/2006/relationships/diagramLayout" Target="../diagrams/layout3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4.xml"/><Relationship Id="rId7" Type="http://schemas.openxmlformats.org/officeDocument/2006/relationships/image" Target="../media/image4.png"/><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hyperlink" Target="#_ftnref1"/><Relationship Id="rId3" Type="http://schemas.openxmlformats.org/officeDocument/2006/relationships/diagramLayout" Target="../diagrams/layout5.xml"/><Relationship Id="rId7" Type="http://schemas.openxmlformats.org/officeDocument/2006/relationships/image" Target="../media/image4.png"/><Relationship Id="rId12" Type="http://schemas.microsoft.com/office/2007/relationships/diagramDrawing" Target="../diagrams/drawing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diagramColors" Target="../diagrams/colors6.xml"/><Relationship Id="rId5" Type="http://schemas.openxmlformats.org/officeDocument/2006/relationships/diagramColors" Target="../diagrams/colors5.xml"/><Relationship Id="rId10" Type="http://schemas.openxmlformats.org/officeDocument/2006/relationships/diagramQuickStyle" Target="../diagrams/quickStyle6.xml"/><Relationship Id="rId4" Type="http://schemas.openxmlformats.org/officeDocument/2006/relationships/diagramQuickStyle" Target="../diagrams/quickStyle5.xml"/><Relationship Id="rId9"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7.xml"/><Relationship Id="rId7" Type="http://schemas.openxmlformats.org/officeDocument/2006/relationships/image" Target="../media/image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Layout" Target="../diagrams/layout8.xml"/><Relationship Id="rId7" Type="http://schemas.openxmlformats.org/officeDocument/2006/relationships/image" Target="../media/image4.png"/><Relationship Id="rId12" Type="http://schemas.microsoft.com/office/2007/relationships/diagramDrawing" Target="../diagrams/drawing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openxmlformats.org/officeDocument/2006/relationships/diagramColors" Target="../diagrams/colors9.xml"/><Relationship Id="rId5" Type="http://schemas.openxmlformats.org/officeDocument/2006/relationships/diagramColors" Target="../diagrams/colors8.xml"/><Relationship Id="rId10" Type="http://schemas.openxmlformats.org/officeDocument/2006/relationships/diagramQuickStyle" Target="../diagrams/quickStyle9.xml"/><Relationship Id="rId4" Type="http://schemas.openxmlformats.org/officeDocument/2006/relationships/diagramQuickStyle" Target="../diagrams/quickStyle8.xml"/><Relationship Id="rId9" Type="http://schemas.openxmlformats.org/officeDocument/2006/relationships/diagramLayout" Target="../diagrams/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0.xml"/><Relationship Id="rId7" Type="http://schemas.openxmlformats.org/officeDocument/2006/relationships/image" Target="../media/image4.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Layout" Target="../diagrams/layout11.xml"/><Relationship Id="rId7" Type="http://schemas.openxmlformats.org/officeDocument/2006/relationships/image" Target="../media/image4.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 Id="rId9" Type="http://schemas.openxmlformats.org/officeDocument/2006/relationships/hyperlink" Target="http://www.tuik.gov.tr/" TargetMode="Externa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Layout" Target="../diagrams/layout12.xml"/><Relationship Id="rId7" Type="http://schemas.openxmlformats.org/officeDocument/2006/relationships/image" Target="../media/image4.png"/><Relationship Id="rId12" Type="http://schemas.microsoft.com/office/2007/relationships/diagramDrawing" Target="../diagrams/drawing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openxmlformats.org/officeDocument/2006/relationships/diagramColors" Target="../diagrams/colors13.xml"/><Relationship Id="rId5" Type="http://schemas.openxmlformats.org/officeDocument/2006/relationships/diagramColors" Target="../diagrams/colors12.xml"/><Relationship Id="rId10" Type="http://schemas.openxmlformats.org/officeDocument/2006/relationships/diagramQuickStyle" Target="../diagrams/quickStyle13.xml"/><Relationship Id="rId4" Type="http://schemas.openxmlformats.org/officeDocument/2006/relationships/diagramQuickStyle" Target="../diagrams/quickStyle12.xml"/><Relationship Id="rId9" Type="http://schemas.openxmlformats.org/officeDocument/2006/relationships/diagramLayout" Target="../diagrams/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png_sunum_log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96" y="5157192"/>
            <a:ext cx="827584" cy="1386619"/>
          </a:xfrm>
          <a:prstGeom prst="rect">
            <a:avLst/>
          </a:prstGeom>
          <a:noFill/>
        </p:spPr>
      </p:pic>
      <p:graphicFrame>
        <p:nvGraphicFramePr>
          <p:cNvPr id="4" name="Diyagram 3"/>
          <p:cNvGraphicFramePr/>
          <p:nvPr>
            <p:extLst>
              <p:ext uri="{D42A27DB-BD31-4B8C-83A1-F6EECF244321}">
                <p14:modId xmlns:p14="http://schemas.microsoft.com/office/powerpoint/2010/main" val="3439040240"/>
              </p:ext>
            </p:extLst>
          </p:nvPr>
        </p:nvGraphicFramePr>
        <p:xfrm>
          <a:off x="2356309" y="4953362"/>
          <a:ext cx="4898008" cy="1661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4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623" y="548680"/>
            <a:ext cx="7745915"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6498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43934097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e</a:t>
              </a:r>
              <a:r>
                <a:rPr lang="tr-TR" sz="2600" b="1" kern="1200" dirty="0" smtClean="0"/>
                <a:t>- Sanayi Alanları ve Altyapısı-2</a:t>
              </a:r>
              <a:endParaRPr lang="tr-TR" sz="2600" kern="1200" dirty="0"/>
            </a:p>
          </p:txBody>
        </p:sp>
      </p:grpSp>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Metin kutusu 1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1369099092"/>
              </p:ext>
            </p:extLst>
          </p:nvPr>
        </p:nvGraphicFramePr>
        <p:xfrm>
          <a:off x="1214416" y="1724784"/>
          <a:ext cx="6957983" cy="4656546"/>
        </p:xfrm>
        <a:graphic>
          <a:graphicData uri="http://schemas.openxmlformats.org/drawingml/2006/table">
            <a:tbl>
              <a:tblPr firstRow="1" firstCol="1" bandRow="1"/>
              <a:tblGrid>
                <a:gridCol w="1000314"/>
                <a:gridCol w="861822"/>
                <a:gridCol w="637398"/>
                <a:gridCol w="1007823"/>
                <a:gridCol w="1007823"/>
                <a:gridCol w="1553449"/>
                <a:gridCol w="889354"/>
              </a:tblGrid>
              <a:tr h="776091">
                <a:tc>
                  <a:txBody>
                    <a:bodyPr/>
                    <a:lstStyle/>
                    <a:p>
                      <a:pPr algn="ctr">
                        <a:lnSpc>
                          <a:spcPct val="115000"/>
                        </a:lnSpc>
                        <a:spcAft>
                          <a:spcPts val="1000"/>
                        </a:spcAft>
                      </a:pPr>
                      <a:r>
                        <a:rPr lang="tr-TR" sz="1200" b="1" dirty="0">
                          <a:solidFill>
                            <a:schemeClr val="bg1"/>
                          </a:solidFill>
                          <a:effectLst/>
                          <a:latin typeface="Calibri"/>
                          <a:ea typeface="Calibri"/>
                          <a:cs typeface="Arial"/>
                        </a:rPr>
                        <a:t>Küçük Sanayi Sitesi Adı</a:t>
                      </a:r>
                      <a:endParaRPr lang="tr-TR" sz="1200" dirty="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200" b="1" dirty="0">
                          <a:solidFill>
                            <a:schemeClr val="bg1"/>
                          </a:solidFill>
                          <a:effectLst/>
                          <a:latin typeface="Calibri"/>
                          <a:ea typeface="Calibri"/>
                          <a:cs typeface="Arial"/>
                        </a:rPr>
                        <a:t>Başlama Ve Bitiş Tarihi</a:t>
                      </a:r>
                      <a:endParaRPr lang="tr-TR" sz="1200" dirty="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200" b="1">
                          <a:solidFill>
                            <a:schemeClr val="bg1"/>
                          </a:solidFill>
                          <a:effectLst/>
                          <a:latin typeface="Calibri"/>
                          <a:ea typeface="Calibri"/>
                          <a:cs typeface="Arial"/>
                        </a:rPr>
                        <a:t>İşyeri Sayısı</a:t>
                      </a:r>
                      <a:endParaRPr lang="tr-TR" sz="120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200" b="1">
                          <a:solidFill>
                            <a:schemeClr val="bg1"/>
                          </a:solidFill>
                          <a:effectLst/>
                          <a:latin typeface="Calibri"/>
                          <a:ea typeface="Calibri"/>
                          <a:cs typeface="Arial"/>
                        </a:rPr>
                        <a:t>Dolu İşyeri Sayısı</a:t>
                      </a:r>
                      <a:endParaRPr lang="tr-TR" sz="120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200" b="1">
                          <a:solidFill>
                            <a:schemeClr val="bg1"/>
                          </a:solidFill>
                          <a:effectLst/>
                          <a:latin typeface="Calibri"/>
                          <a:ea typeface="Calibri"/>
                          <a:cs typeface="Arial"/>
                        </a:rPr>
                        <a:t>Boş İşyeri Sayısı</a:t>
                      </a:r>
                      <a:endParaRPr lang="tr-TR" sz="120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200" b="1">
                          <a:solidFill>
                            <a:schemeClr val="bg1"/>
                          </a:solidFill>
                          <a:effectLst/>
                          <a:latin typeface="Calibri"/>
                          <a:ea typeface="Calibri"/>
                          <a:cs typeface="Arial"/>
                        </a:rPr>
                        <a:t>Doluluk Oranı    (%)</a:t>
                      </a:r>
                      <a:endParaRPr lang="tr-TR" sz="120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200" b="1" dirty="0">
                          <a:solidFill>
                            <a:schemeClr val="bg1"/>
                          </a:solidFill>
                          <a:effectLst/>
                          <a:latin typeface="Calibri"/>
                          <a:ea typeface="Calibri"/>
                          <a:cs typeface="Arial"/>
                        </a:rPr>
                        <a:t>Mevcut İstihdam Sayısı</a:t>
                      </a:r>
                      <a:endParaRPr lang="tr-TR" sz="1200" dirty="0">
                        <a:solidFill>
                          <a:schemeClr val="bg1"/>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49B"/>
                    </a:solidFill>
                  </a:tcPr>
                </a:tc>
              </a:tr>
              <a:tr h="517394">
                <a:tc>
                  <a:txBody>
                    <a:bodyPr/>
                    <a:lstStyle/>
                    <a:p>
                      <a:pPr algn="ctr">
                        <a:lnSpc>
                          <a:spcPct val="115000"/>
                        </a:lnSpc>
                        <a:spcAft>
                          <a:spcPts val="1000"/>
                        </a:spcAft>
                      </a:pPr>
                      <a:r>
                        <a:rPr lang="tr-TR" sz="1200">
                          <a:solidFill>
                            <a:srgbClr val="000000"/>
                          </a:solidFill>
                          <a:effectLst/>
                          <a:latin typeface="Calibri"/>
                          <a:ea typeface="Calibri"/>
                          <a:cs typeface="Arial"/>
                        </a:rPr>
                        <a:t>Bitlis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1987-2000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76</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76</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86</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17394">
                <a:tc>
                  <a:txBody>
                    <a:bodyPr/>
                    <a:lstStyle/>
                    <a:p>
                      <a:pPr algn="ctr">
                        <a:lnSpc>
                          <a:spcPct val="115000"/>
                        </a:lnSpc>
                        <a:spcAft>
                          <a:spcPts val="1000"/>
                        </a:spcAft>
                      </a:pPr>
                      <a:r>
                        <a:rPr lang="tr-TR" sz="1200">
                          <a:solidFill>
                            <a:srgbClr val="000000"/>
                          </a:solidFill>
                          <a:effectLst/>
                          <a:latin typeface="Calibri"/>
                          <a:ea typeface="Calibri"/>
                          <a:cs typeface="Arial"/>
                        </a:rPr>
                        <a:t>Tatvan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2000-2004</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250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250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750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17394">
                <a:tc>
                  <a:txBody>
                    <a:bodyPr/>
                    <a:lstStyle/>
                    <a:p>
                      <a:pPr algn="ctr">
                        <a:lnSpc>
                          <a:spcPct val="115000"/>
                        </a:lnSpc>
                        <a:spcAft>
                          <a:spcPts val="1000"/>
                        </a:spcAft>
                      </a:pPr>
                      <a:r>
                        <a:rPr lang="tr-TR" sz="1200">
                          <a:solidFill>
                            <a:srgbClr val="000000"/>
                          </a:solidFill>
                          <a:effectLst/>
                          <a:latin typeface="Calibri"/>
                          <a:ea typeface="Calibri"/>
                          <a:cs typeface="Arial"/>
                        </a:rPr>
                        <a:t>Ahlat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1987-1997</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70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dirty="0">
                          <a:solidFill>
                            <a:srgbClr val="000000"/>
                          </a:solidFill>
                          <a:effectLst/>
                          <a:latin typeface="Calibri"/>
                          <a:ea typeface="Calibri"/>
                          <a:cs typeface="Arial"/>
                        </a:rPr>
                        <a:t>70</a:t>
                      </a:r>
                      <a:endParaRPr lang="tr-TR" sz="12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80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76091">
                <a:tc>
                  <a:txBody>
                    <a:bodyPr/>
                    <a:lstStyle/>
                    <a:p>
                      <a:pPr algn="ctr">
                        <a:lnSpc>
                          <a:spcPct val="115000"/>
                        </a:lnSpc>
                        <a:spcAft>
                          <a:spcPts val="1000"/>
                        </a:spcAft>
                      </a:pPr>
                      <a:r>
                        <a:rPr lang="tr-TR" sz="1200">
                          <a:solidFill>
                            <a:srgbClr val="000000"/>
                          </a:solidFill>
                          <a:effectLst/>
                          <a:latin typeface="Calibri"/>
                          <a:ea typeface="Calibri"/>
                          <a:cs typeface="Arial"/>
                        </a:rPr>
                        <a:t>Ahlat Selçuklu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2006-2012</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60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60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50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17394">
                <a:tc>
                  <a:txBody>
                    <a:bodyPr/>
                    <a:lstStyle/>
                    <a:p>
                      <a:pPr algn="ctr">
                        <a:lnSpc>
                          <a:spcPct val="115000"/>
                        </a:lnSpc>
                        <a:spcAft>
                          <a:spcPts val="1000"/>
                        </a:spcAft>
                      </a:pPr>
                      <a:r>
                        <a:rPr lang="tr-TR" sz="1200">
                          <a:solidFill>
                            <a:srgbClr val="000000"/>
                          </a:solidFill>
                          <a:effectLst/>
                          <a:latin typeface="Calibri"/>
                          <a:ea typeface="Calibri"/>
                          <a:cs typeface="Arial"/>
                        </a:rPr>
                        <a:t>Güroymak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1986-1997</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61</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60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98</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200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17394">
                <a:tc>
                  <a:txBody>
                    <a:bodyPr/>
                    <a:lstStyle/>
                    <a:p>
                      <a:pPr algn="ctr">
                        <a:lnSpc>
                          <a:spcPct val="115000"/>
                        </a:lnSpc>
                        <a:spcAft>
                          <a:spcPts val="1000"/>
                        </a:spcAft>
                      </a:pPr>
                      <a:r>
                        <a:rPr lang="tr-TR" sz="1200">
                          <a:solidFill>
                            <a:srgbClr val="000000"/>
                          </a:solidFill>
                          <a:effectLst/>
                          <a:latin typeface="Calibri"/>
                          <a:ea typeface="Calibri"/>
                          <a:cs typeface="Arial"/>
                        </a:rPr>
                        <a:t>Adilcevaz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1992-1993</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59</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59</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100</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a:solidFill>
                            <a:srgbClr val="000000"/>
                          </a:solidFill>
                          <a:effectLst/>
                          <a:latin typeface="Calibri"/>
                          <a:ea typeface="Calibri"/>
                          <a:cs typeface="Arial"/>
                        </a:rPr>
                        <a:t>75</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17394">
                <a:tc>
                  <a:txBody>
                    <a:bodyPr/>
                    <a:lstStyle/>
                    <a:p>
                      <a:pPr algn="ctr">
                        <a:lnSpc>
                          <a:spcPct val="115000"/>
                        </a:lnSpc>
                        <a:spcAft>
                          <a:spcPts val="1000"/>
                        </a:spcAft>
                      </a:pPr>
                      <a:r>
                        <a:rPr lang="tr-TR" sz="1200" b="1">
                          <a:solidFill>
                            <a:srgbClr val="000000"/>
                          </a:solidFill>
                          <a:effectLst/>
                          <a:latin typeface="Calibri"/>
                          <a:ea typeface="Calibri"/>
                          <a:cs typeface="Arial"/>
                        </a:rPr>
                        <a:t>Toplam: 6 Adet KSS</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pPr>
                      <a:endParaRPr lang="tr-TR" sz="1200">
                        <a:effectLst/>
                        <a:latin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tr-TR" sz="1200" b="1">
                          <a:effectLst/>
                          <a:latin typeface="Calibri"/>
                          <a:ea typeface="Calibri"/>
                          <a:cs typeface="Arial"/>
                        </a:rPr>
                        <a:t>576</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tr-TR" sz="1200" b="1">
                          <a:effectLst/>
                          <a:latin typeface="Calibri"/>
                          <a:ea typeface="Calibri"/>
                          <a:cs typeface="Arial"/>
                        </a:rPr>
                        <a:t>575</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tr-TR" sz="1200" b="1">
                          <a:effectLst/>
                          <a:latin typeface="Calibri"/>
                          <a:ea typeface="Calibri"/>
                          <a:cs typeface="Arial"/>
                        </a:rPr>
                        <a:t>1</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200" b="1">
                          <a:effectLst/>
                          <a:latin typeface="Calibri"/>
                          <a:ea typeface="Calibri"/>
                          <a:cs typeface="Arial"/>
                        </a:rPr>
                        <a:t>-</a:t>
                      </a:r>
                      <a:endParaRPr lang="tr-TR" sz="12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1000"/>
                        </a:spcAft>
                      </a:pPr>
                      <a:r>
                        <a:rPr lang="tr-TR" sz="1200" b="1" dirty="0">
                          <a:effectLst/>
                          <a:latin typeface="Calibri"/>
                          <a:ea typeface="Calibri"/>
                          <a:cs typeface="Arial"/>
                        </a:rPr>
                        <a:t>1.241</a:t>
                      </a:r>
                      <a:endParaRPr lang="tr-TR" sz="12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
        <p:nvSpPr>
          <p:cNvPr id="12" name="Dikdörtgen 11"/>
          <p:cNvSpPr/>
          <p:nvPr/>
        </p:nvSpPr>
        <p:spPr>
          <a:xfrm>
            <a:off x="1071310" y="1219264"/>
            <a:ext cx="7822080" cy="369332"/>
          </a:xfrm>
          <a:prstGeom prst="rect">
            <a:avLst/>
          </a:prstGeom>
        </p:spPr>
        <p:txBody>
          <a:bodyPr wrap="square">
            <a:spAutoFit/>
          </a:bodyPr>
          <a:lstStyle/>
          <a:p>
            <a:pPr>
              <a:spcAft>
                <a:spcPts val="1000"/>
              </a:spcAft>
            </a:pPr>
            <a:r>
              <a:rPr lang="tr-TR" b="1" dirty="0">
                <a:solidFill>
                  <a:srgbClr val="4F81BD"/>
                </a:solidFill>
                <a:latin typeface="Calibri"/>
                <a:ea typeface="Calibri"/>
                <a:cs typeface="Arial"/>
              </a:rPr>
              <a:t>Bitlis İli Küçük Sanayi </a:t>
            </a:r>
            <a:r>
              <a:rPr lang="tr-TR" b="1" dirty="0" smtClean="0">
                <a:solidFill>
                  <a:srgbClr val="4F81BD"/>
                </a:solidFill>
                <a:latin typeface="Calibri"/>
                <a:ea typeface="Calibri"/>
                <a:cs typeface="Arial"/>
              </a:rPr>
              <a:t>Siteleri (Bitlis Sanayi </a:t>
            </a:r>
            <a:r>
              <a:rPr lang="tr-TR" b="1" dirty="0">
                <a:solidFill>
                  <a:srgbClr val="4F81BD"/>
                </a:solidFill>
                <a:latin typeface="Calibri"/>
                <a:ea typeface="Calibri"/>
                <a:cs typeface="Arial"/>
              </a:rPr>
              <a:t>ve Teknoloji İl Müdürlüğü, </a:t>
            </a:r>
            <a:r>
              <a:rPr lang="tr-TR" b="1" dirty="0" smtClean="0">
                <a:solidFill>
                  <a:srgbClr val="4F81BD"/>
                </a:solidFill>
                <a:latin typeface="Calibri"/>
                <a:ea typeface="Calibri"/>
                <a:cs typeface="Arial"/>
              </a:rPr>
              <a:t>2018)</a:t>
            </a:r>
            <a:endParaRPr lang="tr-TR" b="1" dirty="0">
              <a:solidFill>
                <a:srgbClr val="4F81BD"/>
              </a:solidFill>
              <a:effectLst/>
              <a:latin typeface="Calibri"/>
              <a:ea typeface="Calibri"/>
              <a:cs typeface="Arial"/>
            </a:endParaRPr>
          </a:p>
        </p:txBody>
      </p:sp>
    </p:spTree>
    <p:extLst>
      <p:ext uri="{BB962C8B-B14F-4D97-AF65-F5344CB8AC3E}">
        <p14:creationId xmlns:p14="http://schemas.microsoft.com/office/powerpoint/2010/main" val="1108196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621879687"/>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f</a:t>
              </a:r>
              <a:r>
                <a:rPr lang="tr-TR" sz="2600" b="1" kern="1200" dirty="0" smtClean="0"/>
                <a:t>- </a:t>
              </a:r>
              <a:r>
                <a:rPr lang="tr-TR" sz="2600" b="1" kern="1200" dirty="0" smtClean="0">
                  <a:solidFill>
                    <a:schemeClr val="bg1"/>
                  </a:solidFill>
                </a:rPr>
                <a:t>Rekabetçi Sektörler</a:t>
              </a:r>
              <a:endParaRPr lang="tr-TR" sz="2600" kern="1200" dirty="0">
                <a:solidFill>
                  <a:schemeClr val="bg1"/>
                </a:solidFill>
              </a:endParaRPr>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pSp>
        <p:nvGrpSpPr>
          <p:cNvPr id="16" name="Diagram group"/>
          <p:cNvGrpSpPr/>
          <p:nvPr/>
        </p:nvGrpSpPr>
        <p:grpSpPr>
          <a:xfrm>
            <a:off x="1164021" y="2996952"/>
            <a:ext cx="2938998" cy="928012"/>
            <a:chOff x="0" y="1020045"/>
            <a:chExt cx="4392487" cy="1360060"/>
          </a:xfrm>
          <a:scene3d>
            <a:camera prst="isometricOffAxis2Left" zoom="95000"/>
            <a:lightRig rig="flat" dir="t"/>
          </a:scene3d>
        </p:grpSpPr>
        <p:sp>
          <p:nvSpPr>
            <p:cNvPr id="17" name="Çentikli Sağ Ok 16"/>
            <p:cNvSpPr/>
            <p:nvPr/>
          </p:nvSpPr>
          <p:spPr>
            <a:xfrm>
              <a:off x="0" y="1020045"/>
              <a:ext cx="4392487" cy="1360060"/>
            </a:xfrm>
            <a:prstGeom prst="notchedRightArrow">
              <a:avLst/>
            </a:prstGeom>
            <a:sp3d z="-400500" extrusionH="63500" contourW="12700" prstMaterial="matte">
              <a:contourClr>
                <a:schemeClr val="lt1">
                  <a:tint val="50000"/>
                </a:schemeClr>
              </a:contourClr>
            </a:sp3d>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grpSp>
      <p:sp>
        <p:nvSpPr>
          <p:cNvPr id="19" name="Akış Çizelgesi: Çok Sayıda Belge 18"/>
          <p:cNvSpPr/>
          <p:nvPr/>
        </p:nvSpPr>
        <p:spPr>
          <a:xfrm>
            <a:off x="4837742" y="1219643"/>
            <a:ext cx="3888432" cy="4908227"/>
          </a:xfrm>
          <a:prstGeom prst="flowChartMultidocument">
            <a:avLst/>
          </a:prstGeom>
        </p:spPr>
        <p:style>
          <a:lnRef idx="1">
            <a:schemeClr val="accent6"/>
          </a:lnRef>
          <a:fillRef idx="1003">
            <a:schemeClr val="dk2"/>
          </a:fillRef>
          <a:effectRef idx="2">
            <a:schemeClr val="accent6"/>
          </a:effectRef>
          <a:fontRef idx="minor">
            <a:schemeClr val="lt1"/>
          </a:fontRef>
        </p:style>
        <p:txBody>
          <a:bodyPr anchor="ctr"/>
          <a:lstStyle/>
          <a:p>
            <a:pPr marL="457200" indent="-457200" fontAlgn="auto">
              <a:spcBef>
                <a:spcPts val="0"/>
              </a:spcBef>
              <a:spcAft>
                <a:spcPts val="0"/>
              </a:spcAft>
              <a:buFont typeface="+mj-lt"/>
              <a:buAutoNum type="alphaLcParenR"/>
              <a:defRPr/>
            </a:pPr>
            <a:endParaRPr lang="tr-TR" sz="2400" dirty="0"/>
          </a:p>
          <a:p>
            <a:pPr marL="342900" indent="-342900" fontAlgn="auto">
              <a:spcBef>
                <a:spcPts val="0"/>
              </a:spcBef>
              <a:spcAft>
                <a:spcPts val="0"/>
              </a:spcAft>
              <a:buAutoNum type="alphaLcParenR"/>
              <a:defRPr/>
            </a:pPr>
            <a:r>
              <a:rPr lang="tr-TR" b="1" dirty="0" smtClean="0"/>
              <a:t>  Tarım </a:t>
            </a:r>
            <a:r>
              <a:rPr lang="tr-TR" b="1" dirty="0"/>
              <a:t>ve </a:t>
            </a:r>
            <a:r>
              <a:rPr lang="tr-TR" b="1" dirty="0" smtClean="0"/>
              <a:t>Hayvancılık</a:t>
            </a:r>
          </a:p>
          <a:p>
            <a:pPr marL="342900" indent="-342900" fontAlgn="auto">
              <a:spcBef>
                <a:spcPts val="0"/>
              </a:spcBef>
              <a:spcAft>
                <a:spcPts val="0"/>
              </a:spcAft>
              <a:buAutoNum type="alphaLcParenR"/>
              <a:defRPr/>
            </a:pPr>
            <a:r>
              <a:rPr lang="tr-TR" b="1" dirty="0"/>
              <a:t> </a:t>
            </a:r>
            <a:r>
              <a:rPr lang="tr-TR" b="1" dirty="0" smtClean="0"/>
              <a:t> Turizm</a:t>
            </a:r>
            <a:endParaRPr lang="tr-TR" b="1" dirty="0"/>
          </a:p>
          <a:p>
            <a:pPr marL="457200" indent="-457200" fontAlgn="auto">
              <a:spcBef>
                <a:spcPts val="0"/>
              </a:spcBef>
              <a:spcAft>
                <a:spcPts val="0"/>
              </a:spcAft>
              <a:buFont typeface="+mj-lt"/>
              <a:buAutoNum type="alphaLcParenR"/>
              <a:defRPr/>
            </a:pPr>
            <a:r>
              <a:rPr lang="tr-TR" b="1" dirty="0" smtClean="0"/>
              <a:t>Madencilik</a:t>
            </a:r>
            <a:endParaRPr lang="tr-TR" b="1" dirty="0"/>
          </a:p>
          <a:p>
            <a:pPr marL="457200" indent="-457200" fontAlgn="auto">
              <a:spcBef>
                <a:spcPts val="0"/>
              </a:spcBef>
              <a:spcAft>
                <a:spcPts val="0"/>
              </a:spcAft>
              <a:buFont typeface="+mj-lt"/>
              <a:buAutoNum type="alphaLcParenR"/>
              <a:defRPr/>
            </a:pPr>
            <a:r>
              <a:rPr lang="tr-TR" b="1" dirty="0"/>
              <a:t>İmalat Sanayi: </a:t>
            </a:r>
            <a:r>
              <a:rPr lang="tr-TR" b="1" dirty="0" smtClean="0"/>
              <a:t>Gıda Ürünleri İmalatı, Diğer Metalik Olmayan Mineral Ürünleri İmalatı, </a:t>
            </a:r>
            <a:r>
              <a:rPr lang="tr-TR" b="1" dirty="0" err="1" smtClean="0"/>
              <a:t>Kaucuk</a:t>
            </a:r>
            <a:r>
              <a:rPr lang="tr-TR" b="1" dirty="0" smtClean="0"/>
              <a:t> ve Plastik Ürünleri İmalatı, Mobilya İmalatı, Giyim Eşyaları İmalatı</a:t>
            </a:r>
            <a:endParaRPr lang="tr-TR" sz="2400" b="1" dirty="0"/>
          </a:p>
          <a:p>
            <a:pPr marL="285750" indent="-285750" fontAlgn="auto">
              <a:spcBef>
                <a:spcPts val="0"/>
              </a:spcBef>
              <a:spcAft>
                <a:spcPts val="0"/>
              </a:spcAft>
              <a:buFont typeface="Arial" panose="020B0604020202020204" pitchFamily="34" charset="0"/>
              <a:buChar char="•"/>
              <a:defRPr/>
            </a:pPr>
            <a:endParaRPr lang="tr-TR" sz="2400" dirty="0"/>
          </a:p>
          <a:p>
            <a:pPr marL="285750" indent="-285750" fontAlgn="auto">
              <a:spcBef>
                <a:spcPts val="0"/>
              </a:spcBef>
              <a:spcAft>
                <a:spcPts val="0"/>
              </a:spcAft>
              <a:buFont typeface="Arial" panose="020B0604020202020204" pitchFamily="34" charset="0"/>
              <a:buChar char="•"/>
              <a:defRPr/>
            </a:pPr>
            <a:endParaRPr lang="tr-TR" sz="2400" dirty="0"/>
          </a:p>
          <a:p>
            <a:pPr marL="285750" indent="-285750" fontAlgn="auto">
              <a:spcBef>
                <a:spcPts val="0"/>
              </a:spcBef>
              <a:spcAft>
                <a:spcPts val="0"/>
              </a:spcAft>
              <a:buFont typeface="Arial" panose="020B0604020202020204" pitchFamily="34" charset="0"/>
              <a:buChar char="•"/>
              <a:defRPr/>
            </a:pPr>
            <a:endParaRPr lang="tr-TR" sz="2400" dirty="0"/>
          </a:p>
        </p:txBody>
      </p:sp>
      <p:graphicFrame>
        <p:nvGraphicFramePr>
          <p:cNvPr id="20" name="Diyagram 19"/>
          <p:cNvGraphicFramePr/>
          <p:nvPr>
            <p:extLst>
              <p:ext uri="{D42A27DB-BD31-4B8C-83A1-F6EECF244321}">
                <p14:modId xmlns:p14="http://schemas.microsoft.com/office/powerpoint/2010/main" val="3306473545"/>
              </p:ext>
            </p:extLst>
          </p:nvPr>
        </p:nvGraphicFramePr>
        <p:xfrm>
          <a:off x="909693" y="2276872"/>
          <a:ext cx="3888432" cy="25202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135947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 12"/>
          <p:cNvGrpSpPr/>
          <p:nvPr/>
        </p:nvGrpSpPr>
        <p:grpSpPr>
          <a:xfrm>
            <a:off x="1204140" y="1228264"/>
            <a:ext cx="3776661" cy="1382610"/>
            <a:chOff x="4717832" y="647"/>
            <a:chExt cx="2076066" cy="1411294"/>
          </a:xfrm>
        </p:grpSpPr>
        <p:sp>
          <p:nvSpPr>
            <p:cNvPr id="38" name="Yuvarlatılmış Dikdörtgen 37"/>
            <p:cNvSpPr/>
            <p:nvPr/>
          </p:nvSpPr>
          <p:spPr>
            <a:xfrm>
              <a:off x="4717832" y="647"/>
              <a:ext cx="2076066" cy="1411294"/>
            </a:xfrm>
            <a:prstGeom prst="roundRect">
              <a:avLst>
                <a:gd name="adj" fmla="val 10000"/>
              </a:avLst>
            </a:prstGeom>
            <a:gradFill rotWithShape="1">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39" name="Yuvarlatılmış Dikdörtgen 18"/>
            <p:cNvSpPr/>
            <p:nvPr/>
          </p:nvSpPr>
          <p:spPr>
            <a:xfrm>
              <a:off x="4759167" y="41982"/>
              <a:ext cx="1993396" cy="1328624"/>
            </a:xfrm>
            <a:prstGeom prst="rect">
              <a:avLst/>
            </a:prstGeom>
            <a:noFill/>
            <a:ln>
              <a:noFill/>
            </a:ln>
            <a:effectLst/>
          </p:spPr>
          <p:txBody>
            <a:bodyPr spcFirstLastPara="0" vert="horz" wrap="square" lIns="20320" tIns="20320" rIns="20320" bIns="2032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tr-TR" sz="1600" b="0" i="0" u="none" strike="noStrike" kern="1200" cap="none" spc="0" normalizeH="0" baseline="0" noProof="0" dirty="0" smtClean="0">
                  <a:ln>
                    <a:noFill/>
                  </a:ln>
                  <a:solidFill>
                    <a:sysClr val="window" lastClr="FFFFFF"/>
                  </a:solidFill>
                  <a:effectLst/>
                  <a:uLnTx/>
                  <a:uFillTx/>
                  <a:latin typeface="Calibri"/>
                  <a:ea typeface="+mn-ea"/>
                  <a:cs typeface="+mn-cs"/>
                </a:rPr>
                <a:t>Her ilçenin kendine has özelliği ile öne çıkabilecek tarımsal ve hayvansal ürünlere sahip yüksek potansiyel</a:t>
              </a:r>
              <a:r>
                <a:rPr kumimoji="0" lang="tr-TR" sz="1200" b="0" i="0" u="none" strike="noStrike" kern="1200" cap="none" spc="0" normalizeH="0" baseline="0" noProof="0" dirty="0" smtClean="0">
                  <a:ln>
                    <a:noFill/>
                  </a:ln>
                  <a:solidFill>
                    <a:sysClr val="window" lastClr="FFFFFF"/>
                  </a:solidFill>
                  <a:effectLst/>
                  <a:uLnTx/>
                  <a:uFillTx/>
                  <a:latin typeface="Calibri"/>
                  <a:ea typeface="+mn-ea"/>
                  <a:cs typeface="+mn-cs"/>
                </a:rPr>
                <a:t>;</a:t>
              </a:r>
              <a:endParaRPr kumimoji="0" lang="tr-TR" sz="12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14" name="Sağ Ok 13"/>
          <p:cNvSpPr/>
          <p:nvPr/>
        </p:nvSpPr>
        <p:spPr>
          <a:xfrm rot="5400000">
            <a:off x="2873729" y="2560542"/>
            <a:ext cx="90827" cy="90827"/>
          </a:xfrm>
          <a:prstGeom prst="rightArrow">
            <a:avLst>
              <a:gd name="adj1" fmla="val 66700"/>
              <a:gd name="adj2" fmla="val 50000"/>
            </a:avLst>
          </a:prstGeom>
          <a:gradFill rotWithShape="1">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grpSp>
        <p:nvGrpSpPr>
          <p:cNvPr id="15" name="Grup 14"/>
          <p:cNvGrpSpPr/>
          <p:nvPr/>
        </p:nvGrpSpPr>
        <p:grpSpPr>
          <a:xfrm>
            <a:off x="1881110" y="2696784"/>
            <a:ext cx="2076066" cy="519016"/>
            <a:chOff x="4717832" y="1593597"/>
            <a:chExt cx="2076066" cy="519016"/>
          </a:xfrm>
        </p:grpSpPr>
        <p:sp>
          <p:nvSpPr>
            <p:cNvPr id="36" name="Yuvarlatılmış Dikdörtgen 35"/>
            <p:cNvSpPr/>
            <p:nvPr/>
          </p:nvSpPr>
          <p:spPr>
            <a:xfrm>
              <a:off x="4717832" y="1593597"/>
              <a:ext cx="2076066" cy="519016"/>
            </a:xfrm>
            <a:prstGeom prst="roundRect">
              <a:avLst>
                <a:gd name="adj" fmla="val 10000"/>
              </a:avLst>
            </a:prstGeom>
            <a:solidFill>
              <a:srgbClr val="F79646">
                <a:tint val="40000"/>
                <a:alpha val="90000"/>
                <a:hueOff val="0"/>
                <a:satOff val="0"/>
                <a:lumOff val="0"/>
                <a:alphaOff val="0"/>
              </a:srgbClr>
            </a:solidFill>
            <a:ln w="9525" cap="flat" cmpd="sng" algn="ctr">
              <a:solidFill>
                <a:srgbClr val="F79646">
                  <a:tint val="40000"/>
                  <a:alpha val="90000"/>
                  <a:hueOff val="0"/>
                  <a:satOff val="0"/>
                  <a:lumOff val="0"/>
                  <a:alphaOff val="0"/>
                  <a:shade val="95000"/>
                  <a:satMod val="105000"/>
                </a:srgbClr>
              </a:solidFill>
              <a:prstDash val="solid"/>
            </a:ln>
            <a:effectLst>
              <a:outerShdw blurRad="40000" dist="23000" dir="5400000" rotWithShape="0">
                <a:srgbClr val="000000">
                  <a:alpha val="35000"/>
                </a:srgbClr>
              </a:outerShdw>
            </a:effectLst>
          </p:spPr>
        </p:sp>
        <p:sp>
          <p:nvSpPr>
            <p:cNvPr id="37" name="Yuvarlatılmış Dikdörtgen 21"/>
            <p:cNvSpPr/>
            <p:nvPr/>
          </p:nvSpPr>
          <p:spPr>
            <a:xfrm>
              <a:off x="4733033" y="1608798"/>
              <a:ext cx="2045664" cy="488614"/>
            </a:xfrm>
            <a:prstGeom prst="rect">
              <a:avLst/>
            </a:prstGeom>
            <a:noFill/>
            <a:ln>
              <a:noFill/>
            </a:ln>
            <a:effectLst/>
          </p:spPr>
          <p:txBody>
            <a:bodyPr spcFirstLastPara="0" vert="horz" wrap="square" lIns="27940" tIns="27940" rIns="27940" bIns="2794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tr-TR" sz="2200" b="0" i="0" u="none" strike="noStrike" kern="1200" cap="none" spc="0" normalizeH="0" baseline="0" noProof="0" dirty="0" smtClean="0">
                  <a:ln>
                    <a:noFill/>
                  </a:ln>
                  <a:solidFill>
                    <a:sysClr val="windowText" lastClr="000000">
                      <a:hueOff val="0"/>
                      <a:satOff val="0"/>
                      <a:lumOff val="0"/>
                      <a:alphaOff val="0"/>
                    </a:sysClr>
                  </a:solidFill>
                  <a:effectLst/>
                  <a:uLnTx/>
                  <a:uFillTx/>
                  <a:latin typeface="Calibri"/>
                  <a:ea typeface="+mn-ea"/>
                  <a:cs typeface="+mn-cs"/>
                </a:rPr>
                <a:t>Güroymak’ta ;mandacılık, </a:t>
              </a:r>
              <a:endParaRPr kumimoji="0" lang="tr-TR" sz="2200" b="0" i="0" u="none" strike="noStrike" kern="1200" cap="none" spc="0" normalizeH="0" baseline="0" noProof="0" dirty="0">
                <a:ln>
                  <a:noFill/>
                </a:ln>
                <a:solidFill>
                  <a:sysClr val="windowText" lastClr="000000">
                    <a:hueOff val="0"/>
                    <a:satOff val="0"/>
                    <a:lumOff val="0"/>
                    <a:alphaOff val="0"/>
                  </a:sysClr>
                </a:solidFill>
                <a:effectLst/>
                <a:uLnTx/>
                <a:uFillTx/>
                <a:latin typeface="Calibri"/>
                <a:ea typeface="+mn-ea"/>
                <a:cs typeface="+mn-cs"/>
              </a:endParaRPr>
            </a:p>
          </p:txBody>
        </p:sp>
      </p:grpSp>
      <p:sp>
        <p:nvSpPr>
          <p:cNvPr id="16" name="Sağ Ok 15"/>
          <p:cNvSpPr/>
          <p:nvPr/>
        </p:nvSpPr>
        <p:spPr>
          <a:xfrm rot="5400000">
            <a:off x="2873729" y="3261215"/>
            <a:ext cx="90827" cy="90827"/>
          </a:xfrm>
          <a:prstGeom prst="rightArrow">
            <a:avLst>
              <a:gd name="adj1" fmla="val 66700"/>
              <a:gd name="adj2" fmla="val 50000"/>
            </a:avLst>
          </a:prstGeom>
          <a:gradFill rotWithShape="1">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grpSp>
        <p:nvGrpSpPr>
          <p:cNvPr id="17" name="Grup 16"/>
          <p:cNvGrpSpPr/>
          <p:nvPr/>
        </p:nvGrpSpPr>
        <p:grpSpPr>
          <a:xfrm>
            <a:off x="1881110" y="3397457"/>
            <a:ext cx="2076066" cy="519016"/>
            <a:chOff x="4717832" y="2294270"/>
            <a:chExt cx="2076066" cy="519016"/>
          </a:xfrm>
        </p:grpSpPr>
        <p:sp>
          <p:nvSpPr>
            <p:cNvPr id="34" name="Yuvarlatılmış Dikdörtgen 33"/>
            <p:cNvSpPr/>
            <p:nvPr/>
          </p:nvSpPr>
          <p:spPr>
            <a:xfrm>
              <a:off x="4717832" y="2294270"/>
              <a:ext cx="2076066" cy="519016"/>
            </a:xfrm>
            <a:prstGeom prst="roundRect">
              <a:avLst>
                <a:gd name="adj" fmla="val 10000"/>
              </a:avLst>
            </a:prstGeom>
            <a:solidFill>
              <a:srgbClr val="C0504D">
                <a:tint val="40000"/>
                <a:alpha val="90000"/>
                <a:hueOff val="0"/>
                <a:satOff val="0"/>
                <a:lumOff val="0"/>
                <a:alphaOff val="0"/>
              </a:srgbClr>
            </a:solidFill>
            <a:ln w="9525" cap="flat" cmpd="sng" algn="ctr">
              <a:solidFill>
                <a:srgbClr val="C0504D">
                  <a:tint val="40000"/>
                  <a:alpha val="90000"/>
                  <a:hueOff val="0"/>
                  <a:satOff val="0"/>
                  <a:lumOff val="0"/>
                  <a:alphaOff val="0"/>
                  <a:shade val="95000"/>
                  <a:satMod val="105000"/>
                </a:srgbClr>
              </a:solidFill>
              <a:prstDash val="solid"/>
            </a:ln>
            <a:effectLst>
              <a:outerShdw blurRad="40000" dist="23000" dir="5400000" rotWithShape="0">
                <a:srgbClr val="000000">
                  <a:alpha val="35000"/>
                </a:srgbClr>
              </a:outerShdw>
            </a:effectLst>
          </p:spPr>
        </p:sp>
        <p:sp>
          <p:nvSpPr>
            <p:cNvPr id="35" name="Yuvarlatılmış Dikdörtgen 24"/>
            <p:cNvSpPr/>
            <p:nvPr/>
          </p:nvSpPr>
          <p:spPr>
            <a:xfrm>
              <a:off x="4733033" y="2309471"/>
              <a:ext cx="2045664" cy="488614"/>
            </a:xfrm>
            <a:prstGeom prst="rect">
              <a:avLst/>
            </a:prstGeom>
            <a:noFill/>
            <a:ln>
              <a:noFill/>
            </a:ln>
            <a:effectLst/>
          </p:spPr>
          <p:txBody>
            <a:bodyPr spcFirstLastPara="0" vert="horz" wrap="square" lIns="27940" tIns="27940" rIns="27940" bIns="2794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tr-TR" sz="2200" b="0" i="0" u="none" strike="noStrike" kern="1200" cap="none" spc="0" normalizeH="0" baseline="0" noProof="0" dirty="0" smtClean="0">
                  <a:ln>
                    <a:noFill/>
                  </a:ln>
                  <a:solidFill>
                    <a:sysClr val="windowText" lastClr="000000">
                      <a:hueOff val="0"/>
                      <a:satOff val="0"/>
                      <a:lumOff val="0"/>
                      <a:alphaOff val="0"/>
                    </a:sysClr>
                  </a:solidFill>
                  <a:effectLst/>
                  <a:uLnTx/>
                  <a:uFillTx/>
                  <a:latin typeface="Calibri"/>
                  <a:ea typeface="+mn-ea"/>
                  <a:cs typeface="+mn-cs"/>
                </a:rPr>
                <a:t>Hizan’da; bal ve fındık,</a:t>
              </a:r>
              <a:endParaRPr kumimoji="0" lang="tr-TR" sz="2200" b="0" i="0" u="none" strike="noStrike" kern="1200" cap="none" spc="0" normalizeH="0" baseline="0" noProof="0" dirty="0">
                <a:ln>
                  <a:noFill/>
                </a:ln>
                <a:solidFill>
                  <a:sysClr val="windowText" lastClr="000000">
                    <a:hueOff val="0"/>
                    <a:satOff val="0"/>
                    <a:lumOff val="0"/>
                    <a:alphaOff val="0"/>
                  </a:sysClr>
                </a:solidFill>
                <a:effectLst/>
                <a:uLnTx/>
                <a:uFillTx/>
                <a:latin typeface="Calibri"/>
                <a:ea typeface="+mn-ea"/>
                <a:cs typeface="+mn-cs"/>
              </a:endParaRPr>
            </a:p>
          </p:txBody>
        </p:sp>
      </p:grpSp>
      <p:sp>
        <p:nvSpPr>
          <p:cNvPr id="18" name="Sağ Ok 17"/>
          <p:cNvSpPr/>
          <p:nvPr/>
        </p:nvSpPr>
        <p:spPr>
          <a:xfrm rot="5400000">
            <a:off x="2873729" y="3961887"/>
            <a:ext cx="90827" cy="90827"/>
          </a:xfrm>
          <a:prstGeom prst="rightArrow">
            <a:avLst>
              <a:gd name="adj1" fmla="val 66700"/>
              <a:gd name="adj2" fmla="val 50000"/>
            </a:avLst>
          </a:prstGeom>
          <a:gradFill rotWithShape="1">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grpSp>
        <p:nvGrpSpPr>
          <p:cNvPr id="19" name="Grup 18"/>
          <p:cNvGrpSpPr/>
          <p:nvPr/>
        </p:nvGrpSpPr>
        <p:grpSpPr>
          <a:xfrm>
            <a:off x="1881110" y="4098129"/>
            <a:ext cx="2076066" cy="519016"/>
            <a:chOff x="4717832" y="2994942"/>
            <a:chExt cx="2076066" cy="519016"/>
          </a:xfrm>
        </p:grpSpPr>
        <p:sp>
          <p:nvSpPr>
            <p:cNvPr id="32" name="Yuvarlatılmış Dikdörtgen 31"/>
            <p:cNvSpPr/>
            <p:nvPr/>
          </p:nvSpPr>
          <p:spPr>
            <a:xfrm>
              <a:off x="4717832" y="2994942"/>
              <a:ext cx="2076066" cy="519016"/>
            </a:xfrm>
            <a:prstGeom prst="roundRect">
              <a:avLst>
                <a:gd name="adj" fmla="val 10000"/>
              </a:avLst>
            </a:prstGeom>
            <a:solidFill>
              <a:srgbClr val="9BBB59">
                <a:tint val="40000"/>
                <a:alpha val="90000"/>
                <a:hueOff val="0"/>
                <a:satOff val="0"/>
                <a:lumOff val="0"/>
                <a:alphaOff val="0"/>
              </a:srgbClr>
            </a:solidFill>
            <a:ln w="9525" cap="flat" cmpd="sng" algn="ctr">
              <a:solidFill>
                <a:srgbClr val="9BBB59">
                  <a:tint val="40000"/>
                  <a:alpha val="90000"/>
                  <a:hueOff val="0"/>
                  <a:satOff val="0"/>
                  <a:lumOff val="0"/>
                  <a:alphaOff val="0"/>
                  <a:shade val="95000"/>
                  <a:satMod val="105000"/>
                </a:srgbClr>
              </a:solidFill>
              <a:prstDash val="solid"/>
            </a:ln>
            <a:effectLst>
              <a:outerShdw blurRad="40000" dist="23000" dir="5400000" rotWithShape="0">
                <a:srgbClr val="000000">
                  <a:alpha val="35000"/>
                </a:srgbClr>
              </a:outerShdw>
            </a:effectLst>
          </p:spPr>
        </p:sp>
        <p:sp>
          <p:nvSpPr>
            <p:cNvPr id="33" name="Yuvarlatılmış Dikdörtgen 27"/>
            <p:cNvSpPr/>
            <p:nvPr/>
          </p:nvSpPr>
          <p:spPr>
            <a:xfrm>
              <a:off x="4733033" y="3010143"/>
              <a:ext cx="2045664" cy="488614"/>
            </a:xfrm>
            <a:prstGeom prst="rect">
              <a:avLst/>
            </a:prstGeom>
            <a:noFill/>
            <a:ln>
              <a:noFill/>
            </a:ln>
            <a:effectLst/>
          </p:spPr>
          <p:txBody>
            <a:bodyPr spcFirstLastPara="0" vert="horz" wrap="square" lIns="27940" tIns="27940" rIns="27940" bIns="2794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tr-TR" sz="2200" b="0" i="0" u="none" strike="noStrike" kern="1200" cap="none" spc="0" normalizeH="0" baseline="0" noProof="0" dirty="0" smtClean="0">
                  <a:ln>
                    <a:noFill/>
                  </a:ln>
                  <a:solidFill>
                    <a:sysClr val="windowText" lastClr="000000">
                      <a:hueOff val="0"/>
                      <a:satOff val="0"/>
                      <a:lumOff val="0"/>
                      <a:alphaOff val="0"/>
                    </a:sysClr>
                  </a:solidFill>
                  <a:effectLst/>
                  <a:uLnTx/>
                  <a:uFillTx/>
                  <a:latin typeface="Calibri"/>
                  <a:ea typeface="+mn-ea"/>
                  <a:cs typeface="+mn-cs"/>
                </a:rPr>
                <a:t>Mutki’de; keçi yetiştiriciliği,</a:t>
              </a:r>
              <a:endParaRPr kumimoji="0" lang="tr-TR" sz="2200" b="0" i="0" u="none" strike="noStrike" kern="1200" cap="none" spc="0" normalizeH="0" baseline="0" noProof="0" dirty="0">
                <a:ln>
                  <a:noFill/>
                </a:ln>
                <a:solidFill>
                  <a:sysClr val="windowText" lastClr="000000">
                    <a:hueOff val="0"/>
                    <a:satOff val="0"/>
                    <a:lumOff val="0"/>
                    <a:alphaOff val="0"/>
                  </a:sysClr>
                </a:solidFill>
                <a:effectLst/>
                <a:uLnTx/>
                <a:uFillTx/>
                <a:latin typeface="Calibri"/>
                <a:ea typeface="+mn-ea"/>
                <a:cs typeface="+mn-cs"/>
              </a:endParaRPr>
            </a:p>
          </p:txBody>
        </p:sp>
      </p:grpSp>
      <p:sp>
        <p:nvSpPr>
          <p:cNvPr id="20" name="Sağ Ok 19"/>
          <p:cNvSpPr/>
          <p:nvPr/>
        </p:nvSpPr>
        <p:spPr>
          <a:xfrm rot="5400000">
            <a:off x="2873729" y="4662560"/>
            <a:ext cx="90827" cy="90827"/>
          </a:xfrm>
          <a:prstGeom prst="rightArrow">
            <a:avLst>
              <a:gd name="adj1" fmla="val 66700"/>
              <a:gd name="adj2" fmla="val 50000"/>
            </a:avLst>
          </a:prstGeom>
          <a:gradFill rotWithShape="1">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grpSp>
        <p:nvGrpSpPr>
          <p:cNvPr id="21" name="Grup 20"/>
          <p:cNvGrpSpPr/>
          <p:nvPr/>
        </p:nvGrpSpPr>
        <p:grpSpPr>
          <a:xfrm>
            <a:off x="1881110" y="4798802"/>
            <a:ext cx="2076066" cy="519016"/>
            <a:chOff x="4717832" y="3695615"/>
            <a:chExt cx="2076066" cy="519016"/>
          </a:xfrm>
        </p:grpSpPr>
        <p:sp>
          <p:nvSpPr>
            <p:cNvPr id="30" name="Yuvarlatılmış Dikdörtgen 29"/>
            <p:cNvSpPr/>
            <p:nvPr/>
          </p:nvSpPr>
          <p:spPr>
            <a:xfrm>
              <a:off x="4717832" y="3695615"/>
              <a:ext cx="2076066" cy="519016"/>
            </a:xfrm>
            <a:prstGeom prst="roundRect">
              <a:avLst>
                <a:gd name="adj" fmla="val 10000"/>
              </a:avLst>
            </a:prstGeom>
            <a:solidFill>
              <a:srgbClr val="8064A2">
                <a:tint val="40000"/>
                <a:alpha val="90000"/>
                <a:hueOff val="0"/>
                <a:satOff val="0"/>
                <a:lumOff val="0"/>
                <a:alphaOff val="0"/>
              </a:srgbClr>
            </a:solidFill>
            <a:ln w="9525" cap="flat" cmpd="sng" algn="ctr">
              <a:solidFill>
                <a:srgbClr val="8064A2">
                  <a:tint val="40000"/>
                  <a:alpha val="90000"/>
                  <a:hueOff val="0"/>
                  <a:satOff val="0"/>
                  <a:lumOff val="0"/>
                  <a:alphaOff val="0"/>
                  <a:shade val="95000"/>
                  <a:satMod val="105000"/>
                </a:srgbClr>
              </a:solidFill>
              <a:prstDash val="solid"/>
            </a:ln>
            <a:effectLst>
              <a:outerShdw blurRad="40000" dist="23000" dir="5400000" rotWithShape="0">
                <a:srgbClr val="000000">
                  <a:alpha val="35000"/>
                </a:srgbClr>
              </a:outerShdw>
            </a:effectLst>
          </p:spPr>
        </p:sp>
        <p:sp>
          <p:nvSpPr>
            <p:cNvPr id="31" name="Yuvarlatılmış Dikdörtgen 30"/>
            <p:cNvSpPr/>
            <p:nvPr/>
          </p:nvSpPr>
          <p:spPr>
            <a:xfrm>
              <a:off x="4733033" y="3710816"/>
              <a:ext cx="2045664" cy="488614"/>
            </a:xfrm>
            <a:prstGeom prst="rect">
              <a:avLst/>
            </a:prstGeom>
            <a:noFill/>
            <a:ln>
              <a:noFill/>
            </a:ln>
            <a:effectLst/>
          </p:spPr>
          <p:txBody>
            <a:bodyPr spcFirstLastPara="0" vert="horz" wrap="square" lIns="25400" tIns="25400" rIns="25400" bIns="25400" numCol="1" spcCol="1270" anchor="ctr" anchorCtr="0">
              <a:noAutofit/>
            </a:body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tr-TR" sz="2000" b="0" i="0" u="none" strike="noStrike" kern="1200" cap="none" spc="0" normalizeH="0" baseline="0" noProof="0" dirty="0" smtClean="0">
                  <a:ln>
                    <a:noFill/>
                  </a:ln>
                  <a:solidFill>
                    <a:sysClr val="windowText" lastClr="000000">
                      <a:hueOff val="0"/>
                      <a:satOff val="0"/>
                      <a:lumOff val="0"/>
                      <a:alphaOff val="0"/>
                    </a:sysClr>
                  </a:solidFill>
                  <a:effectLst/>
                  <a:uLnTx/>
                  <a:uFillTx/>
                  <a:latin typeface="Calibri"/>
                  <a:ea typeface="+mn-ea"/>
                  <a:cs typeface="+mn-cs"/>
                </a:rPr>
                <a:t>Adilcevaz’da; ceviz ve ceviz ürünleri,</a:t>
              </a:r>
              <a:endParaRPr kumimoji="0" lang="tr-TR" sz="2000" b="0" i="0" u="none" strike="noStrike" kern="1200" cap="none" spc="0" normalizeH="0" baseline="0" noProof="0" dirty="0">
                <a:ln>
                  <a:noFill/>
                </a:ln>
                <a:solidFill>
                  <a:sysClr val="windowText" lastClr="000000">
                    <a:hueOff val="0"/>
                    <a:satOff val="0"/>
                    <a:lumOff val="0"/>
                    <a:alphaOff val="0"/>
                  </a:sysClr>
                </a:solidFill>
                <a:effectLst/>
                <a:uLnTx/>
                <a:uFillTx/>
                <a:latin typeface="Calibri"/>
                <a:ea typeface="+mn-ea"/>
                <a:cs typeface="+mn-cs"/>
              </a:endParaRPr>
            </a:p>
          </p:txBody>
        </p:sp>
      </p:grpSp>
      <p:sp>
        <p:nvSpPr>
          <p:cNvPr id="22" name="Sağ Ok 21"/>
          <p:cNvSpPr/>
          <p:nvPr/>
        </p:nvSpPr>
        <p:spPr>
          <a:xfrm rot="5400000">
            <a:off x="2873729" y="5363232"/>
            <a:ext cx="90827" cy="90827"/>
          </a:xfrm>
          <a:prstGeom prst="rightArrow">
            <a:avLst>
              <a:gd name="adj1" fmla="val 66700"/>
              <a:gd name="adj2" fmla="val 50000"/>
            </a:avLst>
          </a:prstGeom>
          <a:gradFill rotWithShape="1">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grpSp>
        <p:nvGrpSpPr>
          <p:cNvPr id="23" name="Grup 22"/>
          <p:cNvGrpSpPr/>
          <p:nvPr/>
        </p:nvGrpSpPr>
        <p:grpSpPr>
          <a:xfrm>
            <a:off x="1881110" y="5499474"/>
            <a:ext cx="2076066" cy="519016"/>
            <a:chOff x="4717832" y="4396287"/>
            <a:chExt cx="2076066" cy="519016"/>
          </a:xfrm>
        </p:grpSpPr>
        <p:sp>
          <p:nvSpPr>
            <p:cNvPr id="28" name="Yuvarlatılmış Dikdörtgen 27"/>
            <p:cNvSpPr/>
            <p:nvPr/>
          </p:nvSpPr>
          <p:spPr>
            <a:xfrm>
              <a:off x="4717832" y="4396287"/>
              <a:ext cx="2076066" cy="519016"/>
            </a:xfrm>
            <a:prstGeom prst="roundRect">
              <a:avLst>
                <a:gd name="adj" fmla="val 10000"/>
              </a:avLst>
            </a:prstGeom>
            <a:solidFill>
              <a:srgbClr val="4BACC6">
                <a:tint val="40000"/>
                <a:alpha val="90000"/>
                <a:hueOff val="0"/>
                <a:satOff val="0"/>
                <a:lumOff val="0"/>
                <a:alphaOff val="0"/>
              </a:srgbClr>
            </a:solidFill>
            <a:ln w="9525" cap="flat" cmpd="sng" algn="ctr">
              <a:solidFill>
                <a:srgbClr val="4BACC6">
                  <a:tint val="40000"/>
                  <a:alpha val="90000"/>
                  <a:hueOff val="0"/>
                  <a:satOff val="0"/>
                  <a:lumOff val="0"/>
                  <a:alphaOff val="0"/>
                  <a:shade val="95000"/>
                  <a:satMod val="105000"/>
                </a:srgbClr>
              </a:solidFill>
              <a:prstDash val="solid"/>
            </a:ln>
            <a:effectLst>
              <a:outerShdw blurRad="40000" dist="23000" dir="5400000" rotWithShape="0">
                <a:srgbClr val="000000">
                  <a:alpha val="35000"/>
                </a:srgbClr>
              </a:outerShdw>
            </a:effectLst>
          </p:spPr>
        </p:sp>
        <p:sp>
          <p:nvSpPr>
            <p:cNvPr id="29" name="Yuvarlatılmış Dikdörtgen 33"/>
            <p:cNvSpPr/>
            <p:nvPr/>
          </p:nvSpPr>
          <p:spPr>
            <a:xfrm>
              <a:off x="4733033" y="4411488"/>
              <a:ext cx="2045664" cy="488614"/>
            </a:xfrm>
            <a:prstGeom prst="rect">
              <a:avLst/>
            </a:prstGeom>
            <a:noFill/>
            <a:ln>
              <a:noFill/>
            </a:ln>
            <a:effectLst/>
          </p:spPr>
          <p:txBody>
            <a:bodyPr spcFirstLastPara="0" vert="horz" wrap="square" lIns="27940" tIns="27940" rIns="27940" bIns="2794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tr-TR" sz="2200" b="0" i="0" u="none" strike="noStrike" kern="1200" cap="none" spc="0" normalizeH="0" baseline="0" noProof="0" dirty="0" smtClean="0">
                  <a:ln>
                    <a:noFill/>
                  </a:ln>
                  <a:solidFill>
                    <a:sysClr val="windowText" lastClr="000000">
                      <a:hueOff val="0"/>
                      <a:satOff val="0"/>
                      <a:lumOff val="0"/>
                      <a:alphaOff val="0"/>
                    </a:sysClr>
                  </a:solidFill>
                  <a:effectLst/>
                  <a:uLnTx/>
                  <a:uFillTx/>
                  <a:latin typeface="Calibri"/>
                  <a:ea typeface="+mn-ea"/>
                  <a:cs typeface="+mn-cs"/>
                </a:rPr>
                <a:t>Tatvan’da; süt ve süt ürünleri,</a:t>
              </a:r>
              <a:endParaRPr kumimoji="0" lang="tr-TR" sz="2200" b="0" i="0" u="none" strike="noStrike" kern="1200" cap="none" spc="0" normalizeH="0" baseline="0" noProof="0" dirty="0">
                <a:ln>
                  <a:noFill/>
                </a:ln>
                <a:solidFill>
                  <a:sysClr val="windowText" lastClr="000000">
                    <a:hueOff val="0"/>
                    <a:satOff val="0"/>
                    <a:lumOff val="0"/>
                    <a:alphaOff val="0"/>
                  </a:sysClr>
                </a:solidFill>
                <a:effectLst/>
                <a:uLnTx/>
                <a:uFillTx/>
                <a:latin typeface="Calibri"/>
                <a:ea typeface="+mn-ea"/>
                <a:cs typeface="+mn-cs"/>
              </a:endParaRPr>
            </a:p>
          </p:txBody>
        </p:sp>
      </p:grpSp>
      <p:sp>
        <p:nvSpPr>
          <p:cNvPr id="24" name="Sağ Ok 23"/>
          <p:cNvSpPr/>
          <p:nvPr/>
        </p:nvSpPr>
        <p:spPr>
          <a:xfrm rot="5400000">
            <a:off x="2873729" y="6063905"/>
            <a:ext cx="90827" cy="90827"/>
          </a:xfrm>
          <a:prstGeom prst="rightArrow">
            <a:avLst>
              <a:gd name="adj1" fmla="val 66700"/>
              <a:gd name="adj2" fmla="val 50000"/>
            </a:avLst>
          </a:prstGeom>
          <a:gradFill rotWithShape="1">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grpSp>
        <p:nvGrpSpPr>
          <p:cNvPr id="25" name="Grup 24"/>
          <p:cNvGrpSpPr/>
          <p:nvPr/>
        </p:nvGrpSpPr>
        <p:grpSpPr>
          <a:xfrm>
            <a:off x="1881110" y="6200147"/>
            <a:ext cx="2076066" cy="519016"/>
            <a:chOff x="4717832" y="5096960"/>
            <a:chExt cx="2076066" cy="519016"/>
          </a:xfrm>
        </p:grpSpPr>
        <p:sp>
          <p:nvSpPr>
            <p:cNvPr id="26" name="Yuvarlatılmış Dikdörtgen 25"/>
            <p:cNvSpPr/>
            <p:nvPr/>
          </p:nvSpPr>
          <p:spPr>
            <a:xfrm>
              <a:off x="4717832" y="5096960"/>
              <a:ext cx="2076066" cy="519016"/>
            </a:xfrm>
            <a:prstGeom prst="roundRect">
              <a:avLst>
                <a:gd name="adj" fmla="val 10000"/>
              </a:avLst>
            </a:prstGeom>
            <a:solidFill>
              <a:srgbClr val="F79646">
                <a:tint val="40000"/>
                <a:alpha val="90000"/>
                <a:hueOff val="0"/>
                <a:satOff val="0"/>
                <a:lumOff val="0"/>
                <a:alphaOff val="0"/>
              </a:srgbClr>
            </a:solidFill>
            <a:ln w="9525" cap="flat" cmpd="sng" algn="ctr">
              <a:solidFill>
                <a:srgbClr val="F79646">
                  <a:tint val="40000"/>
                  <a:alpha val="90000"/>
                  <a:hueOff val="0"/>
                  <a:satOff val="0"/>
                  <a:lumOff val="0"/>
                  <a:alphaOff val="0"/>
                  <a:shade val="95000"/>
                  <a:satMod val="105000"/>
                </a:srgbClr>
              </a:solidFill>
              <a:prstDash val="solid"/>
            </a:ln>
            <a:effectLst>
              <a:outerShdw blurRad="40000" dist="23000" dir="5400000" rotWithShape="0">
                <a:srgbClr val="000000">
                  <a:alpha val="35000"/>
                </a:srgbClr>
              </a:outerShdw>
            </a:effectLst>
          </p:spPr>
        </p:sp>
        <p:sp>
          <p:nvSpPr>
            <p:cNvPr id="27" name="Yuvarlatılmış Dikdörtgen 36"/>
            <p:cNvSpPr/>
            <p:nvPr/>
          </p:nvSpPr>
          <p:spPr>
            <a:xfrm>
              <a:off x="4733033" y="5112161"/>
              <a:ext cx="2045664" cy="488614"/>
            </a:xfrm>
            <a:prstGeom prst="rect">
              <a:avLst/>
            </a:prstGeom>
            <a:noFill/>
            <a:ln>
              <a:noFill/>
            </a:ln>
            <a:effectLst/>
          </p:spPr>
          <p:txBody>
            <a:bodyPr spcFirstLastPara="0" vert="horz" wrap="square" lIns="27940" tIns="27940" rIns="27940" bIns="2794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tr-TR" sz="2200" b="0" i="0" u="none" strike="noStrike" kern="1200" cap="none" spc="0" normalizeH="0" baseline="0" noProof="0" dirty="0" smtClean="0">
                  <a:ln>
                    <a:noFill/>
                  </a:ln>
                  <a:solidFill>
                    <a:sysClr val="windowText" lastClr="000000">
                      <a:hueOff val="0"/>
                      <a:satOff val="0"/>
                      <a:lumOff val="0"/>
                      <a:alphaOff val="0"/>
                    </a:sysClr>
                  </a:solidFill>
                  <a:effectLst/>
                  <a:uLnTx/>
                  <a:uFillTx/>
                  <a:latin typeface="Calibri"/>
                  <a:ea typeface="+mn-ea"/>
                  <a:cs typeface="+mn-cs"/>
                </a:rPr>
                <a:t>Ahlat’ta; sebze ve meyvecilik </a:t>
              </a:r>
              <a:endParaRPr kumimoji="0" lang="tr-TR" sz="2200" b="0" i="0" u="none" strike="noStrike" kern="1200" cap="none" spc="0" normalizeH="0" baseline="0" noProof="0" dirty="0">
                <a:ln>
                  <a:noFill/>
                </a:ln>
                <a:solidFill>
                  <a:sysClr val="windowText" lastClr="000000">
                    <a:hueOff val="0"/>
                    <a:satOff val="0"/>
                    <a:lumOff val="0"/>
                    <a:alphaOff val="0"/>
                  </a:sysClr>
                </a:solidFill>
                <a:effectLst/>
                <a:uLnTx/>
                <a:uFillTx/>
                <a:latin typeface="Calibri"/>
                <a:ea typeface="+mn-ea"/>
                <a:cs typeface="+mn-cs"/>
              </a:endParaRPr>
            </a:p>
          </p:txBody>
        </p:sp>
      </p:grpSp>
      <p:pic>
        <p:nvPicPr>
          <p:cNvPr id="51" name="Resim 6" descr="https://photos-5.dropbox.com/t/0/AACEeYZ2dJ7THbQvQKGWA06n-121sTKeqzs922l_rxAV1w/12/143371482/jpeg/32x32/3/1371031200/0/2/k%C3%BC%C3%A7%C3%BCkba%C5%9F.jpg/JDdREEU7d_0EBGnlMXmRSJG1-qKwsbznEwrExExsjck?size=1024x76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80801" y="1268759"/>
            <a:ext cx="4100319" cy="239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 descr="D:\sunal.yuksel\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3807" y="3666779"/>
            <a:ext cx="3923219" cy="269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 name="Grup 52"/>
          <p:cNvGrpSpPr/>
          <p:nvPr/>
        </p:nvGrpSpPr>
        <p:grpSpPr>
          <a:xfrm>
            <a:off x="1079942" y="188640"/>
            <a:ext cx="7498080" cy="1003860"/>
            <a:chOff x="0" y="69569"/>
            <a:chExt cx="7498080" cy="1003860"/>
          </a:xfrm>
        </p:grpSpPr>
        <p:sp>
          <p:nvSpPr>
            <p:cNvPr id="54" name="Yuvarlatılmış Dikdörtgen 53"/>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5"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f</a:t>
              </a:r>
              <a:r>
                <a:rPr lang="tr-TR" sz="2600" b="1" kern="1200" dirty="0" smtClean="0"/>
                <a:t>- Rekabetçi Sektörler-Tarım ve Hayvancılık</a:t>
              </a:r>
              <a:endParaRPr lang="tr-TR" sz="2600" kern="1200" dirty="0"/>
            </a:p>
          </p:txBody>
        </p:sp>
      </p:grpSp>
    </p:spTree>
    <p:extLst>
      <p:ext uri="{BB962C8B-B14F-4D97-AF65-F5344CB8AC3E}">
        <p14:creationId xmlns:p14="http://schemas.microsoft.com/office/powerpoint/2010/main" val="10430712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233688096"/>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solidFill>
                    <a:schemeClr val="bg1"/>
                  </a:solidFill>
                </a:rPr>
                <a:t>f</a:t>
              </a:r>
              <a:r>
                <a:rPr lang="tr-TR" sz="2600" b="1" kern="1200" dirty="0" smtClean="0">
                  <a:solidFill>
                    <a:schemeClr val="bg1"/>
                  </a:solidFill>
                </a:rPr>
                <a:t>- Canlı Hayvan </a:t>
              </a:r>
              <a:r>
                <a:rPr lang="tr-TR" sz="2600" b="1" kern="1200" dirty="0" smtClean="0">
                  <a:solidFill>
                    <a:schemeClr val="bg1"/>
                  </a:solidFill>
                </a:rPr>
                <a:t>Varlığı, 2019</a:t>
              </a:r>
              <a:endParaRPr lang="tr-TR" sz="2600" kern="1200" dirty="0">
                <a:solidFill>
                  <a:schemeClr val="bg1"/>
                </a:solidFill>
              </a:endParaRPr>
            </a:p>
          </p:txBody>
        </p:sp>
      </p:grpSp>
      <p:sp>
        <p:nvSpPr>
          <p:cNvPr id="17" name="Metin kutusu 16"/>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3" name="İçerik Yer Tutucusu 2"/>
          <p:cNvSpPr txBox="1">
            <a:spLocks/>
          </p:cNvSpPr>
          <p:nvPr/>
        </p:nvSpPr>
        <p:spPr>
          <a:xfrm>
            <a:off x="5796136" y="1340769"/>
            <a:ext cx="2664296" cy="2376264"/>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None/>
            </a:pPr>
            <a:r>
              <a:rPr lang="tr-TR" sz="2200" b="1" dirty="0" smtClean="0"/>
              <a:t>İlde tulum peyniri, manda ürünler ve bal kendi markalarını oluşturabilecek kalitededir.</a:t>
            </a:r>
          </a:p>
        </p:txBody>
      </p:sp>
      <p:graphicFrame>
        <p:nvGraphicFramePr>
          <p:cNvPr id="5" name="Tablo 4"/>
          <p:cNvGraphicFramePr>
            <a:graphicFrameLocks noGrp="1"/>
          </p:cNvGraphicFramePr>
          <p:nvPr>
            <p:extLst>
              <p:ext uri="{D42A27DB-BD31-4B8C-83A1-F6EECF244321}">
                <p14:modId xmlns:p14="http://schemas.microsoft.com/office/powerpoint/2010/main" val="4183523676"/>
              </p:ext>
            </p:extLst>
          </p:nvPr>
        </p:nvGraphicFramePr>
        <p:xfrm>
          <a:off x="1524000" y="1397000"/>
          <a:ext cx="4128120" cy="2104010"/>
        </p:xfrm>
        <a:graphic>
          <a:graphicData uri="http://schemas.openxmlformats.org/drawingml/2006/table">
            <a:tbl>
              <a:tblPr firstRow="1" bandRow="1">
                <a:tableStyleId>{5C22544A-7EE6-4342-B048-85BDC9FD1C3A}</a:tableStyleId>
              </a:tblPr>
              <a:tblGrid>
                <a:gridCol w="1032030"/>
                <a:gridCol w="1032030"/>
                <a:gridCol w="1032030"/>
                <a:gridCol w="1032030"/>
              </a:tblGrid>
              <a:tr h="420802">
                <a:tc>
                  <a:txBody>
                    <a:bodyPr/>
                    <a:lstStyle/>
                    <a:p>
                      <a:r>
                        <a:rPr lang="tr-TR" sz="1400" dirty="0" smtClean="0">
                          <a:latin typeface="Calibri" panose="020F0502020204030204" pitchFamily="34" charset="0"/>
                          <a:cs typeface="Calibri" panose="020F0502020204030204" pitchFamily="34" charset="0"/>
                        </a:rPr>
                        <a:t>Hayvan Adı</a:t>
                      </a:r>
                      <a:endParaRPr lang="tr-TR" sz="1400" dirty="0">
                        <a:latin typeface="Calibri" panose="020F0502020204030204" pitchFamily="34" charset="0"/>
                        <a:cs typeface="Calibri" panose="020F0502020204030204" pitchFamily="34" charset="0"/>
                      </a:endParaRPr>
                    </a:p>
                  </a:txBody>
                  <a:tcPr/>
                </a:tc>
                <a:tc>
                  <a:txBody>
                    <a:bodyPr/>
                    <a:lstStyle/>
                    <a:p>
                      <a:r>
                        <a:rPr lang="tr-TR" sz="1400" dirty="0" smtClean="0">
                          <a:latin typeface="Calibri" panose="020F0502020204030204" pitchFamily="34" charset="0"/>
                          <a:cs typeface="Calibri" panose="020F0502020204030204" pitchFamily="34" charset="0"/>
                        </a:rPr>
                        <a:t>Toplam</a:t>
                      </a:r>
                      <a:endParaRPr lang="tr-TR" sz="1400" dirty="0">
                        <a:latin typeface="Calibri" panose="020F0502020204030204" pitchFamily="34" charset="0"/>
                        <a:cs typeface="Calibri" panose="020F0502020204030204" pitchFamily="34" charset="0"/>
                      </a:endParaRPr>
                    </a:p>
                  </a:txBody>
                  <a:tcPr/>
                </a:tc>
                <a:tc>
                  <a:txBody>
                    <a:bodyPr/>
                    <a:lstStyle/>
                    <a:p>
                      <a:r>
                        <a:rPr lang="tr-TR" sz="1400" dirty="0" smtClean="0">
                          <a:latin typeface="Calibri" panose="020F0502020204030204" pitchFamily="34" charset="0"/>
                          <a:cs typeface="Calibri" panose="020F0502020204030204" pitchFamily="34" charset="0"/>
                        </a:rPr>
                        <a:t>Süt (ton)</a:t>
                      </a:r>
                      <a:endParaRPr lang="tr-TR" sz="1400" dirty="0">
                        <a:latin typeface="Calibri" panose="020F0502020204030204" pitchFamily="34" charset="0"/>
                        <a:cs typeface="Calibri" panose="020F0502020204030204" pitchFamily="34" charset="0"/>
                      </a:endParaRPr>
                    </a:p>
                  </a:txBody>
                  <a:tcPr/>
                </a:tc>
                <a:tc>
                  <a:txBody>
                    <a:bodyPr/>
                    <a:lstStyle/>
                    <a:p>
                      <a:r>
                        <a:rPr lang="tr-TR" sz="1400" dirty="0" smtClean="0">
                          <a:latin typeface="Calibri" panose="020F0502020204030204" pitchFamily="34" charset="0"/>
                          <a:cs typeface="Calibri" panose="020F0502020204030204" pitchFamily="34" charset="0"/>
                        </a:rPr>
                        <a:t>Et (kg)</a:t>
                      </a:r>
                      <a:endParaRPr lang="tr-TR" sz="1400" dirty="0">
                        <a:latin typeface="Calibri" panose="020F0502020204030204" pitchFamily="34" charset="0"/>
                        <a:cs typeface="Calibri" panose="020F0502020204030204" pitchFamily="34" charset="0"/>
                      </a:endParaRPr>
                    </a:p>
                  </a:txBody>
                  <a:tcPr/>
                </a:tc>
              </a:tr>
              <a:tr h="420802">
                <a:tc>
                  <a:txBody>
                    <a:bodyPr/>
                    <a:lstStyle/>
                    <a:p>
                      <a:pPr algn="ctr" fontAlgn="b"/>
                      <a:r>
                        <a:rPr lang="tr-TR" sz="1400" b="0" i="0" u="none" strike="noStrike" dirty="0" smtClean="0">
                          <a:solidFill>
                            <a:srgbClr val="000000"/>
                          </a:solidFill>
                          <a:effectLst/>
                          <a:latin typeface="Calibri" panose="020F0502020204030204" pitchFamily="34" charset="0"/>
                          <a:cs typeface="Calibri" panose="020F0502020204030204" pitchFamily="34" charset="0"/>
                        </a:rPr>
                        <a:t>Manda</a:t>
                      </a:r>
                      <a:endParaRPr lang="tr-TR"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a:r>
                        <a:rPr lang="tr-TR" sz="1400" dirty="0" smtClean="0">
                          <a:latin typeface="Calibri" panose="020F0502020204030204" pitchFamily="34" charset="0"/>
                          <a:cs typeface="Calibri" panose="020F0502020204030204" pitchFamily="34" charset="0"/>
                        </a:rPr>
                        <a:t>10.242</a:t>
                      </a:r>
                      <a:endParaRPr lang="tr-TR" sz="1400" dirty="0">
                        <a:latin typeface="Calibri" panose="020F0502020204030204" pitchFamily="34" charset="0"/>
                        <a:cs typeface="Calibri" panose="020F0502020204030204" pitchFamily="34" charset="0"/>
                      </a:endParaRPr>
                    </a:p>
                  </a:txBody>
                  <a:tcPr/>
                </a:tc>
                <a:tc>
                  <a:txBody>
                    <a:bodyPr/>
                    <a:lstStyle/>
                    <a:p>
                      <a:pPr algn="ctr"/>
                      <a:r>
                        <a:rPr lang="tr-TR" sz="1400" dirty="0" smtClean="0">
                          <a:latin typeface="Calibri" panose="020F0502020204030204" pitchFamily="34" charset="0"/>
                          <a:cs typeface="Calibri" panose="020F0502020204030204" pitchFamily="34" charset="0"/>
                        </a:rPr>
                        <a:t>4.195</a:t>
                      </a:r>
                      <a:endParaRPr lang="tr-TR" sz="1400" dirty="0">
                        <a:latin typeface="Calibri" panose="020F0502020204030204" pitchFamily="34" charset="0"/>
                        <a:cs typeface="Calibri" panose="020F0502020204030204" pitchFamily="34" charset="0"/>
                      </a:endParaRPr>
                    </a:p>
                  </a:txBody>
                  <a:tcPr/>
                </a:tc>
                <a:tc>
                  <a:txBody>
                    <a:bodyPr/>
                    <a:lstStyle/>
                    <a:p>
                      <a:pPr algn="ctr"/>
                      <a:r>
                        <a:rPr lang="tr-TR" sz="1400" dirty="0" smtClean="0">
                          <a:latin typeface="Calibri" panose="020F0502020204030204" pitchFamily="34" charset="0"/>
                          <a:cs typeface="Calibri" panose="020F0502020204030204" pitchFamily="34" charset="0"/>
                        </a:rPr>
                        <a:t>-</a:t>
                      </a:r>
                      <a:endParaRPr lang="tr-TR" sz="1400" dirty="0">
                        <a:latin typeface="Calibri" panose="020F0502020204030204" pitchFamily="34" charset="0"/>
                        <a:cs typeface="Calibri" panose="020F0502020204030204" pitchFamily="34" charset="0"/>
                      </a:endParaRPr>
                    </a:p>
                  </a:txBody>
                  <a:tcPr/>
                </a:tc>
              </a:tr>
              <a:tr h="420802">
                <a:tc>
                  <a:txBody>
                    <a:bodyPr/>
                    <a:lstStyle/>
                    <a:p>
                      <a:pPr algn="ctr" fontAlgn="b"/>
                      <a:r>
                        <a:rPr lang="tr-TR" sz="1400" b="0" i="0" u="none" strike="noStrike" dirty="0" smtClean="0">
                          <a:solidFill>
                            <a:srgbClr val="000000"/>
                          </a:solidFill>
                          <a:effectLst/>
                          <a:latin typeface="Calibri" panose="020F0502020204030204" pitchFamily="34" charset="0"/>
                          <a:cs typeface="Calibri" panose="020F0502020204030204" pitchFamily="34" charset="0"/>
                        </a:rPr>
                        <a:t>Sığır</a:t>
                      </a:r>
                      <a:r>
                        <a:rPr lang="tr-TR" sz="1400" b="0" i="0" u="none" strike="noStrike" baseline="0" dirty="0" smtClean="0">
                          <a:solidFill>
                            <a:srgbClr val="000000"/>
                          </a:solidFill>
                          <a:effectLst/>
                          <a:latin typeface="Calibri" panose="020F0502020204030204" pitchFamily="34" charset="0"/>
                          <a:cs typeface="Calibri" panose="020F0502020204030204" pitchFamily="34" charset="0"/>
                        </a:rPr>
                        <a:t> (Kültür)</a:t>
                      </a:r>
                      <a:endParaRPr lang="tr-TR"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a:r>
                        <a:rPr lang="tr-TR" sz="1400" dirty="0" smtClean="0">
                          <a:latin typeface="Calibri" panose="020F0502020204030204" pitchFamily="34" charset="0"/>
                          <a:cs typeface="Calibri" panose="020F0502020204030204" pitchFamily="34" charset="0"/>
                        </a:rPr>
                        <a:t>19.151</a:t>
                      </a:r>
                      <a:endParaRPr lang="tr-TR" sz="1400" dirty="0">
                        <a:latin typeface="Calibri" panose="020F0502020204030204" pitchFamily="34" charset="0"/>
                        <a:cs typeface="Calibri" panose="020F0502020204030204" pitchFamily="34" charset="0"/>
                      </a:endParaRPr>
                    </a:p>
                  </a:txBody>
                  <a:tcPr/>
                </a:tc>
                <a:tc>
                  <a:txBody>
                    <a:bodyPr/>
                    <a:lstStyle/>
                    <a:p>
                      <a:pPr algn="ctr"/>
                      <a:r>
                        <a:rPr lang="tr-TR" sz="1400" dirty="0" smtClean="0">
                          <a:latin typeface="Calibri" panose="020F0502020204030204" pitchFamily="34" charset="0"/>
                          <a:cs typeface="Calibri" panose="020F0502020204030204" pitchFamily="34" charset="0"/>
                        </a:rPr>
                        <a:t>26.230</a:t>
                      </a:r>
                      <a:endParaRPr lang="tr-TR" sz="1400" dirty="0">
                        <a:latin typeface="Calibri" panose="020F0502020204030204" pitchFamily="34" charset="0"/>
                        <a:cs typeface="Calibri" panose="020F0502020204030204" pitchFamily="34" charset="0"/>
                      </a:endParaRPr>
                    </a:p>
                  </a:txBody>
                  <a:tcPr/>
                </a:tc>
                <a:tc rowSpan="3">
                  <a:txBody>
                    <a:bodyPr/>
                    <a:lstStyle/>
                    <a:p>
                      <a:pPr algn="ctr"/>
                      <a:endParaRPr lang="tr-TR" sz="1400" dirty="0" smtClean="0">
                        <a:latin typeface="Calibri" panose="020F0502020204030204" pitchFamily="34" charset="0"/>
                        <a:cs typeface="Calibri" panose="020F0502020204030204" pitchFamily="34" charset="0"/>
                      </a:endParaRPr>
                    </a:p>
                    <a:p>
                      <a:pPr algn="ctr"/>
                      <a:endParaRPr lang="tr-TR" sz="1400" dirty="0" smtClean="0">
                        <a:latin typeface="Calibri" panose="020F0502020204030204" pitchFamily="34" charset="0"/>
                        <a:cs typeface="Calibri" panose="020F0502020204030204" pitchFamily="34" charset="0"/>
                      </a:endParaRPr>
                    </a:p>
                    <a:p>
                      <a:pPr algn="ctr"/>
                      <a:r>
                        <a:rPr lang="tr-TR" sz="1400" dirty="0" smtClean="0">
                          <a:latin typeface="Calibri" panose="020F0502020204030204" pitchFamily="34" charset="0"/>
                          <a:cs typeface="Calibri" panose="020F0502020204030204" pitchFamily="34" charset="0"/>
                        </a:rPr>
                        <a:t>189.077,50</a:t>
                      </a:r>
                      <a:endParaRPr lang="tr-TR" sz="1400" dirty="0">
                        <a:latin typeface="Calibri" panose="020F0502020204030204" pitchFamily="34" charset="0"/>
                        <a:cs typeface="Calibri" panose="020F0502020204030204" pitchFamily="34" charset="0"/>
                      </a:endParaRPr>
                    </a:p>
                  </a:txBody>
                  <a:tcPr/>
                </a:tc>
              </a:tr>
              <a:tr h="420802">
                <a:tc>
                  <a:txBody>
                    <a:bodyPr/>
                    <a:lstStyle/>
                    <a:p>
                      <a:pPr algn="ctr" fontAlgn="b"/>
                      <a:r>
                        <a:rPr lang="tr-TR" sz="1400" b="0" i="0" u="none" strike="noStrike" dirty="0" smtClean="0">
                          <a:solidFill>
                            <a:srgbClr val="000000"/>
                          </a:solidFill>
                          <a:effectLst/>
                          <a:latin typeface="Calibri" panose="020F0502020204030204" pitchFamily="34" charset="0"/>
                          <a:cs typeface="Calibri" panose="020F0502020204030204" pitchFamily="34" charset="0"/>
                        </a:rPr>
                        <a:t>Sığır</a:t>
                      </a:r>
                      <a:r>
                        <a:rPr lang="tr-TR" sz="1400" b="0" i="0" u="none" strike="noStrike" baseline="0" dirty="0" smtClean="0">
                          <a:solidFill>
                            <a:srgbClr val="000000"/>
                          </a:solidFill>
                          <a:effectLst/>
                          <a:latin typeface="Calibri" panose="020F0502020204030204" pitchFamily="34" charset="0"/>
                          <a:cs typeface="Calibri" panose="020F0502020204030204" pitchFamily="34" charset="0"/>
                        </a:rPr>
                        <a:t> (Melez)</a:t>
                      </a:r>
                      <a:endParaRPr lang="tr-TR"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a:r>
                        <a:rPr lang="tr-TR" sz="1400" dirty="0" smtClean="0">
                          <a:latin typeface="Calibri" panose="020F0502020204030204" pitchFamily="34" charset="0"/>
                          <a:cs typeface="Calibri" panose="020F0502020204030204" pitchFamily="34" charset="0"/>
                        </a:rPr>
                        <a:t>61.514</a:t>
                      </a:r>
                      <a:endParaRPr lang="tr-TR" sz="1400" dirty="0">
                        <a:latin typeface="Calibri" panose="020F0502020204030204" pitchFamily="34" charset="0"/>
                        <a:cs typeface="Calibri" panose="020F0502020204030204" pitchFamily="34" charset="0"/>
                      </a:endParaRPr>
                    </a:p>
                  </a:txBody>
                  <a:tcPr/>
                </a:tc>
                <a:tc>
                  <a:txBody>
                    <a:bodyPr/>
                    <a:lstStyle/>
                    <a:p>
                      <a:pPr algn="ctr"/>
                      <a:r>
                        <a:rPr lang="tr-TR" sz="1400" dirty="0" smtClean="0">
                          <a:latin typeface="Calibri" panose="020F0502020204030204" pitchFamily="34" charset="0"/>
                          <a:cs typeface="Calibri" panose="020F0502020204030204" pitchFamily="34" charset="0"/>
                        </a:rPr>
                        <a:t>63.154</a:t>
                      </a:r>
                      <a:endParaRPr lang="tr-TR" sz="1400" dirty="0">
                        <a:latin typeface="Calibri" panose="020F0502020204030204" pitchFamily="34" charset="0"/>
                        <a:cs typeface="Calibri" panose="020F0502020204030204" pitchFamily="34" charset="0"/>
                      </a:endParaRPr>
                    </a:p>
                  </a:txBody>
                  <a:tcPr/>
                </a:tc>
                <a:tc vMerge="1">
                  <a:txBody>
                    <a:bodyPr/>
                    <a:lstStyle/>
                    <a:p>
                      <a:endParaRPr lang="tr-TR" sz="1400" dirty="0">
                        <a:latin typeface="Calibri" panose="020F0502020204030204" pitchFamily="34" charset="0"/>
                        <a:cs typeface="Calibri" panose="020F0502020204030204" pitchFamily="34" charset="0"/>
                      </a:endParaRPr>
                    </a:p>
                  </a:txBody>
                  <a:tcPr/>
                </a:tc>
              </a:tr>
              <a:tr h="420802">
                <a:tc>
                  <a:txBody>
                    <a:bodyPr/>
                    <a:lstStyle/>
                    <a:p>
                      <a:pPr algn="ctr" fontAlgn="b"/>
                      <a:r>
                        <a:rPr lang="tr-TR" sz="1400" b="0" i="0" u="none" strike="noStrike" dirty="0" smtClean="0">
                          <a:solidFill>
                            <a:srgbClr val="000000"/>
                          </a:solidFill>
                          <a:effectLst/>
                          <a:latin typeface="Calibri" panose="020F0502020204030204" pitchFamily="34" charset="0"/>
                          <a:cs typeface="Calibri" panose="020F0502020204030204" pitchFamily="34" charset="0"/>
                        </a:rPr>
                        <a:t>Sığır(Yerli)</a:t>
                      </a:r>
                      <a:endParaRPr lang="tr-TR" sz="14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a:r>
                        <a:rPr lang="tr-TR" sz="1400" dirty="0" smtClean="0">
                          <a:latin typeface="Calibri" panose="020F0502020204030204" pitchFamily="34" charset="0"/>
                          <a:cs typeface="Calibri" panose="020F0502020204030204" pitchFamily="34" charset="0"/>
                        </a:rPr>
                        <a:t>13.903</a:t>
                      </a:r>
                      <a:endParaRPr lang="tr-TR" sz="1400" dirty="0">
                        <a:latin typeface="Calibri" panose="020F0502020204030204" pitchFamily="34" charset="0"/>
                        <a:cs typeface="Calibri" panose="020F0502020204030204" pitchFamily="34" charset="0"/>
                      </a:endParaRPr>
                    </a:p>
                  </a:txBody>
                  <a:tcPr/>
                </a:tc>
                <a:tc>
                  <a:txBody>
                    <a:bodyPr/>
                    <a:lstStyle/>
                    <a:p>
                      <a:pPr algn="ctr"/>
                      <a:r>
                        <a:rPr lang="tr-TR" sz="1400" dirty="0" smtClean="0">
                          <a:latin typeface="Calibri" panose="020F0502020204030204" pitchFamily="34" charset="0"/>
                          <a:cs typeface="Calibri" panose="020F0502020204030204" pitchFamily="34" charset="0"/>
                        </a:rPr>
                        <a:t>19.480</a:t>
                      </a:r>
                      <a:endParaRPr lang="tr-TR" sz="1400" dirty="0">
                        <a:latin typeface="Calibri" panose="020F0502020204030204" pitchFamily="34" charset="0"/>
                        <a:cs typeface="Calibri" panose="020F0502020204030204" pitchFamily="34" charset="0"/>
                      </a:endParaRPr>
                    </a:p>
                  </a:txBody>
                  <a:tcPr/>
                </a:tc>
                <a:tc vMerge="1">
                  <a:txBody>
                    <a:bodyPr/>
                    <a:lstStyle/>
                    <a:p>
                      <a:endParaRPr lang="tr-TR" sz="1400" dirty="0">
                        <a:latin typeface="Calibri" panose="020F0502020204030204" pitchFamily="34" charset="0"/>
                        <a:cs typeface="Calibri" panose="020F0502020204030204" pitchFamily="34" charset="0"/>
                      </a:endParaRPr>
                    </a:p>
                  </a:txBody>
                  <a:tcPr/>
                </a:tc>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2372991000"/>
              </p:ext>
            </p:extLst>
          </p:nvPr>
        </p:nvGraphicFramePr>
        <p:xfrm>
          <a:off x="1494338" y="3933056"/>
          <a:ext cx="5885973" cy="949826"/>
        </p:xfrm>
        <a:graphic>
          <a:graphicData uri="http://schemas.openxmlformats.org/drawingml/2006/table">
            <a:tbl>
              <a:tblPr firstRow="1" bandRow="1">
                <a:tableStyleId>{5C22544A-7EE6-4342-B048-85BDC9FD1C3A}</a:tableStyleId>
              </a:tblPr>
              <a:tblGrid>
                <a:gridCol w="1500346"/>
                <a:gridCol w="1384935"/>
                <a:gridCol w="1500346"/>
                <a:gridCol w="1500346"/>
              </a:tblGrid>
              <a:tr h="504056">
                <a:tc>
                  <a:txBody>
                    <a:bodyPr/>
                    <a:lstStyle/>
                    <a:p>
                      <a:r>
                        <a:rPr lang="tr-TR" sz="1400" dirty="0" smtClean="0">
                          <a:latin typeface="Calibri" panose="020F0502020204030204" pitchFamily="34" charset="0"/>
                          <a:cs typeface="Calibri" panose="020F0502020204030204" pitchFamily="34" charset="0"/>
                        </a:rPr>
                        <a:t>Hayvan Adı</a:t>
                      </a:r>
                      <a:endParaRPr lang="tr-TR" sz="1400" dirty="0">
                        <a:latin typeface="Calibri" panose="020F0502020204030204" pitchFamily="34" charset="0"/>
                        <a:cs typeface="Calibri" panose="020F0502020204030204" pitchFamily="34" charset="0"/>
                      </a:endParaRPr>
                    </a:p>
                  </a:txBody>
                  <a:tcPr/>
                </a:tc>
                <a:tc>
                  <a:txBody>
                    <a:bodyPr/>
                    <a:lstStyle/>
                    <a:p>
                      <a:r>
                        <a:rPr lang="tr-TR" sz="1400" dirty="0" smtClean="0">
                          <a:latin typeface="Calibri" panose="020F0502020204030204" pitchFamily="34" charset="0"/>
                          <a:cs typeface="Calibri" panose="020F0502020204030204" pitchFamily="34" charset="0"/>
                        </a:rPr>
                        <a:t>Toplam</a:t>
                      </a:r>
                      <a:endParaRPr lang="tr-TR" sz="1400" dirty="0">
                        <a:latin typeface="Calibri" panose="020F0502020204030204" pitchFamily="34" charset="0"/>
                        <a:cs typeface="Calibri" panose="020F0502020204030204" pitchFamily="34" charset="0"/>
                      </a:endParaRPr>
                    </a:p>
                  </a:txBody>
                  <a:tcPr/>
                </a:tc>
                <a:tc>
                  <a:txBody>
                    <a:bodyPr/>
                    <a:lstStyle/>
                    <a:p>
                      <a:r>
                        <a:rPr lang="tr-TR" sz="1400" dirty="0" smtClean="0">
                          <a:latin typeface="Calibri" panose="020F0502020204030204" pitchFamily="34" charset="0"/>
                          <a:cs typeface="Calibri" panose="020F0502020204030204" pitchFamily="34" charset="0"/>
                        </a:rPr>
                        <a:t>Süt (ton)</a:t>
                      </a:r>
                      <a:endParaRPr lang="tr-TR" sz="1400" dirty="0">
                        <a:latin typeface="Calibri" panose="020F0502020204030204" pitchFamily="34" charset="0"/>
                        <a:cs typeface="Calibri" panose="020F0502020204030204" pitchFamily="34" charset="0"/>
                      </a:endParaRPr>
                    </a:p>
                  </a:txBody>
                  <a:tcPr/>
                </a:tc>
                <a:tc>
                  <a:txBody>
                    <a:bodyPr/>
                    <a:lstStyle/>
                    <a:p>
                      <a:r>
                        <a:rPr lang="tr-TR" sz="1400" dirty="0" smtClean="0">
                          <a:latin typeface="Calibri" panose="020F0502020204030204" pitchFamily="34" charset="0"/>
                          <a:cs typeface="Calibri" panose="020F0502020204030204" pitchFamily="34" charset="0"/>
                        </a:rPr>
                        <a:t>Et (kg)</a:t>
                      </a:r>
                      <a:endParaRPr lang="tr-TR" sz="1400" dirty="0">
                        <a:latin typeface="Calibri" panose="020F0502020204030204" pitchFamily="34" charset="0"/>
                        <a:cs typeface="Calibri" panose="020F0502020204030204" pitchFamily="34" charset="0"/>
                      </a:endParaRPr>
                    </a:p>
                  </a:txBody>
                  <a:tcPr/>
                </a:tc>
              </a:tr>
              <a:tr h="206141">
                <a:tc>
                  <a:txBody>
                    <a:bodyPr/>
                    <a:lstStyle/>
                    <a:p>
                      <a:pPr algn="l" fontAlgn="b"/>
                      <a:r>
                        <a:rPr lang="tr-TR" sz="1400" b="0" i="0" u="none" strike="noStrike" dirty="0">
                          <a:solidFill>
                            <a:srgbClr val="000000"/>
                          </a:solidFill>
                          <a:effectLst/>
                          <a:latin typeface="Calibri"/>
                        </a:rPr>
                        <a:t>Koyun (Yerli) </a:t>
                      </a:r>
                    </a:p>
                  </a:txBody>
                  <a:tcPr marL="9525" marR="9525" marT="9525" marB="0" anchor="b"/>
                </a:tc>
                <a:tc>
                  <a:txBody>
                    <a:bodyPr/>
                    <a:lstStyle/>
                    <a:p>
                      <a:pPr algn="r" fontAlgn="b"/>
                      <a:r>
                        <a:rPr lang="tr-TR" sz="1400" b="0" i="0" u="none" strike="noStrike" dirty="0" smtClean="0">
                          <a:solidFill>
                            <a:srgbClr val="000000"/>
                          </a:solidFill>
                          <a:effectLst/>
                          <a:latin typeface="Calibri"/>
                        </a:rPr>
                        <a:t>448.498</a:t>
                      </a:r>
                      <a:endParaRPr lang="tr-TR" sz="1400" b="0" i="0" u="none" strike="noStrike" dirty="0">
                        <a:solidFill>
                          <a:srgbClr val="000000"/>
                        </a:solidFill>
                        <a:effectLst/>
                        <a:latin typeface="Calibri"/>
                      </a:endParaRPr>
                    </a:p>
                  </a:txBody>
                  <a:tcPr marL="9525" marR="9525" marT="9525" marB="0" anchor="b"/>
                </a:tc>
                <a:tc>
                  <a:txBody>
                    <a:bodyPr/>
                    <a:lstStyle/>
                    <a:p>
                      <a:pPr algn="r" fontAlgn="b"/>
                      <a:r>
                        <a:rPr lang="tr-TR" sz="1400" b="0" i="0" u="none" strike="noStrike" dirty="0" smtClean="0">
                          <a:solidFill>
                            <a:srgbClr val="000000"/>
                          </a:solidFill>
                          <a:effectLst/>
                          <a:latin typeface="Calibri"/>
                        </a:rPr>
                        <a:t>19.480</a:t>
                      </a:r>
                      <a:endParaRPr lang="tr-TR" sz="1400" b="0" i="0" u="none" strike="noStrike" dirty="0">
                        <a:solidFill>
                          <a:srgbClr val="000000"/>
                        </a:solidFill>
                        <a:effectLst/>
                        <a:latin typeface="Calibri"/>
                      </a:endParaRPr>
                    </a:p>
                  </a:txBody>
                  <a:tcPr marL="9525" marR="9525" marT="9525" marB="0" anchor="b"/>
                </a:tc>
                <a:tc>
                  <a:txBody>
                    <a:bodyPr/>
                    <a:lstStyle/>
                    <a:p>
                      <a:pPr algn="r" fontAlgn="b"/>
                      <a:r>
                        <a:rPr lang="tr-TR" sz="1400" b="0" i="0" u="none" strike="noStrike" dirty="0" smtClean="0">
                          <a:solidFill>
                            <a:srgbClr val="000000"/>
                          </a:solidFill>
                          <a:effectLst/>
                          <a:latin typeface="Calibri"/>
                        </a:rPr>
                        <a:t>49.571</a:t>
                      </a:r>
                      <a:endParaRPr lang="tr-TR" sz="1400" b="0" i="0" u="none" strike="noStrike" dirty="0">
                        <a:solidFill>
                          <a:srgbClr val="000000"/>
                        </a:solidFill>
                        <a:effectLst/>
                        <a:latin typeface="Calibri"/>
                      </a:endParaRPr>
                    </a:p>
                  </a:txBody>
                  <a:tcPr marL="9525" marR="9525" marT="9525" marB="0" anchor="b"/>
                </a:tc>
              </a:tr>
              <a:tr h="206141">
                <a:tc>
                  <a:txBody>
                    <a:bodyPr/>
                    <a:lstStyle/>
                    <a:p>
                      <a:pPr algn="l" fontAlgn="b"/>
                      <a:r>
                        <a:rPr lang="tr-TR" sz="1400" b="0" i="0" u="none" strike="noStrike">
                          <a:solidFill>
                            <a:srgbClr val="000000"/>
                          </a:solidFill>
                          <a:effectLst/>
                          <a:latin typeface="Calibri"/>
                        </a:rPr>
                        <a:t>Keçi(Kıl)</a:t>
                      </a:r>
                    </a:p>
                  </a:txBody>
                  <a:tcPr marL="9525" marR="9525" marT="9525" marB="0" anchor="b"/>
                </a:tc>
                <a:tc>
                  <a:txBody>
                    <a:bodyPr/>
                    <a:lstStyle/>
                    <a:p>
                      <a:pPr algn="r" fontAlgn="b"/>
                      <a:r>
                        <a:rPr lang="tr-TR" sz="1400" b="0" i="0" u="none" strike="noStrike" dirty="0" smtClean="0">
                          <a:solidFill>
                            <a:srgbClr val="000000"/>
                          </a:solidFill>
                          <a:effectLst/>
                          <a:latin typeface="Calibri"/>
                        </a:rPr>
                        <a:t>239.750</a:t>
                      </a:r>
                      <a:endParaRPr lang="tr-TR" sz="1400" b="0" i="0" u="none" strike="noStrike" dirty="0">
                        <a:solidFill>
                          <a:srgbClr val="000000"/>
                        </a:solidFill>
                        <a:effectLst/>
                        <a:latin typeface="Calibri"/>
                      </a:endParaRPr>
                    </a:p>
                  </a:txBody>
                  <a:tcPr marL="9525" marR="9525" marT="9525" marB="0" anchor="b"/>
                </a:tc>
                <a:tc>
                  <a:txBody>
                    <a:bodyPr/>
                    <a:lstStyle/>
                    <a:p>
                      <a:pPr algn="r" fontAlgn="b"/>
                      <a:r>
                        <a:rPr lang="tr-TR" sz="1400" b="0" i="0" u="none" strike="noStrike" dirty="0" smtClean="0">
                          <a:solidFill>
                            <a:srgbClr val="000000"/>
                          </a:solidFill>
                          <a:effectLst/>
                          <a:latin typeface="Calibri"/>
                        </a:rPr>
                        <a:t>15.992</a:t>
                      </a:r>
                      <a:endParaRPr lang="tr-TR" sz="1400" b="0" i="0" u="none" strike="noStrike" dirty="0">
                        <a:solidFill>
                          <a:srgbClr val="000000"/>
                        </a:solidFill>
                        <a:effectLst/>
                        <a:latin typeface="Calibri"/>
                      </a:endParaRPr>
                    </a:p>
                  </a:txBody>
                  <a:tcPr marL="9525" marR="9525" marT="9525" marB="0" anchor="b"/>
                </a:tc>
                <a:tc>
                  <a:txBody>
                    <a:bodyPr/>
                    <a:lstStyle/>
                    <a:p>
                      <a:pPr algn="r" fontAlgn="b"/>
                      <a:r>
                        <a:rPr lang="tr-TR" sz="1400" b="0" i="0" u="none" strike="noStrike" dirty="0" smtClean="0">
                          <a:solidFill>
                            <a:srgbClr val="000000"/>
                          </a:solidFill>
                          <a:effectLst/>
                          <a:latin typeface="Calibri"/>
                        </a:rPr>
                        <a:t>110.570</a:t>
                      </a:r>
                      <a:endParaRPr lang="tr-TR" sz="1400" b="0" i="0" u="none" strike="noStrike" dirty="0">
                        <a:solidFill>
                          <a:srgbClr val="000000"/>
                        </a:solidFill>
                        <a:effectLst/>
                        <a:latin typeface="Calibri"/>
                      </a:endParaRPr>
                    </a:p>
                  </a:txBody>
                  <a:tcPr marL="9525" marR="9525" marT="9525" marB="0" anchor="b"/>
                </a:tc>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2756591196"/>
              </p:ext>
            </p:extLst>
          </p:nvPr>
        </p:nvGraphicFramePr>
        <p:xfrm>
          <a:off x="1475656" y="5301209"/>
          <a:ext cx="4392488" cy="1018912"/>
        </p:xfrm>
        <a:graphic>
          <a:graphicData uri="http://schemas.openxmlformats.org/drawingml/2006/table">
            <a:tbl>
              <a:tblPr firstRow="1" bandRow="1">
                <a:tableStyleId>{5C22544A-7EE6-4342-B048-85BDC9FD1C3A}</a:tableStyleId>
              </a:tblPr>
              <a:tblGrid>
                <a:gridCol w="2196244"/>
                <a:gridCol w="2196244"/>
              </a:tblGrid>
              <a:tr h="6427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Kovan</a:t>
                      </a:r>
                      <a:r>
                        <a:rPr lang="tr-TR" sz="1400" baseline="0" dirty="0" smtClean="0"/>
                        <a:t> Sayısı</a:t>
                      </a:r>
                      <a:endParaRPr lang="tr-TR" sz="1400" dirty="0"/>
                    </a:p>
                  </a:txBody>
                  <a:tcPr/>
                </a:tc>
                <a:tc>
                  <a:txBody>
                    <a:bodyPr/>
                    <a:lstStyle/>
                    <a:p>
                      <a:r>
                        <a:rPr lang="tr-TR" sz="1400" dirty="0" smtClean="0"/>
                        <a:t>Bal Üretimi Ton</a:t>
                      </a:r>
                      <a:endParaRPr lang="tr-TR" sz="1400" dirty="0"/>
                    </a:p>
                  </a:txBody>
                  <a:tcPr/>
                </a:tc>
              </a:tr>
              <a:tr h="376132">
                <a:tc>
                  <a:txBody>
                    <a:bodyPr/>
                    <a:lstStyle/>
                    <a:p>
                      <a:r>
                        <a:rPr lang="tr-TR" sz="1400" dirty="0" smtClean="0"/>
                        <a:t>168.888</a:t>
                      </a:r>
                      <a:endParaRPr lang="tr-TR" sz="1400" dirty="0"/>
                    </a:p>
                  </a:txBody>
                  <a:tcPr/>
                </a:tc>
                <a:tc>
                  <a:txBody>
                    <a:bodyPr/>
                    <a:lstStyle/>
                    <a:p>
                      <a:r>
                        <a:rPr lang="tr-TR" sz="1400" dirty="0" smtClean="0"/>
                        <a:t>2.125</a:t>
                      </a:r>
                      <a:endParaRPr lang="tr-TR" sz="1400" dirty="0"/>
                    </a:p>
                  </a:txBody>
                  <a:tcPr/>
                </a:tc>
              </a:tr>
            </a:tbl>
          </a:graphicData>
        </a:graphic>
      </p:graphicFrame>
    </p:spTree>
    <p:extLst>
      <p:ext uri="{BB962C8B-B14F-4D97-AF65-F5344CB8AC3E}">
        <p14:creationId xmlns:p14="http://schemas.microsoft.com/office/powerpoint/2010/main" val="8880518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849315202"/>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342536" y="136456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defTabSz="1155700">
                <a:lnSpc>
                  <a:spcPct val="90000"/>
                </a:lnSpc>
                <a:spcBef>
                  <a:spcPct val="0"/>
                </a:spcBef>
                <a:spcAft>
                  <a:spcPct val="35000"/>
                </a:spcAft>
              </a:pPr>
              <a:r>
                <a:rPr lang="tr-TR" sz="2600" b="1" dirty="0"/>
                <a:t>f</a:t>
              </a:r>
              <a:r>
                <a:rPr lang="tr-TR" sz="2600" b="1" dirty="0" smtClean="0"/>
                <a:t>- </a:t>
              </a:r>
              <a:r>
                <a:rPr lang="tr-TR" sz="2600" b="1" dirty="0"/>
                <a:t>Rekabetçi Sektörler-Tarım ve </a:t>
              </a:r>
              <a:r>
                <a:rPr lang="tr-TR" sz="2600" b="1" dirty="0" smtClean="0"/>
                <a:t>Hayvancılık,2019</a:t>
              </a:r>
              <a:endParaRPr lang="tr-TR" sz="2600" dirty="0"/>
            </a:p>
          </p:txBody>
        </p:sp>
      </p:grpSp>
      <p:sp>
        <p:nvSpPr>
          <p:cNvPr id="14" name="Metin kutusu 13"/>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1828037010"/>
              </p:ext>
            </p:extLst>
          </p:nvPr>
        </p:nvGraphicFramePr>
        <p:xfrm>
          <a:off x="1136297" y="1340768"/>
          <a:ext cx="7385370" cy="1554480"/>
        </p:xfrm>
        <a:graphic>
          <a:graphicData uri="http://schemas.openxmlformats.org/drawingml/2006/table">
            <a:tbl>
              <a:tblPr firstRow="1" bandRow="1">
                <a:tableStyleId>{5C22544A-7EE6-4342-B048-85BDC9FD1C3A}</a:tableStyleId>
              </a:tblPr>
              <a:tblGrid>
                <a:gridCol w="915423"/>
                <a:gridCol w="561651"/>
                <a:gridCol w="806501"/>
                <a:gridCol w="670573"/>
                <a:gridCol w="913603"/>
                <a:gridCol w="563471"/>
                <a:gridCol w="876689"/>
                <a:gridCol w="600385"/>
                <a:gridCol w="767767"/>
                <a:gridCol w="709307"/>
              </a:tblGrid>
              <a:tr h="299110">
                <a:tc gridSpan="2">
                  <a:txBody>
                    <a:bodyPr/>
                    <a:lstStyle/>
                    <a:p>
                      <a:r>
                        <a:rPr lang="tr-TR" sz="1400" b="1" kern="1200" dirty="0" smtClean="0">
                          <a:solidFill>
                            <a:schemeClr val="lt1"/>
                          </a:solidFill>
                          <a:effectLst/>
                          <a:latin typeface="+mn-lt"/>
                          <a:ea typeface="+mn-ea"/>
                          <a:cs typeface="+mn-cs"/>
                        </a:rPr>
                        <a:t>Yerleşim,</a:t>
                      </a:r>
                      <a:r>
                        <a:rPr lang="tr-TR" sz="1400" b="1" kern="1200" baseline="0" dirty="0" smtClean="0">
                          <a:solidFill>
                            <a:schemeClr val="lt1"/>
                          </a:solidFill>
                          <a:effectLst/>
                          <a:latin typeface="+mn-lt"/>
                          <a:ea typeface="+mn-ea"/>
                          <a:cs typeface="+mn-cs"/>
                        </a:rPr>
                        <a:t> tarıma elverişsiz ve diğer alan</a:t>
                      </a:r>
                      <a:r>
                        <a:rPr lang="tr-TR" sz="1400" b="1" kern="1200" dirty="0" smtClean="0">
                          <a:solidFill>
                            <a:schemeClr val="lt1"/>
                          </a:solidFill>
                          <a:effectLst/>
                          <a:latin typeface="+mn-lt"/>
                          <a:ea typeface="+mn-ea"/>
                          <a:cs typeface="+mn-cs"/>
                        </a:rPr>
                        <a:t>(ha) </a:t>
                      </a:r>
                      <a:endParaRPr lang="tr-TR" sz="1400" dirty="0"/>
                    </a:p>
                  </a:txBody>
                  <a:tcPr/>
                </a:tc>
                <a:tc hMerge="1">
                  <a:txBody>
                    <a:bodyPr/>
                    <a:lstStyle/>
                    <a:p>
                      <a:endParaRPr lang="tr-TR"/>
                    </a:p>
                  </a:txBody>
                  <a:tcPr/>
                </a:tc>
                <a:tc gridSpan="2">
                  <a:txBody>
                    <a:bodyPr/>
                    <a:lstStyle/>
                    <a:p>
                      <a:r>
                        <a:rPr lang="tr-TR" sz="1400" b="1" kern="1200" dirty="0" smtClean="0">
                          <a:solidFill>
                            <a:schemeClr val="lt1"/>
                          </a:solidFill>
                          <a:effectLst/>
                          <a:latin typeface="+mn-lt"/>
                          <a:ea typeface="+mn-ea"/>
                          <a:cs typeface="+mn-cs"/>
                        </a:rPr>
                        <a:t>Tarım Alanı (ha) </a:t>
                      </a:r>
                      <a:endParaRPr lang="tr-TR" sz="1400" dirty="0"/>
                    </a:p>
                  </a:txBody>
                  <a:tcPr/>
                </a:tc>
                <a:tc hMerge="1">
                  <a:txBody>
                    <a:bodyPr/>
                    <a:lstStyle/>
                    <a:p>
                      <a:endParaRPr lang="tr-TR"/>
                    </a:p>
                  </a:txBody>
                  <a:tcPr/>
                </a:tc>
                <a:tc gridSpan="2">
                  <a:txBody>
                    <a:bodyPr/>
                    <a:lstStyle/>
                    <a:p>
                      <a:r>
                        <a:rPr lang="tr-TR" sz="1400" b="1" kern="1200" dirty="0" smtClean="0">
                          <a:solidFill>
                            <a:schemeClr val="lt1"/>
                          </a:solidFill>
                          <a:effectLst/>
                          <a:latin typeface="+mn-lt"/>
                          <a:ea typeface="+mn-ea"/>
                          <a:cs typeface="+mn-cs"/>
                        </a:rPr>
                        <a:t>Çayır Mera Alanı (ha) </a:t>
                      </a:r>
                      <a:endParaRPr lang="tr-TR" sz="1400" dirty="0"/>
                    </a:p>
                  </a:txBody>
                  <a:tcPr/>
                </a:tc>
                <a:tc hMerge="1">
                  <a:txBody>
                    <a:bodyPr/>
                    <a:lstStyle/>
                    <a:p>
                      <a:endParaRPr lang="tr-TR"/>
                    </a:p>
                  </a:txBody>
                  <a:tcPr/>
                </a:tc>
                <a:tc gridSpan="2">
                  <a:txBody>
                    <a:bodyPr/>
                    <a:lstStyle/>
                    <a:p>
                      <a:r>
                        <a:rPr lang="tr-TR" sz="1400" b="1" kern="1200" dirty="0" smtClean="0">
                          <a:solidFill>
                            <a:schemeClr val="lt1"/>
                          </a:solidFill>
                          <a:effectLst/>
                          <a:latin typeface="+mn-lt"/>
                          <a:ea typeface="+mn-ea"/>
                          <a:cs typeface="+mn-cs"/>
                        </a:rPr>
                        <a:t>Ormanlık ve Fundalık Alanı (ha) </a:t>
                      </a:r>
                      <a:endParaRPr lang="tr-TR" sz="1400" dirty="0"/>
                    </a:p>
                  </a:txBody>
                  <a:tcPr/>
                </a:tc>
                <a:tc hMerge="1">
                  <a:txBody>
                    <a:bodyPr/>
                    <a:lstStyle/>
                    <a:p>
                      <a:endParaRPr lang="tr-TR"/>
                    </a:p>
                  </a:txBody>
                  <a:tcPr/>
                </a:tc>
                <a:tc gridSpan="2">
                  <a:txBody>
                    <a:bodyPr/>
                    <a:lstStyle/>
                    <a:p>
                      <a:r>
                        <a:rPr lang="tr-TR" sz="1400" b="1" kern="1200" dirty="0" smtClean="0">
                          <a:solidFill>
                            <a:schemeClr val="lt1"/>
                          </a:solidFill>
                          <a:effectLst/>
                          <a:latin typeface="+mn-lt"/>
                          <a:ea typeface="+mn-ea"/>
                          <a:cs typeface="+mn-cs"/>
                        </a:rPr>
                        <a:t>Göl</a:t>
                      </a:r>
                      <a:r>
                        <a:rPr lang="tr-TR" sz="1400" b="1" kern="1200" baseline="0" dirty="0" smtClean="0">
                          <a:solidFill>
                            <a:schemeClr val="lt1"/>
                          </a:solidFill>
                          <a:effectLst/>
                          <a:latin typeface="+mn-lt"/>
                          <a:ea typeface="+mn-ea"/>
                          <a:cs typeface="+mn-cs"/>
                        </a:rPr>
                        <a:t> Alanı</a:t>
                      </a:r>
                      <a:r>
                        <a:rPr lang="tr-TR" sz="1400" b="1" kern="1200" dirty="0" smtClean="0">
                          <a:solidFill>
                            <a:schemeClr val="lt1"/>
                          </a:solidFill>
                          <a:effectLst/>
                          <a:latin typeface="+mn-lt"/>
                          <a:ea typeface="+mn-ea"/>
                          <a:cs typeface="+mn-cs"/>
                        </a:rPr>
                        <a:t> </a:t>
                      </a:r>
                      <a:r>
                        <a:rPr lang="tr-TR" sz="1400" b="1" kern="1200" dirty="0" smtClean="0">
                          <a:solidFill>
                            <a:schemeClr val="lt1"/>
                          </a:solidFill>
                          <a:effectLst/>
                          <a:latin typeface="+mn-lt"/>
                          <a:ea typeface="+mn-ea"/>
                          <a:cs typeface="+mn-cs"/>
                        </a:rPr>
                        <a:t>(ha)</a:t>
                      </a:r>
                      <a:endParaRPr lang="tr-TR" sz="1400" dirty="0"/>
                    </a:p>
                  </a:txBody>
                  <a:tcPr/>
                </a:tc>
                <a:tc hMerge="1">
                  <a:txBody>
                    <a:bodyPr/>
                    <a:lstStyle/>
                    <a:p>
                      <a:endParaRPr lang="tr-TR" dirty="0"/>
                    </a:p>
                  </a:txBody>
                  <a:tcPr/>
                </a:tc>
              </a:tr>
              <a:tr h="119644">
                <a:tc>
                  <a:txBody>
                    <a:bodyPr/>
                    <a:lstStyle/>
                    <a:p>
                      <a:pPr algn="ctr"/>
                      <a:r>
                        <a:rPr lang="tr-TR" sz="1400" b="0" dirty="0" smtClean="0"/>
                        <a:t>Ha</a:t>
                      </a:r>
                      <a:endParaRPr lang="tr-TR" sz="1400" b="0" dirty="0"/>
                    </a:p>
                  </a:txBody>
                  <a:tcPr anchor="ctr"/>
                </a:tc>
                <a:tc>
                  <a:txBody>
                    <a:bodyPr/>
                    <a:lstStyle/>
                    <a:p>
                      <a:pPr algn="ctr"/>
                      <a:r>
                        <a:rPr lang="tr-TR" sz="1400" b="0" dirty="0" smtClean="0"/>
                        <a:t>%</a:t>
                      </a:r>
                      <a:endParaRPr lang="tr-TR" sz="1400" b="0" dirty="0"/>
                    </a:p>
                  </a:txBody>
                  <a:tcPr anchor="ctr"/>
                </a:tc>
                <a:tc>
                  <a:txBody>
                    <a:bodyPr/>
                    <a:lstStyle/>
                    <a:p>
                      <a:pPr algn="ctr"/>
                      <a:r>
                        <a:rPr lang="tr-TR" sz="1400" b="0" dirty="0" smtClean="0"/>
                        <a:t>Ha</a:t>
                      </a:r>
                      <a:endParaRPr lang="tr-TR" sz="1400" b="0" dirty="0"/>
                    </a:p>
                  </a:txBody>
                  <a:tcPr anchor="ctr"/>
                </a:tc>
                <a:tc>
                  <a:txBody>
                    <a:bodyPr/>
                    <a:lstStyle/>
                    <a:p>
                      <a:pPr algn="ctr"/>
                      <a:r>
                        <a:rPr lang="tr-TR" sz="1400" b="0" dirty="0" smtClean="0"/>
                        <a:t>%</a:t>
                      </a:r>
                      <a:endParaRPr lang="tr-TR" sz="1400" b="0" dirty="0"/>
                    </a:p>
                  </a:txBody>
                  <a:tcPr anchor="ctr"/>
                </a:tc>
                <a:tc>
                  <a:txBody>
                    <a:bodyPr/>
                    <a:lstStyle/>
                    <a:p>
                      <a:pPr algn="ctr"/>
                      <a:r>
                        <a:rPr lang="tr-TR" sz="1400" b="0" dirty="0" smtClean="0"/>
                        <a:t>Ha</a:t>
                      </a:r>
                      <a:endParaRPr lang="tr-TR" sz="1400" b="0" dirty="0"/>
                    </a:p>
                  </a:txBody>
                  <a:tcPr anchor="ctr"/>
                </a:tc>
                <a:tc>
                  <a:txBody>
                    <a:bodyPr/>
                    <a:lstStyle/>
                    <a:p>
                      <a:pPr algn="ctr"/>
                      <a:r>
                        <a:rPr lang="tr-TR" sz="1400" b="0" dirty="0" smtClean="0"/>
                        <a:t>%</a:t>
                      </a:r>
                      <a:endParaRPr lang="tr-TR" sz="1400" b="0" dirty="0"/>
                    </a:p>
                  </a:txBody>
                  <a:tcPr anchor="ctr"/>
                </a:tc>
                <a:tc>
                  <a:txBody>
                    <a:bodyPr/>
                    <a:lstStyle/>
                    <a:p>
                      <a:pPr algn="ctr"/>
                      <a:r>
                        <a:rPr lang="tr-TR" sz="1400" b="0" dirty="0" smtClean="0"/>
                        <a:t>Ha</a:t>
                      </a:r>
                      <a:endParaRPr lang="tr-TR" sz="1400" b="0" dirty="0"/>
                    </a:p>
                  </a:txBody>
                  <a:tcPr anchor="ctr"/>
                </a:tc>
                <a:tc>
                  <a:txBody>
                    <a:bodyPr/>
                    <a:lstStyle/>
                    <a:p>
                      <a:pPr algn="ctr"/>
                      <a:r>
                        <a:rPr lang="tr-TR" sz="1400" b="0" dirty="0" smtClean="0"/>
                        <a:t>%</a:t>
                      </a:r>
                      <a:endParaRPr lang="tr-TR" sz="1400" b="0" dirty="0"/>
                    </a:p>
                  </a:txBody>
                  <a:tcPr anchor="ctr"/>
                </a:tc>
                <a:tc>
                  <a:txBody>
                    <a:bodyPr/>
                    <a:lstStyle/>
                    <a:p>
                      <a:pPr algn="ctr"/>
                      <a:r>
                        <a:rPr lang="tr-TR" sz="1400" b="0" dirty="0" smtClean="0"/>
                        <a:t>Ha</a:t>
                      </a:r>
                      <a:endParaRPr lang="tr-TR" sz="1400" b="0" dirty="0"/>
                    </a:p>
                  </a:txBody>
                  <a:tcPr anchor="ctr"/>
                </a:tc>
                <a:tc>
                  <a:txBody>
                    <a:bodyPr/>
                    <a:lstStyle/>
                    <a:p>
                      <a:pPr algn="ctr"/>
                      <a:r>
                        <a:rPr lang="tr-TR" sz="1400" b="0" dirty="0" smtClean="0"/>
                        <a:t>%</a:t>
                      </a:r>
                      <a:endParaRPr lang="tr-TR" sz="1400" b="0" dirty="0"/>
                    </a:p>
                  </a:txBody>
                  <a:tcPr anchor="ctr"/>
                </a:tc>
              </a:tr>
              <a:tr h="229317">
                <a:tc>
                  <a:txBody>
                    <a:bodyPr/>
                    <a:lstStyle/>
                    <a:p>
                      <a:pPr algn="ctr"/>
                      <a:r>
                        <a:rPr lang="tr-TR" sz="1400" b="0" dirty="0" smtClean="0">
                          <a:effectLst/>
                          <a:latin typeface="Times New Roman"/>
                        </a:rPr>
                        <a:t>226.277</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28</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130.262</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15</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133.460 </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16 </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180.000 </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22 </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159.400 </a:t>
                      </a:r>
                      <a:endParaRPr lang="tr-TR" sz="1400" b="0" dirty="0"/>
                    </a:p>
                  </a:txBody>
                  <a:tcPr anchor="ctr"/>
                </a:tc>
                <a:tc>
                  <a:txBody>
                    <a:bodyPr/>
                    <a:lstStyle/>
                    <a:p>
                      <a:pPr algn="ctr"/>
                      <a:r>
                        <a:rPr lang="tr-TR" sz="1400" b="0" kern="1200" dirty="0" smtClean="0">
                          <a:solidFill>
                            <a:schemeClr val="dk1"/>
                          </a:solidFill>
                          <a:effectLst/>
                          <a:latin typeface="+mn-lt"/>
                          <a:ea typeface="+mn-ea"/>
                          <a:cs typeface="+mn-cs"/>
                        </a:rPr>
                        <a:t>19</a:t>
                      </a:r>
                      <a:endParaRPr lang="tr-TR" sz="1400" b="0" dirty="0"/>
                    </a:p>
                  </a:txBody>
                  <a:tcPr anchor="ctr"/>
                </a:tc>
              </a:tr>
            </a:tbl>
          </a:graphicData>
        </a:graphic>
      </p:graphicFrame>
      <p:graphicFrame>
        <p:nvGraphicFramePr>
          <p:cNvPr id="15" name="Tablo 14"/>
          <p:cNvGraphicFramePr>
            <a:graphicFrameLocks noGrp="1"/>
          </p:cNvGraphicFramePr>
          <p:nvPr>
            <p:extLst>
              <p:ext uri="{D42A27DB-BD31-4B8C-83A1-F6EECF244321}">
                <p14:modId xmlns:p14="http://schemas.microsoft.com/office/powerpoint/2010/main" val="2841761921"/>
              </p:ext>
            </p:extLst>
          </p:nvPr>
        </p:nvGraphicFramePr>
        <p:xfrm>
          <a:off x="1203214" y="3717032"/>
          <a:ext cx="7257217" cy="973445"/>
        </p:xfrm>
        <a:graphic>
          <a:graphicData uri="http://schemas.openxmlformats.org/drawingml/2006/table">
            <a:tbl>
              <a:tblPr firstRow="1" bandRow="1">
                <a:tableStyleId>{5C22544A-7EE6-4342-B048-85BDC9FD1C3A}</a:tableStyleId>
              </a:tblPr>
              <a:tblGrid>
                <a:gridCol w="1254894"/>
                <a:gridCol w="1632874"/>
                <a:gridCol w="1632874"/>
                <a:gridCol w="1632874"/>
                <a:gridCol w="1103701"/>
              </a:tblGrid>
              <a:tr h="668645">
                <a:tc>
                  <a:txBody>
                    <a:bodyPr/>
                    <a:lstStyle/>
                    <a:p>
                      <a:r>
                        <a:rPr lang="tr-TR" sz="1400" b="0" kern="1200" dirty="0" smtClean="0">
                          <a:solidFill>
                            <a:schemeClr val="lt1"/>
                          </a:solidFill>
                          <a:effectLst/>
                          <a:latin typeface="+mn-lt"/>
                          <a:ea typeface="+mn-ea"/>
                          <a:cs typeface="+mn-cs"/>
                        </a:rPr>
                        <a:t>Toplam Alan (da) </a:t>
                      </a:r>
                      <a:endParaRPr lang="tr-TR" sz="1400" b="0" dirty="0"/>
                    </a:p>
                  </a:txBody>
                  <a:tcPr/>
                </a:tc>
                <a:tc>
                  <a:txBody>
                    <a:bodyPr/>
                    <a:lstStyle/>
                    <a:p>
                      <a:r>
                        <a:rPr lang="tr-TR" sz="1400" b="0" kern="1200" dirty="0" smtClean="0">
                          <a:solidFill>
                            <a:schemeClr val="lt1"/>
                          </a:solidFill>
                          <a:effectLst/>
                          <a:latin typeface="+mn-lt"/>
                          <a:ea typeface="+mn-ea"/>
                          <a:cs typeface="+mn-cs"/>
                        </a:rPr>
                        <a:t>Ekilen Tarla Alanı (da) </a:t>
                      </a:r>
                      <a:endParaRPr lang="tr-TR" sz="1400" b="0" dirty="0"/>
                    </a:p>
                  </a:txBody>
                  <a:tcPr/>
                </a:tc>
                <a:tc>
                  <a:txBody>
                    <a:bodyPr/>
                    <a:lstStyle/>
                    <a:p>
                      <a:r>
                        <a:rPr lang="tr-TR" sz="1400" b="0" kern="1200" dirty="0" smtClean="0">
                          <a:solidFill>
                            <a:schemeClr val="lt1"/>
                          </a:solidFill>
                          <a:effectLst/>
                          <a:latin typeface="+mn-lt"/>
                          <a:ea typeface="+mn-ea"/>
                          <a:cs typeface="+mn-cs"/>
                        </a:rPr>
                        <a:t>Nadas Alanı (da) </a:t>
                      </a:r>
                      <a:endParaRPr lang="tr-TR" sz="1400" b="0" dirty="0"/>
                    </a:p>
                  </a:txBody>
                  <a:tcPr/>
                </a:tc>
                <a:tc>
                  <a:txBody>
                    <a:bodyPr/>
                    <a:lstStyle/>
                    <a:p>
                      <a:r>
                        <a:rPr lang="tr-TR" sz="1400" b="0" kern="1200" dirty="0" smtClean="0">
                          <a:solidFill>
                            <a:schemeClr val="lt1"/>
                          </a:solidFill>
                          <a:effectLst/>
                          <a:latin typeface="+mn-lt"/>
                          <a:ea typeface="+mn-ea"/>
                          <a:cs typeface="+mn-cs"/>
                        </a:rPr>
                        <a:t>Sebze Bahçeleri Alanı (da) </a:t>
                      </a:r>
                      <a:endParaRPr lang="tr-TR" sz="1400" b="0" dirty="0"/>
                    </a:p>
                  </a:txBody>
                  <a:tcPr/>
                </a:tc>
                <a:tc>
                  <a:txBody>
                    <a:bodyPr/>
                    <a:lstStyle/>
                    <a:p>
                      <a:r>
                        <a:rPr lang="tr-TR" sz="1400" b="0" kern="1200" dirty="0" smtClean="0">
                          <a:solidFill>
                            <a:schemeClr val="lt1"/>
                          </a:solidFill>
                          <a:effectLst/>
                          <a:latin typeface="+mn-lt"/>
                          <a:ea typeface="+mn-ea"/>
                          <a:cs typeface="+mn-cs"/>
                        </a:rPr>
                        <a:t>Meyve Alanı (da) </a:t>
                      </a:r>
                      <a:endParaRPr lang="tr-TR" sz="1400" b="0" dirty="0"/>
                    </a:p>
                  </a:txBody>
                  <a:tcPr/>
                </a:tc>
              </a:tr>
              <a:tr h="267458">
                <a:tc>
                  <a:txBody>
                    <a:bodyPr/>
                    <a:lstStyle/>
                    <a:p>
                      <a:r>
                        <a:rPr lang="tr-TR" sz="1400" b="0" kern="1200" dirty="0" smtClean="0">
                          <a:solidFill>
                            <a:schemeClr val="dk1"/>
                          </a:solidFill>
                          <a:effectLst/>
                          <a:latin typeface="+mn-lt"/>
                          <a:ea typeface="+mn-ea"/>
                          <a:cs typeface="+mn-cs"/>
                        </a:rPr>
                        <a:t>1.302.622</a:t>
                      </a:r>
                      <a:endParaRPr lang="tr-TR" sz="1400" b="0" dirty="0"/>
                    </a:p>
                  </a:txBody>
                  <a:tcPr/>
                </a:tc>
                <a:tc>
                  <a:txBody>
                    <a:bodyPr/>
                    <a:lstStyle/>
                    <a:p>
                      <a:r>
                        <a:rPr lang="tr-TR" sz="1400" b="0" kern="1200" dirty="0" smtClean="0">
                          <a:solidFill>
                            <a:schemeClr val="dk1"/>
                          </a:solidFill>
                          <a:effectLst/>
                          <a:latin typeface="+mn-lt"/>
                          <a:ea typeface="+mn-ea"/>
                          <a:cs typeface="+mn-cs"/>
                        </a:rPr>
                        <a:t>1.138.907</a:t>
                      </a:r>
                      <a:endParaRPr lang="tr-TR" sz="1400" b="0" dirty="0"/>
                    </a:p>
                  </a:txBody>
                  <a:tcPr/>
                </a:tc>
                <a:tc>
                  <a:txBody>
                    <a:bodyPr/>
                    <a:lstStyle/>
                    <a:p>
                      <a:r>
                        <a:rPr lang="tr-TR" sz="1400" b="0" kern="1200" dirty="0" smtClean="0">
                          <a:solidFill>
                            <a:schemeClr val="dk1"/>
                          </a:solidFill>
                          <a:effectLst/>
                          <a:latin typeface="+mn-lt"/>
                          <a:ea typeface="+mn-ea"/>
                          <a:cs typeface="+mn-cs"/>
                        </a:rPr>
                        <a:t>58.695</a:t>
                      </a:r>
                      <a:endParaRPr lang="tr-TR" sz="1400" b="0" dirty="0"/>
                    </a:p>
                  </a:txBody>
                  <a:tcPr/>
                </a:tc>
                <a:tc>
                  <a:txBody>
                    <a:bodyPr/>
                    <a:lstStyle/>
                    <a:p>
                      <a:r>
                        <a:rPr lang="tr-TR" sz="1400" b="0" kern="1200" dirty="0" smtClean="0">
                          <a:solidFill>
                            <a:schemeClr val="dk1"/>
                          </a:solidFill>
                          <a:effectLst/>
                          <a:latin typeface="+mn-lt"/>
                          <a:ea typeface="+mn-ea"/>
                          <a:cs typeface="+mn-cs"/>
                        </a:rPr>
                        <a:t>34.858</a:t>
                      </a:r>
                      <a:endParaRPr lang="tr-TR" sz="1400" b="0" dirty="0"/>
                    </a:p>
                  </a:txBody>
                  <a:tcPr/>
                </a:tc>
                <a:tc>
                  <a:txBody>
                    <a:bodyPr/>
                    <a:lstStyle/>
                    <a:p>
                      <a:r>
                        <a:rPr lang="tr-TR" sz="1400" b="0" kern="1200" dirty="0" smtClean="0">
                          <a:solidFill>
                            <a:schemeClr val="dk1"/>
                          </a:solidFill>
                          <a:effectLst/>
                          <a:latin typeface="+mn-lt"/>
                          <a:ea typeface="+mn-ea"/>
                          <a:cs typeface="+mn-cs"/>
                        </a:rPr>
                        <a:t>70.162</a:t>
                      </a:r>
                      <a:endParaRPr lang="tr-TR" sz="1400" b="0" dirty="0"/>
                    </a:p>
                  </a:txBody>
                  <a:tcPr/>
                </a:tc>
              </a:tr>
            </a:tbl>
          </a:graphicData>
        </a:graphic>
      </p:graphicFrame>
      <p:sp>
        <p:nvSpPr>
          <p:cNvPr id="8" name="Dikdörtgen 7"/>
          <p:cNvSpPr/>
          <p:nvPr/>
        </p:nvSpPr>
        <p:spPr>
          <a:xfrm>
            <a:off x="1151427" y="4941168"/>
            <a:ext cx="7498080" cy="1477328"/>
          </a:xfrm>
          <a:prstGeom prst="rect">
            <a:avLst/>
          </a:prstGeom>
        </p:spPr>
        <p:txBody>
          <a:bodyPr wrap="square">
            <a:spAutoFit/>
          </a:bodyPr>
          <a:lstStyle/>
          <a:p>
            <a:pPr algn="just">
              <a:buFont typeface="Wingdings" panose="05000000000000000000" pitchFamily="2" charset="2"/>
              <a:buChar char="Ø"/>
            </a:pPr>
            <a:r>
              <a:rPr lang="tr-TR" dirty="0"/>
              <a:t>Tarım amacıyla kullanılan arazilerin büyük bir bölümü (%87) tarla amacıyla kullanılırken %3 lük bir bölümü </a:t>
            </a:r>
            <a:r>
              <a:rPr lang="tr-TR" dirty="0" smtClean="0"/>
              <a:t>sebze</a:t>
            </a:r>
            <a:r>
              <a:rPr lang="tr-TR" dirty="0" smtClean="0"/>
              <a:t> </a:t>
            </a:r>
            <a:r>
              <a:rPr lang="tr-TR" dirty="0"/>
              <a:t>bahçeleri </a:t>
            </a:r>
            <a:r>
              <a:rPr lang="tr-TR" dirty="0" smtClean="0"/>
              <a:t>%6 </a:t>
            </a:r>
            <a:r>
              <a:rPr lang="tr-TR" dirty="0" err="1"/>
              <a:t>lik</a:t>
            </a:r>
            <a:r>
              <a:rPr lang="tr-TR" dirty="0"/>
              <a:t> bir bölüm de </a:t>
            </a:r>
            <a:r>
              <a:rPr lang="tr-TR" dirty="0" smtClean="0"/>
              <a:t>meyve</a:t>
            </a:r>
            <a:r>
              <a:rPr lang="tr-TR" dirty="0" smtClean="0"/>
              <a:t> </a:t>
            </a:r>
            <a:r>
              <a:rPr lang="tr-TR" dirty="0"/>
              <a:t>bahçeleri olarak kullanılmaktadır</a:t>
            </a:r>
            <a:r>
              <a:rPr lang="tr-TR" dirty="0" smtClean="0"/>
              <a:t>.</a:t>
            </a:r>
            <a:endParaRPr lang="tr-TR" dirty="0"/>
          </a:p>
          <a:p>
            <a:pPr algn="just">
              <a:buFont typeface="Wingdings" panose="05000000000000000000" pitchFamily="2" charset="2"/>
              <a:buChar char="Ø"/>
            </a:pPr>
            <a:r>
              <a:rPr lang="tr-TR" dirty="0"/>
              <a:t>Buğday, patates, yem bitkileri ağırlıklı tarla bitkilerini oluştururken ilde ceviz, elma, armut, kiraz yetiştiriciliği de yapılmaktadır.</a:t>
            </a:r>
          </a:p>
        </p:txBody>
      </p:sp>
    </p:spTree>
    <p:extLst>
      <p:ext uri="{BB962C8B-B14F-4D97-AF65-F5344CB8AC3E}">
        <p14:creationId xmlns:p14="http://schemas.microsoft.com/office/powerpoint/2010/main" val="34950881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438542472"/>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12" name="Resim 5" descr="https://photos-1.dropbox.com/t/0/AAAaUhNETFMwOwznWWnhLE6nyumfKBQWizFTvnuus0g6AQ/12/143371482/jpeg/32x32/3/1371139200/0/2/turizm_sadece_ikonlar.jpg/swqzacvCbdXp0pxU2s6_Q5NW_p5F0DbsYu9ngJ3zt7k?size=1024x76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0800" y="1340768"/>
            <a:ext cx="7702526"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6422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65123893"/>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a:t>
              </a:r>
              <a:r>
                <a:rPr lang="tr-TR" sz="2600" b="1" kern="1200" dirty="0" smtClean="0">
                  <a:solidFill>
                    <a:schemeClr val="bg1"/>
                  </a:solidFill>
                </a:rPr>
                <a:t>Rekabetçi Sektörler-Turizm</a:t>
              </a:r>
              <a:endParaRPr lang="tr-TR" sz="2600" kern="1200" dirty="0">
                <a:solidFill>
                  <a:schemeClr val="bg1"/>
                </a:solidFill>
              </a:endParaRPr>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4" name="4 Metin kutusu"/>
          <p:cNvSpPr txBox="1">
            <a:spLocks noChangeArrowheads="1"/>
          </p:cNvSpPr>
          <p:nvPr/>
        </p:nvSpPr>
        <p:spPr bwMode="auto">
          <a:xfrm>
            <a:off x="1131897" y="5740998"/>
            <a:ext cx="7543800" cy="261610"/>
          </a:xfrm>
          <a:prstGeom prst="rect">
            <a:avLst/>
          </a:prstGeom>
          <a:solidFill>
            <a:schemeClr val="accent5">
              <a:lumMod val="75000"/>
            </a:schemeClr>
          </a:solidFill>
          <a:ln>
            <a:noFill/>
          </a:ln>
        </p:spPr>
        <p:txBody>
          <a:bodyPr>
            <a:spAutoFit/>
          </a:bodyPr>
          <a:lstStyle>
            <a:lvl1pPr eaLnBrk="0" hangingPunct="0">
              <a:defRPr>
                <a:solidFill>
                  <a:schemeClr val="tx1"/>
                </a:solidFill>
                <a:latin typeface="Tahoma" pitchFamily="34" charset="0"/>
                <a:cs typeface="Arial" pitchFamily="34" charset="0"/>
              </a:defRPr>
            </a:lvl1pPr>
            <a:lvl2pPr marL="742950" indent="-285750" eaLnBrk="0" hangingPunct="0">
              <a:defRPr>
                <a:solidFill>
                  <a:schemeClr val="tx1"/>
                </a:solidFill>
                <a:latin typeface="Tahoma" pitchFamily="34" charset="0"/>
                <a:cs typeface="Arial" pitchFamily="34" charset="0"/>
              </a:defRPr>
            </a:lvl2pPr>
            <a:lvl3pPr marL="1143000" indent="-228600" eaLnBrk="0" hangingPunct="0">
              <a:defRPr>
                <a:solidFill>
                  <a:schemeClr val="tx1"/>
                </a:solidFill>
                <a:latin typeface="Tahoma" pitchFamily="34" charset="0"/>
                <a:cs typeface="Arial" pitchFamily="34" charset="0"/>
              </a:defRPr>
            </a:lvl3pPr>
            <a:lvl4pPr marL="1600200" indent="-228600" eaLnBrk="0" hangingPunct="0">
              <a:defRPr>
                <a:solidFill>
                  <a:schemeClr val="tx1"/>
                </a:solidFill>
                <a:latin typeface="Tahoma" pitchFamily="34" charset="0"/>
                <a:cs typeface="Arial" pitchFamily="34" charset="0"/>
              </a:defRPr>
            </a:lvl4pPr>
            <a:lvl5pPr marL="2057400" indent="-228600" eaLnBrk="0" hangingPunct="0">
              <a:defRPr>
                <a:solidFill>
                  <a:schemeClr val="tx1"/>
                </a:solidFill>
                <a:latin typeface="Tahoma" pitchFamily="34" charset="0"/>
                <a:cs typeface="Arial" pitchFamily="34" charset="0"/>
              </a:defRPr>
            </a:lvl5pPr>
            <a:lvl6pPr marL="2514600" indent="-228600" eaLnBrk="0" fontAlgn="base" hangingPunct="0">
              <a:spcBef>
                <a:spcPct val="0"/>
              </a:spcBef>
              <a:spcAft>
                <a:spcPct val="0"/>
              </a:spcAft>
              <a:defRPr>
                <a:solidFill>
                  <a:schemeClr val="tx1"/>
                </a:solidFill>
                <a:latin typeface="Tahoma" pitchFamily="34" charset="0"/>
                <a:cs typeface="Arial" pitchFamily="34" charset="0"/>
              </a:defRPr>
            </a:lvl6pPr>
            <a:lvl7pPr marL="2971800" indent="-228600" eaLnBrk="0" fontAlgn="base" hangingPunct="0">
              <a:spcBef>
                <a:spcPct val="0"/>
              </a:spcBef>
              <a:spcAft>
                <a:spcPct val="0"/>
              </a:spcAft>
              <a:defRPr>
                <a:solidFill>
                  <a:schemeClr val="tx1"/>
                </a:solidFill>
                <a:latin typeface="Tahoma" pitchFamily="34" charset="0"/>
                <a:cs typeface="Arial" pitchFamily="34" charset="0"/>
              </a:defRPr>
            </a:lvl7pPr>
            <a:lvl8pPr marL="3429000" indent="-228600" eaLnBrk="0" fontAlgn="base" hangingPunct="0">
              <a:spcBef>
                <a:spcPct val="0"/>
              </a:spcBef>
              <a:spcAft>
                <a:spcPct val="0"/>
              </a:spcAft>
              <a:defRPr>
                <a:solidFill>
                  <a:schemeClr val="tx1"/>
                </a:solidFill>
                <a:latin typeface="Tahoma" pitchFamily="34" charset="0"/>
                <a:cs typeface="Arial" pitchFamily="34" charset="0"/>
              </a:defRPr>
            </a:lvl8pPr>
            <a:lvl9pPr marL="3886200" indent="-228600" eaLnBrk="0" fontAlgn="base" hangingPunct="0">
              <a:spcBef>
                <a:spcPct val="0"/>
              </a:spcBef>
              <a:spcAft>
                <a:spcPct val="0"/>
              </a:spcAft>
              <a:defRPr>
                <a:solidFill>
                  <a:schemeClr val="tx1"/>
                </a:solidFill>
                <a:latin typeface="Tahoma" pitchFamily="34" charset="0"/>
                <a:cs typeface="Arial" pitchFamily="34" charset="0"/>
              </a:defRPr>
            </a:lvl9pPr>
          </a:lstStyle>
          <a:p>
            <a:pPr eaLnBrk="1" hangingPunct="1">
              <a:defRPr/>
            </a:pPr>
            <a:r>
              <a:rPr lang="tr-TR" sz="1100" b="1" i="1" dirty="0" smtClean="0">
                <a:solidFill>
                  <a:schemeClr val="bg1"/>
                </a:solidFill>
                <a:effectLst>
                  <a:outerShdw blurRad="38100" dist="38100" dir="2700000" algn="tl">
                    <a:srgbClr val="000000">
                      <a:alpha val="43137"/>
                    </a:srgbClr>
                  </a:outerShdw>
                </a:effectLst>
                <a:latin typeface="Calibri" pitchFamily="34" charset="0"/>
              </a:rPr>
              <a:t>Kaynak: Kültür </a:t>
            </a:r>
            <a:r>
              <a:rPr lang="tr-TR" sz="1100" b="1" i="1" dirty="0">
                <a:solidFill>
                  <a:schemeClr val="bg1"/>
                </a:solidFill>
                <a:effectLst>
                  <a:outerShdw blurRad="38100" dist="38100" dir="2700000" algn="tl">
                    <a:srgbClr val="000000">
                      <a:alpha val="43137"/>
                    </a:srgbClr>
                  </a:outerShdw>
                </a:effectLst>
                <a:latin typeface="Calibri" pitchFamily="34" charset="0"/>
              </a:rPr>
              <a:t>ve Turizm Bakanlığı </a:t>
            </a:r>
            <a:r>
              <a:rPr lang="tr-TR" sz="1100" b="1" i="1" dirty="0" smtClean="0">
                <a:solidFill>
                  <a:schemeClr val="bg1"/>
                </a:solidFill>
                <a:effectLst>
                  <a:outerShdw blurRad="38100" dist="38100" dir="2700000" algn="tl">
                    <a:srgbClr val="000000">
                      <a:alpha val="43137"/>
                    </a:srgbClr>
                  </a:outerShdw>
                </a:effectLst>
                <a:latin typeface="Calibri" pitchFamily="34" charset="0"/>
              </a:rPr>
              <a:t>, 2018; erişim 2020. </a:t>
            </a:r>
            <a:endParaRPr lang="tr-TR" sz="1100" b="1" i="1" dirty="0">
              <a:solidFill>
                <a:schemeClr val="bg1"/>
              </a:solidFill>
              <a:effectLst>
                <a:outerShdw blurRad="38100" dist="38100" dir="2700000" algn="tl">
                  <a:srgbClr val="000000">
                    <a:alpha val="43137"/>
                  </a:srgbClr>
                </a:outerShdw>
              </a:effectLst>
              <a:latin typeface="Calibri" pitchFamily="34" charset="0"/>
            </a:endParaRPr>
          </a:p>
        </p:txBody>
      </p:sp>
      <p:graphicFrame>
        <p:nvGraphicFramePr>
          <p:cNvPr id="13" name="Table 4"/>
          <p:cNvGraphicFramePr>
            <a:graphicFrameLocks noGrp="1"/>
          </p:cNvGraphicFramePr>
          <p:nvPr>
            <p:extLst>
              <p:ext uri="{D42A27DB-BD31-4B8C-83A1-F6EECF244321}">
                <p14:modId xmlns:p14="http://schemas.microsoft.com/office/powerpoint/2010/main" val="1874603101"/>
              </p:ext>
            </p:extLst>
          </p:nvPr>
        </p:nvGraphicFramePr>
        <p:xfrm>
          <a:off x="1691680" y="1340768"/>
          <a:ext cx="5328592" cy="4150044"/>
        </p:xfrm>
        <a:graphic>
          <a:graphicData uri="http://schemas.openxmlformats.org/drawingml/2006/table">
            <a:tbl>
              <a:tblPr/>
              <a:tblGrid>
                <a:gridCol w="4284380"/>
                <a:gridCol w="1044212"/>
              </a:tblGrid>
              <a:tr h="502557">
                <a:tc>
                  <a:txBody>
                    <a:bodyPr/>
                    <a:lstStyle/>
                    <a:p>
                      <a:pPr algn="just">
                        <a:lnSpc>
                          <a:spcPct val="150000"/>
                        </a:lnSpc>
                        <a:spcAft>
                          <a:spcPts val="1000"/>
                        </a:spcAft>
                      </a:pPr>
                      <a:r>
                        <a:rPr lang="tr-TR" sz="1400" b="1" dirty="0">
                          <a:latin typeface="Calibri"/>
                          <a:ea typeface="Calibri"/>
                          <a:cs typeface="Times New Roman"/>
                        </a:rPr>
                        <a:t> </a:t>
                      </a:r>
                      <a:r>
                        <a:rPr lang="tr-TR" sz="1400" dirty="0">
                          <a:latin typeface="Calibri"/>
                          <a:ea typeface="Calibri"/>
                          <a:cs typeface="Times New Roman"/>
                        </a:rPr>
                        <a:t> </a:t>
                      </a: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solidFill>
                      <a:srgbClr val="9BBB59"/>
                    </a:solidFill>
                  </a:tcPr>
                </a:tc>
                <a:tc>
                  <a:txBody>
                    <a:bodyPr/>
                    <a:lstStyle/>
                    <a:p>
                      <a:pPr algn="ctr">
                        <a:lnSpc>
                          <a:spcPct val="150000"/>
                        </a:lnSpc>
                        <a:spcAft>
                          <a:spcPts val="1000"/>
                        </a:spcAft>
                      </a:pPr>
                      <a:r>
                        <a:rPr lang="tr-TR" sz="1400" b="1" dirty="0" smtClean="0">
                          <a:latin typeface="Calibri"/>
                          <a:ea typeface="Calibri"/>
                          <a:cs typeface="Times New Roman"/>
                        </a:rPr>
                        <a:t>Bitlis</a:t>
                      </a:r>
                      <a:endParaRPr lang="tr-TR" sz="1400"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solidFill>
                      <a:srgbClr val="9BBB59"/>
                    </a:solidFill>
                  </a:tcPr>
                </a:tc>
              </a:tr>
              <a:tr h="357291">
                <a:tc>
                  <a:txBody>
                    <a:bodyPr/>
                    <a:lstStyle/>
                    <a:p>
                      <a:pPr algn="just">
                        <a:lnSpc>
                          <a:spcPct val="150000"/>
                        </a:lnSpc>
                        <a:spcAft>
                          <a:spcPts val="1000"/>
                        </a:spcAft>
                      </a:pPr>
                      <a:r>
                        <a:rPr lang="tr-TR" sz="1400" b="1" dirty="0">
                          <a:latin typeface="Calibri"/>
                          <a:ea typeface="Calibri"/>
                          <a:cs typeface="Times New Roman"/>
                        </a:rPr>
                        <a:t>Yabancı  Ziyaretçi Sayısı </a:t>
                      </a:r>
                      <a:endParaRPr lang="tr-TR" sz="1400" dirty="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pPr>
                      <a:r>
                        <a:rPr lang="tr-TR" sz="1400" b="1" kern="1200" dirty="0" smtClean="0">
                          <a:solidFill>
                            <a:schemeClr val="tx1"/>
                          </a:solidFill>
                          <a:latin typeface="Calibri"/>
                          <a:ea typeface="Calibri"/>
                          <a:cs typeface="Times New Roman"/>
                        </a:rPr>
                        <a:t>1727</a:t>
                      </a:r>
                      <a:endParaRPr lang="tr-TR" sz="1400" b="1" kern="1200" dirty="0">
                        <a:solidFill>
                          <a:schemeClr val="tx1"/>
                        </a:solidFill>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355213">
                <a:tc>
                  <a:txBody>
                    <a:bodyPr/>
                    <a:lstStyle/>
                    <a:p>
                      <a:pPr algn="just">
                        <a:lnSpc>
                          <a:spcPct val="150000"/>
                        </a:lnSpc>
                        <a:spcAft>
                          <a:spcPts val="1000"/>
                        </a:spcAft>
                      </a:pPr>
                      <a:r>
                        <a:rPr lang="tr-TR" sz="1400" b="1" dirty="0">
                          <a:latin typeface="Calibri"/>
                          <a:ea typeface="Calibri"/>
                          <a:cs typeface="Times New Roman"/>
                        </a:rPr>
                        <a:t>Yerli Ziyaretçi Sayısı </a:t>
                      </a:r>
                      <a:endParaRPr lang="tr-TR" sz="1400" dirty="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marL="0" algn="ctr" defTabSz="914400" rtl="0" eaLnBrk="1" latinLnBrk="0" hangingPunct="1">
                        <a:lnSpc>
                          <a:spcPct val="150000"/>
                        </a:lnSpc>
                        <a:spcAft>
                          <a:spcPts val="1000"/>
                        </a:spcAft>
                      </a:pPr>
                      <a:r>
                        <a:rPr lang="tr-TR" sz="1400" b="1" kern="1200" dirty="0" smtClean="0">
                          <a:solidFill>
                            <a:schemeClr val="tx1"/>
                          </a:solidFill>
                          <a:latin typeface="Calibri"/>
                          <a:ea typeface="Calibri"/>
                          <a:cs typeface="Times New Roman"/>
                        </a:rPr>
                        <a:t>116798</a:t>
                      </a:r>
                      <a:endParaRPr lang="tr-TR" sz="1400" b="1" kern="1200" dirty="0">
                        <a:solidFill>
                          <a:schemeClr val="tx1"/>
                        </a:solidFill>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357291">
                <a:tc>
                  <a:txBody>
                    <a:bodyPr/>
                    <a:lstStyle/>
                    <a:p>
                      <a:pPr algn="just">
                        <a:lnSpc>
                          <a:spcPct val="150000"/>
                        </a:lnSpc>
                        <a:spcAft>
                          <a:spcPts val="1000"/>
                        </a:spcAft>
                      </a:pPr>
                      <a:r>
                        <a:rPr lang="tr-TR" sz="1400" b="1" dirty="0" smtClean="0">
                          <a:latin typeface="Calibri"/>
                          <a:ea typeface="Calibri"/>
                          <a:cs typeface="Times New Roman"/>
                        </a:rPr>
                        <a:t>Konaklama</a:t>
                      </a:r>
                      <a:r>
                        <a:rPr lang="tr-TR" sz="1400" b="1" baseline="0" dirty="0" smtClean="0">
                          <a:latin typeface="Calibri"/>
                          <a:ea typeface="Calibri"/>
                          <a:cs typeface="Times New Roman"/>
                        </a:rPr>
                        <a:t> </a:t>
                      </a:r>
                      <a:r>
                        <a:rPr lang="tr-TR" sz="1400" b="1" dirty="0" smtClean="0">
                          <a:latin typeface="Calibri"/>
                          <a:ea typeface="Calibri"/>
                          <a:cs typeface="Times New Roman"/>
                        </a:rPr>
                        <a:t>Tesisi </a:t>
                      </a:r>
                      <a:r>
                        <a:rPr lang="tr-TR" sz="1400" b="1" dirty="0">
                          <a:latin typeface="Calibri"/>
                          <a:ea typeface="Calibri"/>
                          <a:cs typeface="Times New Roman"/>
                        </a:rPr>
                        <a:t>Sayısı </a:t>
                      </a:r>
                      <a:endParaRPr lang="tr-TR" sz="1400" dirty="0" smtClean="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algn="ctr">
                        <a:lnSpc>
                          <a:spcPct val="150000"/>
                        </a:lnSpc>
                        <a:spcAft>
                          <a:spcPts val="1000"/>
                        </a:spcAft>
                      </a:pPr>
                      <a:r>
                        <a:rPr lang="tr-TR" sz="1400" b="1" dirty="0" smtClean="0">
                          <a:latin typeface="Calibri"/>
                          <a:ea typeface="Calibri"/>
                          <a:cs typeface="Times New Roman"/>
                        </a:rPr>
                        <a:t>26</a:t>
                      </a:r>
                      <a:endParaRPr lang="tr-TR" sz="1400" b="1"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357291">
                <a:tc>
                  <a:txBody>
                    <a:bodyPr/>
                    <a:lstStyle/>
                    <a:p>
                      <a:pPr algn="just">
                        <a:lnSpc>
                          <a:spcPct val="150000"/>
                        </a:lnSpc>
                        <a:spcAft>
                          <a:spcPts val="1000"/>
                        </a:spcAft>
                      </a:pPr>
                      <a:r>
                        <a:rPr lang="tr-TR" sz="1400" b="1" dirty="0" smtClean="0">
                          <a:latin typeface="Calibri"/>
                          <a:ea typeface="Calibri"/>
                          <a:cs typeface="Times New Roman"/>
                        </a:rPr>
                        <a:t>Konaklama Tesislerinin</a:t>
                      </a:r>
                      <a:r>
                        <a:rPr lang="tr-TR" sz="1400" b="1" baseline="0" dirty="0" smtClean="0">
                          <a:latin typeface="Calibri"/>
                          <a:ea typeface="Calibri"/>
                          <a:cs typeface="Times New Roman"/>
                        </a:rPr>
                        <a:t> Yatak Kapasitesi</a:t>
                      </a:r>
                      <a:endParaRPr lang="tr-TR" sz="1400" dirty="0" smtClean="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algn="ctr">
                        <a:lnSpc>
                          <a:spcPct val="150000"/>
                        </a:lnSpc>
                        <a:spcAft>
                          <a:spcPts val="1000"/>
                        </a:spcAft>
                      </a:pPr>
                      <a:r>
                        <a:rPr lang="tr-TR" sz="1400" b="1" dirty="0" smtClean="0">
                          <a:latin typeface="Calibri"/>
                          <a:ea typeface="Calibri"/>
                          <a:cs typeface="Times New Roman"/>
                        </a:rPr>
                        <a:t>1920</a:t>
                      </a:r>
                      <a:endParaRPr lang="tr-TR" sz="1400" b="1"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348869">
                <a:tc>
                  <a:txBody>
                    <a:bodyPr/>
                    <a:lstStyle/>
                    <a:p>
                      <a:pPr algn="just">
                        <a:lnSpc>
                          <a:spcPct val="150000"/>
                        </a:lnSpc>
                        <a:spcAft>
                          <a:spcPts val="1000"/>
                        </a:spcAft>
                      </a:pPr>
                      <a:r>
                        <a:rPr lang="tr-TR" sz="1400" b="1" dirty="0" smtClean="0">
                          <a:latin typeface="Calibri"/>
                          <a:ea typeface="Calibri"/>
                          <a:cs typeface="Times New Roman"/>
                        </a:rPr>
                        <a:t>Bakanlık Ruhsatlı Tesis </a:t>
                      </a:r>
                      <a:r>
                        <a:rPr lang="tr-TR" sz="1400" b="1" dirty="0">
                          <a:latin typeface="Calibri"/>
                          <a:ea typeface="Calibri"/>
                          <a:cs typeface="Times New Roman"/>
                        </a:rPr>
                        <a:t>Sayısı </a:t>
                      </a:r>
                      <a:endParaRPr lang="tr-TR" sz="1400" dirty="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algn="ctr">
                        <a:lnSpc>
                          <a:spcPct val="150000"/>
                        </a:lnSpc>
                        <a:spcAft>
                          <a:spcPts val="1000"/>
                        </a:spcAft>
                      </a:pPr>
                      <a:r>
                        <a:rPr lang="tr-TR" sz="1400" b="1" dirty="0" smtClean="0">
                          <a:latin typeface="Calibri"/>
                          <a:ea typeface="Calibri"/>
                          <a:cs typeface="Times New Roman"/>
                        </a:rPr>
                        <a:t>9</a:t>
                      </a:r>
                      <a:endParaRPr lang="tr-TR" sz="1400" b="1"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623844">
                <a:tc>
                  <a:txBody>
                    <a:bodyPr/>
                    <a:lstStyle/>
                    <a:p>
                      <a:pPr algn="l">
                        <a:lnSpc>
                          <a:spcPct val="150000"/>
                        </a:lnSpc>
                        <a:spcAft>
                          <a:spcPts val="1000"/>
                        </a:spcAft>
                      </a:pPr>
                      <a:r>
                        <a:rPr lang="tr-TR" sz="1400" b="1" dirty="0" smtClean="0">
                          <a:latin typeface="Calibri"/>
                          <a:ea typeface="Calibri"/>
                          <a:cs typeface="Times New Roman"/>
                        </a:rPr>
                        <a:t>Bakanlık Ruhsatlı </a:t>
                      </a:r>
                      <a:r>
                        <a:rPr lang="tr-TR" sz="1400" b="1" dirty="0">
                          <a:latin typeface="Calibri"/>
                          <a:ea typeface="Calibri"/>
                          <a:cs typeface="Times New Roman"/>
                        </a:rPr>
                        <a:t>Tesislerin Yatak </a:t>
                      </a:r>
                      <a:r>
                        <a:rPr lang="tr-TR" sz="1400" b="1" dirty="0" smtClean="0">
                          <a:latin typeface="Calibri"/>
                          <a:ea typeface="Calibri"/>
                          <a:cs typeface="Times New Roman"/>
                        </a:rPr>
                        <a:t>Sayıları</a:t>
                      </a:r>
                      <a:r>
                        <a:rPr lang="tr-TR" sz="1400" b="1" baseline="0" dirty="0" smtClean="0">
                          <a:latin typeface="Calibri"/>
                          <a:ea typeface="Calibri"/>
                          <a:cs typeface="Times New Roman"/>
                        </a:rPr>
                        <a:t> </a:t>
                      </a:r>
                      <a:endParaRPr lang="tr-TR" sz="1400" dirty="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algn="ctr">
                        <a:lnSpc>
                          <a:spcPct val="150000"/>
                        </a:lnSpc>
                        <a:spcAft>
                          <a:spcPts val="1000"/>
                        </a:spcAft>
                      </a:pPr>
                      <a:r>
                        <a:rPr lang="tr-TR" sz="1400" b="1" dirty="0" smtClean="0">
                          <a:latin typeface="Calibri"/>
                          <a:ea typeface="Calibri"/>
                          <a:cs typeface="Times New Roman"/>
                        </a:rPr>
                        <a:t>867</a:t>
                      </a:r>
                      <a:endParaRPr lang="tr-TR" sz="1400" b="1"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623844">
                <a:tc>
                  <a:txBody>
                    <a:bodyPr/>
                    <a:lstStyle/>
                    <a:p>
                      <a:pPr algn="l">
                        <a:lnSpc>
                          <a:spcPct val="150000"/>
                        </a:lnSpc>
                        <a:spcAft>
                          <a:spcPts val="1000"/>
                        </a:spcAft>
                      </a:pPr>
                      <a:r>
                        <a:rPr lang="tr-TR" sz="1400" b="1" dirty="0">
                          <a:latin typeface="Calibri"/>
                          <a:ea typeface="Calibri"/>
                          <a:cs typeface="Times New Roman"/>
                        </a:rPr>
                        <a:t>Belediye Belgeli </a:t>
                      </a:r>
                      <a:r>
                        <a:rPr lang="tr-TR" sz="1400" b="1" dirty="0" smtClean="0">
                          <a:latin typeface="Calibri"/>
                          <a:ea typeface="Calibri"/>
                          <a:cs typeface="Times New Roman"/>
                        </a:rPr>
                        <a:t>Tesis</a:t>
                      </a:r>
                      <a:r>
                        <a:rPr lang="tr-TR" sz="1400" b="1" baseline="0" dirty="0" smtClean="0">
                          <a:latin typeface="Calibri"/>
                          <a:ea typeface="Calibri"/>
                          <a:cs typeface="Times New Roman"/>
                        </a:rPr>
                        <a:t> Sayısı</a:t>
                      </a:r>
                      <a:r>
                        <a:rPr lang="tr-TR" sz="1400" b="1" dirty="0">
                          <a:latin typeface="Calibri"/>
                          <a:ea typeface="Calibri"/>
                          <a:cs typeface="Times New Roman"/>
                        </a:rPr>
                        <a:t> </a:t>
                      </a:r>
                      <a:endParaRPr lang="tr-TR" sz="1400" dirty="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algn="ctr">
                        <a:lnSpc>
                          <a:spcPct val="150000"/>
                        </a:lnSpc>
                        <a:spcAft>
                          <a:spcPts val="1000"/>
                        </a:spcAft>
                      </a:pPr>
                      <a:r>
                        <a:rPr lang="tr-TR" sz="1400" b="1" dirty="0" smtClean="0">
                          <a:latin typeface="Calibri"/>
                          <a:ea typeface="Calibri"/>
                          <a:cs typeface="Times New Roman"/>
                        </a:rPr>
                        <a:t>17</a:t>
                      </a:r>
                      <a:endParaRPr lang="tr-TR" sz="1400" b="1"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r h="623844">
                <a:tc>
                  <a:txBody>
                    <a:bodyPr/>
                    <a:lstStyle/>
                    <a:p>
                      <a:pPr marL="0" marR="0" indent="0" algn="l" defTabSz="914400" rtl="0" eaLnBrk="1" fontAlgn="auto" latinLnBrk="0" hangingPunct="1">
                        <a:lnSpc>
                          <a:spcPct val="150000"/>
                        </a:lnSpc>
                        <a:spcBef>
                          <a:spcPts val="0"/>
                        </a:spcBef>
                        <a:spcAft>
                          <a:spcPts val="1000"/>
                        </a:spcAft>
                        <a:buClrTx/>
                        <a:buSzTx/>
                        <a:buFontTx/>
                        <a:buNone/>
                        <a:tabLst/>
                        <a:defRPr/>
                      </a:pPr>
                      <a:r>
                        <a:rPr lang="tr-TR" sz="1400" b="1" dirty="0" smtClean="0">
                          <a:latin typeface="Calibri"/>
                          <a:ea typeface="Calibri"/>
                          <a:cs typeface="Times New Roman"/>
                        </a:rPr>
                        <a:t>Belediye Belgeli Tesislerin Yatak Sayıları</a:t>
                      </a:r>
                      <a:r>
                        <a:rPr lang="tr-TR" sz="1400" b="1" baseline="0" dirty="0" smtClean="0">
                          <a:latin typeface="Calibri"/>
                          <a:ea typeface="Calibri"/>
                          <a:cs typeface="Times New Roman"/>
                        </a:rPr>
                        <a:t> </a:t>
                      </a:r>
                      <a:endParaRPr lang="tr-TR" sz="1400" dirty="0" smtClean="0">
                        <a:latin typeface="Calibri"/>
                        <a:ea typeface="Calibri"/>
                        <a:cs typeface="Times New Roman"/>
                      </a:endParaRPr>
                    </a:p>
                  </a:txBody>
                  <a:tcPr marL="40638" marR="40638" marT="9524" marB="0">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c>
                  <a:txBody>
                    <a:bodyPr/>
                    <a:lstStyle/>
                    <a:p>
                      <a:pPr algn="ctr">
                        <a:lnSpc>
                          <a:spcPct val="150000"/>
                        </a:lnSpc>
                        <a:spcAft>
                          <a:spcPts val="1000"/>
                        </a:spcAft>
                      </a:pPr>
                      <a:r>
                        <a:rPr lang="tr-TR" sz="1400" b="1" dirty="0" smtClean="0">
                          <a:latin typeface="Calibri"/>
                          <a:ea typeface="Calibri"/>
                          <a:cs typeface="Times New Roman"/>
                        </a:rPr>
                        <a:t>1053</a:t>
                      </a:r>
                      <a:endParaRPr lang="tr-TR" sz="1400" b="1" dirty="0">
                        <a:latin typeface="Calibri"/>
                        <a:ea typeface="Calibri"/>
                        <a:cs typeface="Times New Roman"/>
                      </a:endParaRPr>
                    </a:p>
                  </a:txBody>
                  <a:tcPr marL="40638" marR="40638" marT="9524" marB="0" anchor="ctr">
                    <a:lnL w="19050" cap="flat" cmpd="sng" algn="ctr">
                      <a:solidFill>
                        <a:srgbClr val="1F497D"/>
                      </a:solidFill>
                      <a:prstDash val="solid"/>
                      <a:round/>
                      <a:headEnd type="none" w="med" len="med"/>
                      <a:tailEnd type="none" w="med" len="med"/>
                    </a:lnL>
                    <a:lnR w="19050" cap="flat" cmpd="sng" algn="ctr">
                      <a:solidFill>
                        <a:srgbClr val="1F497D"/>
                      </a:solidFill>
                      <a:prstDash val="solid"/>
                      <a:round/>
                      <a:headEnd type="none" w="med" len="med"/>
                      <a:tailEnd type="none" w="med" len="med"/>
                    </a:lnR>
                    <a:lnT w="19050" cap="flat" cmpd="sng" algn="ctr">
                      <a:solidFill>
                        <a:srgbClr val="1F497D"/>
                      </a:solidFill>
                      <a:prstDash val="solid"/>
                      <a:round/>
                      <a:headEnd type="none" w="med" len="med"/>
                      <a:tailEnd type="none" w="med" len="med"/>
                    </a:lnT>
                    <a:lnB w="19050" cap="flat" cmpd="sng" algn="ctr">
                      <a:solidFill>
                        <a:srgbClr val="1F497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60038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50" fill="hold"/>
                                        <p:tgtEl>
                                          <p:spTgt spid="14"/>
                                        </p:tgtEl>
                                        <p:attrNameLst>
                                          <p:attrName>ppt_x</p:attrName>
                                        </p:attrNameLst>
                                      </p:cBhvr>
                                      <p:tavLst>
                                        <p:tav tm="0">
                                          <p:val>
                                            <p:strVal val="0-#ppt_w/2"/>
                                          </p:val>
                                        </p:tav>
                                        <p:tav tm="100000">
                                          <p:val>
                                            <p:strVal val="#ppt_x"/>
                                          </p:val>
                                        </p:tav>
                                      </p:tavLst>
                                    </p:anim>
                                    <p:anim calcmode="lin" valueType="num">
                                      <p:cBhvr additive="base">
                                        <p:cTn id="8" dur="25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10"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18321230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2" name="2 İçerik Yer Tutucusu"/>
          <p:cNvSpPr txBox="1">
            <a:spLocks/>
          </p:cNvSpPr>
          <p:nvPr/>
        </p:nvSpPr>
        <p:spPr>
          <a:xfrm>
            <a:off x="1150676" y="1268760"/>
            <a:ext cx="7993324" cy="5184575"/>
          </a:xfrm>
          <a:prstGeom prst="rect">
            <a:avLst/>
          </a:prstGeom>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buFontTx/>
              <a:buNone/>
              <a:defRPr/>
            </a:pPr>
            <a:r>
              <a:rPr lang="tr-TR" sz="2400" b="1" dirty="0">
                <a:latin typeface="Calibri" pitchFamily="34" charset="0"/>
              </a:rPr>
              <a:t>Bölgede Öne Çıkan ve Potansiyeli Yüksek Olan Turizm </a:t>
            </a:r>
            <a:r>
              <a:rPr lang="tr-TR" sz="2400" b="1" dirty="0" smtClean="0">
                <a:latin typeface="Calibri" pitchFamily="34" charset="0"/>
              </a:rPr>
              <a:t>Türleri </a:t>
            </a:r>
            <a:endParaRPr lang="tr-TR" sz="2400" dirty="0" smtClean="0">
              <a:latin typeface="Calibri" pitchFamily="34" charset="0"/>
            </a:endParaRPr>
          </a:p>
          <a:p>
            <a:pPr>
              <a:buFont typeface="Arial" pitchFamily="34" charset="0"/>
              <a:buChar char="•"/>
              <a:defRPr/>
            </a:pPr>
            <a:r>
              <a:rPr lang="tr-TR" sz="2400" dirty="0" smtClean="0">
                <a:latin typeface="Calibri" pitchFamily="34" charset="0"/>
              </a:rPr>
              <a:t>İnanç </a:t>
            </a:r>
            <a:r>
              <a:rPr lang="tr-TR" sz="2400" dirty="0">
                <a:latin typeface="Calibri" pitchFamily="34" charset="0"/>
              </a:rPr>
              <a:t>ve Kültür Turizmi,</a:t>
            </a:r>
          </a:p>
          <a:p>
            <a:pPr>
              <a:buFont typeface="Arial" pitchFamily="34" charset="0"/>
              <a:buChar char="•"/>
              <a:defRPr/>
            </a:pPr>
            <a:r>
              <a:rPr lang="tr-TR" sz="2400" dirty="0">
                <a:latin typeface="Calibri" pitchFamily="34" charset="0"/>
              </a:rPr>
              <a:t>Tarih ve Arkeoloji Turizmi, </a:t>
            </a:r>
          </a:p>
          <a:p>
            <a:pPr>
              <a:buFont typeface="Arial" pitchFamily="34" charset="0"/>
              <a:buChar char="•"/>
              <a:defRPr/>
            </a:pPr>
            <a:r>
              <a:rPr lang="tr-TR" sz="2400" dirty="0">
                <a:latin typeface="Calibri" pitchFamily="34" charset="0"/>
              </a:rPr>
              <a:t>Doğa Turizmi</a:t>
            </a:r>
          </a:p>
          <a:p>
            <a:pPr>
              <a:buFont typeface="Arial" pitchFamily="34" charset="0"/>
              <a:buChar char="•"/>
              <a:defRPr/>
            </a:pPr>
            <a:r>
              <a:rPr lang="tr-TR" sz="2400" dirty="0">
                <a:latin typeface="Calibri" pitchFamily="34" charset="0"/>
              </a:rPr>
              <a:t>Gastronomi Turizmi</a:t>
            </a:r>
          </a:p>
          <a:p>
            <a:pPr>
              <a:buFont typeface="Arial" pitchFamily="34" charset="0"/>
              <a:buChar char="•"/>
              <a:defRPr/>
            </a:pPr>
            <a:r>
              <a:rPr lang="tr-TR" sz="2400" dirty="0">
                <a:latin typeface="Calibri" pitchFamily="34" charset="0"/>
              </a:rPr>
              <a:t>Dağcılık ve Tırmanma</a:t>
            </a:r>
          </a:p>
          <a:p>
            <a:pPr>
              <a:buFont typeface="Arial" pitchFamily="34" charset="0"/>
              <a:buChar char="•"/>
              <a:defRPr/>
            </a:pPr>
            <a:r>
              <a:rPr lang="tr-TR" sz="2400" dirty="0">
                <a:latin typeface="Calibri" pitchFamily="34" charset="0"/>
              </a:rPr>
              <a:t>Su Sporları Turizmi</a:t>
            </a:r>
          </a:p>
          <a:p>
            <a:pPr>
              <a:buFont typeface="Arial" pitchFamily="34" charset="0"/>
              <a:buChar char="•"/>
              <a:defRPr/>
            </a:pPr>
            <a:r>
              <a:rPr lang="tr-TR" sz="2400" dirty="0">
                <a:latin typeface="Calibri" pitchFamily="34" charset="0"/>
              </a:rPr>
              <a:t>Kuş Gözlemciliği</a:t>
            </a:r>
          </a:p>
          <a:p>
            <a:pPr>
              <a:buFont typeface="Arial" pitchFamily="34" charset="0"/>
              <a:buChar char="•"/>
              <a:defRPr/>
            </a:pPr>
            <a:r>
              <a:rPr lang="tr-TR" sz="2400" dirty="0">
                <a:latin typeface="Calibri" pitchFamily="34" charset="0"/>
              </a:rPr>
              <a:t>Kış Turizmi</a:t>
            </a:r>
          </a:p>
          <a:p>
            <a:pPr>
              <a:buFont typeface="Arial" pitchFamily="34" charset="0"/>
              <a:buChar char="•"/>
              <a:defRPr/>
            </a:pPr>
            <a:r>
              <a:rPr lang="tr-TR" sz="2400" dirty="0">
                <a:latin typeface="Calibri" pitchFamily="34" charset="0"/>
              </a:rPr>
              <a:t>Kıyı </a:t>
            </a:r>
            <a:r>
              <a:rPr lang="tr-TR" sz="2400" dirty="0" smtClean="0">
                <a:latin typeface="Calibri" pitchFamily="34" charset="0"/>
              </a:rPr>
              <a:t>Turizmi</a:t>
            </a:r>
            <a:endParaRPr lang="tr-TR" sz="2400" dirty="0">
              <a:latin typeface="Calibri" pitchFamily="34" charset="0"/>
            </a:endParaRPr>
          </a:p>
        </p:txBody>
      </p:sp>
    </p:spTree>
    <p:extLst>
      <p:ext uri="{BB962C8B-B14F-4D97-AF65-F5344CB8AC3E}">
        <p14:creationId xmlns:p14="http://schemas.microsoft.com/office/powerpoint/2010/main" val="3930659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250"/>
                                        <p:tgtEl>
                                          <p:spTgt spid="12">
                                            <p:txEl>
                                              <p:pRg st="0" end="0"/>
                                            </p:txEl>
                                          </p:spTgt>
                                        </p:tgtEl>
                                      </p:cBhvr>
                                    </p:animEffect>
                                    <p:anim calcmode="lin" valueType="num">
                                      <p:cBhvr>
                                        <p:cTn id="8" dur="25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25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250"/>
                                        <p:tgtEl>
                                          <p:spTgt spid="12">
                                            <p:txEl>
                                              <p:pRg st="1" end="1"/>
                                            </p:txEl>
                                          </p:spTgt>
                                        </p:tgtEl>
                                      </p:cBhvr>
                                    </p:animEffect>
                                    <p:anim calcmode="lin" valueType="num">
                                      <p:cBhvr>
                                        <p:cTn id="13" dur="25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250" fill="hold"/>
                                        <p:tgtEl>
                                          <p:spTgt spid="1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250"/>
                                        <p:tgtEl>
                                          <p:spTgt spid="12">
                                            <p:txEl>
                                              <p:pRg st="2" end="2"/>
                                            </p:txEl>
                                          </p:spTgt>
                                        </p:tgtEl>
                                      </p:cBhvr>
                                    </p:animEffect>
                                    <p:anim calcmode="lin" valueType="num">
                                      <p:cBhvr>
                                        <p:cTn id="18" dur="25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250" fill="hold"/>
                                        <p:tgtEl>
                                          <p:spTgt spid="1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250"/>
                                        <p:tgtEl>
                                          <p:spTgt spid="12">
                                            <p:txEl>
                                              <p:pRg st="3" end="3"/>
                                            </p:txEl>
                                          </p:spTgt>
                                        </p:tgtEl>
                                      </p:cBhvr>
                                    </p:animEffect>
                                    <p:anim calcmode="lin" valueType="num">
                                      <p:cBhvr>
                                        <p:cTn id="23" dur="25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4" dur="250" fill="hold"/>
                                        <p:tgtEl>
                                          <p:spTgt spid="1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250"/>
                                        <p:tgtEl>
                                          <p:spTgt spid="12">
                                            <p:txEl>
                                              <p:pRg st="4" end="4"/>
                                            </p:txEl>
                                          </p:spTgt>
                                        </p:tgtEl>
                                      </p:cBhvr>
                                    </p:animEffect>
                                    <p:anim calcmode="lin" valueType="num">
                                      <p:cBhvr>
                                        <p:cTn id="28" dur="25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9" dur="250" fill="hold"/>
                                        <p:tgtEl>
                                          <p:spTgt spid="1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250"/>
                                        <p:tgtEl>
                                          <p:spTgt spid="12">
                                            <p:txEl>
                                              <p:pRg st="5" end="5"/>
                                            </p:txEl>
                                          </p:spTgt>
                                        </p:tgtEl>
                                      </p:cBhvr>
                                    </p:animEffect>
                                    <p:anim calcmode="lin" valueType="num">
                                      <p:cBhvr>
                                        <p:cTn id="33" dur="25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4" dur="250" fill="hold"/>
                                        <p:tgtEl>
                                          <p:spTgt spid="1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250"/>
                                        <p:tgtEl>
                                          <p:spTgt spid="12">
                                            <p:txEl>
                                              <p:pRg st="6" end="6"/>
                                            </p:txEl>
                                          </p:spTgt>
                                        </p:tgtEl>
                                      </p:cBhvr>
                                    </p:animEffect>
                                    <p:anim calcmode="lin" valueType="num">
                                      <p:cBhvr>
                                        <p:cTn id="38" dur="25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9" dur="250" fill="hold"/>
                                        <p:tgtEl>
                                          <p:spTgt spid="12">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250"/>
                                        <p:tgtEl>
                                          <p:spTgt spid="12">
                                            <p:txEl>
                                              <p:pRg st="7" end="7"/>
                                            </p:txEl>
                                          </p:spTgt>
                                        </p:tgtEl>
                                      </p:cBhvr>
                                    </p:animEffect>
                                    <p:anim calcmode="lin" valueType="num">
                                      <p:cBhvr>
                                        <p:cTn id="43" dur="25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44" dur="250" fill="hold"/>
                                        <p:tgtEl>
                                          <p:spTgt spid="12">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2">
                                            <p:txEl>
                                              <p:pRg st="8" end="8"/>
                                            </p:txEl>
                                          </p:spTgt>
                                        </p:tgtEl>
                                        <p:attrNameLst>
                                          <p:attrName>style.visibility</p:attrName>
                                        </p:attrNameLst>
                                      </p:cBhvr>
                                      <p:to>
                                        <p:strVal val="visible"/>
                                      </p:to>
                                    </p:set>
                                    <p:animEffect transition="in" filter="fade">
                                      <p:cBhvr>
                                        <p:cTn id="47" dur="250"/>
                                        <p:tgtEl>
                                          <p:spTgt spid="12">
                                            <p:txEl>
                                              <p:pRg st="8" end="8"/>
                                            </p:txEl>
                                          </p:spTgt>
                                        </p:tgtEl>
                                      </p:cBhvr>
                                    </p:animEffect>
                                    <p:anim calcmode="lin" valueType="num">
                                      <p:cBhvr>
                                        <p:cTn id="48" dur="25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49" dur="250" fill="hold"/>
                                        <p:tgtEl>
                                          <p:spTgt spid="12">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xEl>
                                              <p:pRg st="9" end="9"/>
                                            </p:txEl>
                                          </p:spTgt>
                                        </p:tgtEl>
                                        <p:attrNameLst>
                                          <p:attrName>style.visibility</p:attrName>
                                        </p:attrNameLst>
                                      </p:cBhvr>
                                      <p:to>
                                        <p:strVal val="visible"/>
                                      </p:to>
                                    </p:set>
                                    <p:animEffect transition="in" filter="fade">
                                      <p:cBhvr>
                                        <p:cTn id="52" dur="250"/>
                                        <p:tgtEl>
                                          <p:spTgt spid="12">
                                            <p:txEl>
                                              <p:pRg st="9" end="9"/>
                                            </p:txEl>
                                          </p:spTgt>
                                        </p:tgtEl>
                                      </p:cBhvr>
                                    </p:animEffect>
                                    <p:anim calcmode="lin" valueType="num">
                                      <p:cBhvr>
                                        <p:cTn id="53" dur="25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54" dur="25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343454800"/>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p>
            <a:p>
              <a:pPr lvl="0" algn="l" defTabSz="1155700" rtl="0">
                <a:lnSpc>
                  <a:spcPct val="90000"/>
                </a:lnSpc>
                <a:spcBef>
                  <a:spcPct val="0"/>
                </a:spcBef>
                <a:spcAft>
                  <a:spcPct val="35000"/>
                </a:spcAft>
              </a:pPr>
              <a:r>
                <a:rPr lang="tr-TR" sz="2600" b="1" i="1" kern="1200" dirty="0" smtClean="0"/>
                <a:t>Kültürel Turizm</a:t>
              </a:r>
              <a:endParaRPr lang="tr-TR" sz="2600" i="1"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3" name="Content Placeholder 3"/>
          <p:cNvSpPr txBox="1">
            <a:spLocks/>
          </p:cNvSpPr>
          <p:nvPr/>
        </p:nvSpPr>
        <p:spPr>
          <a:xfrm>
            <a:off x="1123564" y="1574401"/>
            <a:ext cx="4456548" cy="5063580"/>
          </a:xfrm>
          <a:prstGeom prst="rect">
            <a:avLst/>
          </a:prstGeom>
          <a:solidFill>
            <a:schemeClr val="accent2">
              <a:lumMod val="20000"/>
              <a:lumOff val="80000"/>
            </a:schemeClr>
          </a:solidFill>
        </p:spPr>
        <p:style>
          <a:lnRef idx="1">
            <a:schemeClr val="dk1"/>
          </a:lnRef>
          <a:fillRef idx="2">
            <a:schemeClr val="dk1"/>
          </a:fillRef>
          <a:effectRef idx="1">
            <a:schemeClr val="dk1"/>
          </a:effectRef>
          <a:fontRef idx="minor">
            <a:schemeClr val="dk1"/>
          </a:fontRef>
        </p:style>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dk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dk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dk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dk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dk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dk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dk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dk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dk1"/>
                </a:solidFill>
                <a:latin typeface="+mn-lt"/>
                <a:ea typeface="+mn-ea"/>
                <a:cs typeface="+mn-cs"/>
              </a:defRPr>
            </a:lvl9pPr>
            <a:extLst/>
          </a:lstStyle>
          <a:p>
            <a:pPr marL="0" lvl="0" indent="0" algn="just">
              <a:spcBef>
                <a:spcPts val="0"/>
              </a:spcBef>
              <a:buClrTx/>
              <a:buSzTx/>
              <a:buNone/>
            </a:pPr>
            <a:r>
              <a:rPr lang="tr-TR" sz="2000" b="1" dirty="0" smtClean="0">
                <a:solidFill>
                  <a:prstClr val="black"/>
                </a:solidFill>
                <a:latin typeface="Calibri"/>
              </a:rPr>
              <a:t>Bitlis; </a:t>
            </a:r>
            <a:r>
              <a:rPr lang="tr-TR" sz="2000" dirty="0" smtClean="0">
                <a:solidFill>
                  <a:prstClr val="black"/>
                </a:solidFill>
                <a:latin typeface="Calibri"/>
              </a:rPr>
              <a:t>doğal</a:t>
            </a:r>
            <a:r>
              <a:rPr lang="tr-TR" sz="2000" dirty="0">
                <a:solidFill>
                  <a:prstClr val="black"/>
                </a:solidFill>
                <a:latin typeface="Calibri"/>
              </a:rPr>
              <a:t>, kültürel ve M.Ö.2000’ </a:t>
            </a:r>
            <a:r>
              <a:rPr lang="tr-TR" sz="2000" dirty="0" err="1">
                <a:solidFill>
                  <a:prstClr val="black"/>
                </a:solidFill>
                <a:latin typeface="Calibri"/>
              </a:rPr>
              <a:t>li</a:t>
            </a:r>
            <a:r>
              <a:rPr lang="tr-TR" sz="2000" dirty="0">
                <a:solidFill>
                  <a:prstClr val="black"/>
                </a:solidFill>
                <a:latin typeface="Calibri"/>
              </a:rPr>
              <a:t> yıllara uzanan tarihi değerlerin bir arada bulunduğu, ziyarete gelen turist sayısının her geçen yıl arttığı ve mevcut potansiyeli değerlendirmek üzere turizm altyapısını iyileştirmeye yönelik yapılan yatırımlar sonucunda gelişen bir “turizm cazibe merkezi ve müze kent”  durumundadır.</a:t>
            </a:r>
          </a:p>
          <a:p>
            <a:pPr marL="0" lvl="0" indent="0">
              <a:spcBef>
                <a:spcPct val="20000"/>
              </a:spcBef>
              <a:buClrTx/>
              <a:buSzTx/>
              <a:buNone/>
            </a:pPr>
            <a:r>
              <a:rPr lang="tr-TR" sz="2000" dirty="0" smtClean="0">
                <a:solidFill>
                  <a:prstClr val="black"/>
                </a:solidFill>
                <a:latin typeface="Calibri"/>
              </a:rPr>
              <a:t>Ahlat </a:t>
            </a:r>
            <a:r>
              <a:rPr lang="tr-TR" sz="2000" dirty="0">
                <a:solidFill>
                  <a:prstClr val="black"/>
                </a:solidFill>
                <a:latin typeface="Calibri"/>
              </a:rPr>
              <a:t>Eski Yerleşimi ve Mezar Taşları UNESCO’nun Dünya </a:t>
            </a:r>
            <a:r>
              <a:rPr lang="tr-TR" sz="2000" dirty="0" smtClean="0">
                <a:solidFill>
                  <a:prstClr val="black"/>
                </a:solidFill>
                <a:latin typeface="Calibri"/>
              </a:rPr>
              <a:t>Mirası </a:t>
            </a:r>
            <a:r>
              <a:rPr lang="tr-TR" sz="2000" dirty="0">
                <a:solidFill>
                  <a:prstClr val="black"/>
                </a:solidFill>
                <a:latin typeface="Calibri"/>
              </a:rPr>
              <a:t>Geçici Listesi’nde yer almaktadır. </a:t>
            </a:r>
            <a:r>
              <a:rPr lang="tr-TR" sz="2000" dirty="0" err="1">
                <a:solidFill>
                  <a:prstClr val="black"/>
                </a:solidFill>
                <a:latin typeface="Calibri"/>
              </a:rPr>
              <a:t>Kubbetül</a:t>
            </a:r>
            <a:r>
              <a:rPr lang="tr-TR" sz="2000" dirty="0">
                <a:solidFill>
                  <a:prstClr val="black"/>
                </a:solidFill>
                <a:latin typeface="Calibri"/>
              </a:rPr>
              <a:t> İslam olarak anılan Ahlat şehri ve Selçuklu mezarları, hem İslam sanatları tarihi hem de Türk tarihi bakımından oldukça </a:t>
            </a:r>
            <a:r>
              <a:rPr lang="tr-TR" sz="2000" dirty="0" smtClean="0">
                <a:solidFill>
                  <a:prstClr val="black"/>
                </a:solidFill>
                <a:latin typeface="Calibri"/>
              </a:rPr>
              <a:t>önemlidir.</a:t>
            </a:r>
            <a:endParaRPr lang="tr-TR" sz="2000" b="1" dirty="0" smtClean="0">
              <a:solidFill>
                <a:schemeClr val="tx1"/>
              </a:solidFill>
            </a:endParaRPr>
          </a:p>
        </p:txBody>
      </p:sp>
      <p:pic>
        <p:nvPicPr>
          <p:cNvPr id="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44970" y="1574401"/>
            <a:ext cx="3052792" cy="2286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44970" y="4520441"/>
            <a:ext cx="3217651" cy="214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3990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bg/>
                                          </p:spTgt>
                                        </p:tgtEl>
                                        <p:attrNameLst>
                                          <p:attrName>style.visibility</p:attrName>
                                        </p:attrNameLst>
                                      </p:cBhvr>
                                      <p:to>
                                        <p:strVal val="visible"/>
                                      </p:to>
                                    </p:set>
                                    <p:animEffect transition="in" filter="fade">
                                      <p:cBhvr>
                                        <p:cTn id="7" dur="250"/>
                                        <p:tgtEl>
                                          <p:spTgt spid="13">
                                            <p:bg/>
                                          </p:spTgt>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250"/>
                                        <p:tgtEl>
                                          <p:spTgt spid="13">
                                            <p:txEl>
                                              <p:pRg st="0" end="0"/>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25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332681190"/>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812538"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p>
            <a:p>
              <a:pPr lvl="0" algn="l" defTabSz="1155700" rtl="0">
                <a:lnSpc>
                  <a:spcPct val="90000"/>
                </a:lnSpc>
                <a:spcBef>
                  <a:spcPct val="0"/>
                </a:spcBef>
                <a:spcAft>
                  <a:spcPct val="35000"/>
                </a:spcAft>
              </a:pPr>
              <a:r>
                <a:rPr lang="tr-TR" sz="2600" b="1" i="1" kern="1200" dirty="0" smtClean="0"/>
                <a:t>Kültür  Varlıkları</a:t>
              </a:r>
              <a:endParaRPr lang="tr-TR" sz="2600" i="1"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3" name="Tablo 12"/>
          <p:cNvGraphicFramePr>
            <a:graphicFrameLocks noGrp="1"/>
          </p:cNvGraphicFramePr>
          <p:nvPr>
            <p:extLst>
              <p:ext uri="{D42A27DB-BD31-4B8C-83A1-F6EECF244321}">
                <p14:modId xmlns:p14="http://schemas.microsoft.com/office/powerpoint/2010/main" val="2081774509"/>
              </p:ext>
            </p:extLst>
          </p:nvPr>
        </p:nvGraphicFramePr>
        <p:xfrm>
          <a:off x="1331640" y="1340768"/>
          <a:ext cx="5760640" cy="5365279"/>
        </p:xfrm>
        <a:graphic>
          <a:graphicData uri="http://schemas.openxmlformats.org/drawingml/2006/table">
            <a:tbl>
              <a:tblPr firstRow="1" firstCol="1" bandRow="1"/>
              <a:tblGrid>
                <a:gridCol w="2880320"/>
                <a:gridCol w="2880320"/>
              </a:tblGrid>
              <a:tr h="317791">
                <a:tc gridSpan="2">
                  <a:txBody>
                    <a:bodyPr/>
                    <a:lstStyle/>
                    <a:p>
                      <a:pPr algn="just">
                        <a:lnSpc>
                          <a:spcPct val="115000"/>
                        </a:lnSpc>
                        <a:spcAft>
                          <a:spcPts val="0"/>
                        </a:spcAft>
                      </a:pPr>
                      <a:r>
                        <a:rPr lang="tr-TR" sz="1800" b="1" dirty="0" smtClean="0">
                          <a:solidFill>
                            <a:srgbClr val="F2F2F2"/>
                          </a:solidFill>
                          <a:effectLst/>
                          <a:latin typeface="Calibri"/>
                          <a:ea typeface="Times New Roman"/>
                          <a:cs typeface="Arial"/>
                        </a:rPr>
                        <a:t>Bitlis Kültür Varlıkları</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31849B"/>
                    </a:solidFill>
                  </a:tcPr>
                </a:tc>
                <a:tc hMerge="1">
                  <a:txBody>
                    <a:bodyPr/>
                    <a:lstStyle/>
                    <a:p>
                      <a:pPr algn="just">
                        <a:lnSpc>
                          <a:spcPct val="115000"/>
                        </a:lnSpc>
                        <a:spcAft>
                          <a:spcPts val="0"/>
                        </a:spcAft>
                      </a:pPr>
                      <a:endParaRPr lang="tr-TR" sz="12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31849B"/>
                    </a:solidFill>
                  </a:tcPr>
                </a:tc>
              </a:tr>
              <a:tr h="287470">
                <a:tc>
                  <a:txBody>
                    <a:bodyPr/>
                    <a:lstStyle/>
                    <a:p>
                      <a:pPr algn="just">
                        <a:lnSpc>
                          <a:spcPct val="115000"/>
                        </a:lnSpc>
                        <a:spcAft>
                          <a:spcPts val="0"/>
                        </a:spcAft>
                      </a:pPr>
                      <a:r>
                        <a:rPr lang="tr-TR" sz="1800" b="1">
                          <a:effectLst/>
                          <a:latin typeface="Calibri"/>
                          <a:ea typeface="Times New Roman"/>
                          <a:cs typeface="Arial"/>
                        </a:rPr>
                        <a:t>Camiler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28</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Türbeler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22</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dirty="0">
                          <a:effectLst/>
                          <a:latin typeface="Calibri"/>
                          <a:ea typeface="Times New Roman"/>
                          <a:cs typeface="Arial"/>
                        </a:rPr>
                        <a:t>Kaleler</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12</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dirty="0">
                          <a:effectLst/>
                          <a:latin typeface="Calibri"/>
                          <a:ea typeface="Times New Roman"/>
                          <a:cs typeface="Arial"/>
                        </a:rPr>
                        <a:t>Kiliseler</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dirty="0">
                          <a:effectLst/>
                          <a:latin typeface="Calibri"/>
                          <a:ea typeface="Times New Roman"/>
                          <a:cs typeface="Arial"/>
                        </a:rPr>
                        <a:t>36</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Mezarlıklar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34</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Hamamlar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dirty="0">
                          <a:effectLst/>
                          <a:latin typeface="Calibri"/>
                          <a:ea typeface="Times New Roman"/>
                          <a:cs typeface="Arial"/>
                        </a:rPr>
                        <a:t>7</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Hanlar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8</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Çeşmeler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23</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Köprüler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27</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Medreseler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4</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77020">
                <a:tc>
                  <a:txBody>
                    <a:bodyPr/>
                    <a:lstStyle/>
                    <a:p>
                      <a:pPr algn="just">
                        <a:lnSpc>
                          <a:spcPct val="115000"/>
                        </a:lnSpc>
                        <a:spcAft>
                          <a:spcPts val="0"/>
                        </a:spcAft>
                      </a:pPr>
                      <a:r>
                        <a:rPr lang="tr-TR" sz="1800" b="1">
                          <a:effectLst/>
                          <a:latin typeface="Calibri"/>
                          <a:ea typeface="Times New Roman"/>
                          <a:cs typeface="Arial"/>
                        </a:rPr>
                        <a:t>Şehit Anıtları</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dirty="0">
                          <a:effectLst/>
                          <a:latin typeface="Calibri"/>
                          <a:ea typeface="Times New Roman"/>
                          <a:cs typeface="Arial"/>
                        </a:rPr>
                        <a:t>1</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dirty="0">
                          <a:effectLst/>
                          <a:latin typeface="Calibri"/>
                          <a:ea typeface="Times New Roman"/>
                          <a:cs typeface="Arial"/>
                        </a:rPr>
                        <a:t>Kaplıcalar</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3</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a:effectLst/>
                          <a:latin typeface="Calibri"/>
                          <a:ea typeface="Times New Roman"/>
                          <a:cs typeface="Arial"/>
                        </a:rPr>
                        <a:t>Höyükler</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2</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dirty="0">
                          <a:effectLst/>
                          <a:latin typeface="Calibri"/>
                          <a:ea typeface="Times New Roman"/>
                          <a:cs typeface="Arial"/>
                        </a:rPr>
                        <a:t>Şelaleler</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a:effectLst/>
                          <a:latin typeface="Calibri"/>
                          <a:ea typeface="Times New Roman"/>
                          <a:cs typeface="Arial"/>
                        </a:rPr>
                        <a:t>1</a:t>
                      </a:r>
                      <a:endParaRPr lang="tr-TR" sz="180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307689">
                <a:tc>
                  <a:txBody>
                    <a:bodyPr/>
                    <a:lstStyle/>
                    <a:p>
                      <a:pPr algn="just">
                        <a:lnSpc>
                          <a:spcPct val="115000"/>
                        </a:lnSpc>
                        <a:spcAft>
                          <a:spcPts val="0"/>
                        </a:spcAft>
                      </a:pPr>
                      <a:r>
                        <a:rPr lang="tr-TR" sz="1800" b="1" i="0" dirty="0">
                          <a:effectLst/>
                          <a:latin typeface="Calibri"/>
                          <a:ea typeface="Times New Roman"/>
                          <a:cs typeface="Arial"/>
                        </a:rPr>
                        <a:t>Konaklar-Özel</a:t>
                      </a:r>
                      <a:endParaRPr lang="tr-TR" sz="1800" i="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b="1" i="0" dirty="0">
                          <a:effectLst/>
                          <a:latin typeface="Calibri"/>
                          <a:ea typeface="Times New Roman"/>
                          <a:cs typeface="Arial"/>
                        </a:rPr>
                        <a:t>346</a:t>
                      </a:r>
                      <a:endParaRPr lang="tr-TR" sz="1800" b="1" i="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287470">
                <a:tc>
                  <a:txBody>
                    <a:bodyPr/>
                    <a:lstStyle/>
                    <a:p>
                      <a:pPr algn="just">
                        <a:lnSpc>
                          <a:spcPct val="115000"/>
                        </a:lnSpc>
                        <a:spcAft>
                          <a:spcPts val="0"/>
                        </a:spcAft>
                      </a:pPr>
                      <a:r>
                        <a:rPr lang="tr-TR" sz="1800" b="1" i="1" dirty="0">
                          <a:effectLst/>
                          <a:latin typeface="Calibri"/>
                          <a:ea typeface="Times New Roman"/>
                          <a:cs typeface="Arial"/>
                        </a:rPr>
                        <a:t>Toplam</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just">
                        <a:lnSpc>
                          <a:spcPct val="115000"/>
                        </a:lnSpc>
                        <a:spcAft>
                          <a:spcPts val="0"/>
                        </a:spcAft>
                      </a:pPr>
                      <a:r>
                        <a:rPr lang="tr-TR" sz="1800" b="1" dirty="0">
                          <a:effectLst/>
                          <a:latin typeface="Calibri"/>
                          <a:ea typeface="Times New Roman"/>
                          <a:cs typeface="Arial"/>
                        </a:rPr>
                        <a:t>554</a:t>
                      </a:r>
                      <a:endParaRPr lang="tr-TR" sz="1800" dirty="0">
                        <a:effectLst/>
                        <a:latin typeface="Calibri"/>
                        <a:ea typeface="Calibri"/>
                        <a:cs typeface="Arial"/>
                      </a:endParaRPr>
                    </a:p>
                  </a:txBody>
                  <a:tcPr marL="62617" marR="62617"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436758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94179198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5" name="Metin kutusu 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a</a:t>
              </a:r>
              <a:r>
                <a:rPr lang="tr-TR" sz="2600" b="1" kern="1200" dirty="0" smtClean="0"/>
                <a:t>- </a:t>
              </a:r>
              <a:r>
                <a:rPr lang="tr-TR" sz="2600" b="1" dirty="0" smtClean="0"/>
                <a:t>Bitlis</a:t>
              </a:r>
              <a:r>
                <a:rPr lang="tr-TR" sz="2600" b="1" kern="1200" dirty="0" smtClean="0"/>
                <a:t> İli </a:t>
              </a:r>
              <a:r>
                <a:rPr lang="tr-TR" sz="2600" b="1" dirty="0" smtClean="0"/>
                <a:t>Mevcut Durum</a:t>
              </a:r>
              <a:endParaRPr lang="tr-TR" sz="2600" kern="1200" dirty="0"/>
            </a:p>
          </p:txBody>
        </p:sp>
      </p:grpSp>
      <p:graphicFrame>
        <p:nvGraphicFramePr>
          <p:cNvPr id="8" name="Diyagram 7"/>
          <p:cNvGraphicFramePr/>
          <p:nvPr>
            <p:extLst>
              <p:ext uri="{D42A27DB-BD31-4B8C-83A1-F6EECF244321}">
                <p14:modId xmlns:p14="http://schemas.microsoft.com/office/powerpoint/2010/main" val="940621928"/>
              </p:ext>
            </p:extLst>
          </p:nvPr>
        </p:nvGraphicFramePr>
        <p:xfrm>
          <a:off x="1161018" y="1192500"/>
          <a:ext cx="7416824" cy="53245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26818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64798470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812538"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p>
            <a:p>
              <a:pPr lvl="0" algn="l" defTabSz="1155700" rtl="0">
                <a:lnSpc>
                  <a:spcPct val="90000"/>
                </a:lnSpc>
                <a:spcBef>
                  <a:spcPct val="0"/>
                </a:spcBef>
                <a:spcAft>
                  <a:spcPct val="35000"/>
                </a:spcAft>
              </a:pPr>
              <a:r>
                <a:rPr lang="tr-TR" sz="2600" b="1" i="1" kern="1200" dirty="0" smtClean="0"/>
                <a:t>Kültür  Varlıkları</a:t>
              </a:r>
              <a:endParaRPr lang="tr-TR" sz="2600" i="1"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717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942" y="1425822"/>
            <a:ext cx="7761479" cy="3490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187624" y="5225472"/>
            <a:ext cx="7200800" cy="369332"/>
          </a:xfrm>
          <a:prstGeom prst="rect">
            <a:avLst/>
          </a:prstGeom>
        </p:spPr>
        <p:txBody>
          <a:bodyPr wrap="square">
            <a:spAutoFit/>
          </a:bodyPr>
          <a:lstStyle/>
          <a:p>
            <a:pPr lvl="0"/>
            <a:r>
              <a:rPr lang="tr-TR" b="1" i="1" dirty="0">
                <a:solidFill>
                  <a:prstClr val="black"/>
                </a:solidFill>
                <a:latin typeface="Calibri"/>
              </a:rPr>
              <a:t>Dünyanın en büyük açık hava müzesi-Ahlat Selçuklu Müslüman Mezarlığı</a:t>
            </a:r>
            <a:endParaRPr lang="tr-TR" dirty="0">
              <a:solidFill>
                <a:prstClr val="black"/>
              </a:solidFill>
              <a:latin typeface="Calibri"/>
            </a:endParaRPr>
          </a:p>
        </p:txBody>
      </p:sp>
    </p:spTree>
    <p:extLst>
      <p:ext uri="{BB962C8B-B14F-4D97-AF65-F5344CB8AC3E}">
        <p14:creationId xmlns:p14="http://schemas.microsoft.com/office/powerpoint/2010/main" val="12307662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184860408"/>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812538"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p>
            <a:p>
              <a:pPr lvl="0" algn="l" defTabSz="1155700" rtl="0">
                <a:lnSpc>
                  <a:spcPct val="90000"/>
                </a:lnSpc>
                <a:spcBef>
                  <a:spcPct val="0"/>
                </a:spcBef>
                <a:spcAft>
                  <a:spcPct val="35000"/>
                </a:spcAft>
              </a:pPr>
              <a:r>
                <a:rPr lang="tr-TR" sz="2600" b="1" dirty="0" smtClean="0"/>
                <a:t>Doğa Turizmi</a:t>
              </a:r>
              <a:endParaRPr lang="tr-TR" sz="2600" b="1" kern="1200" dirty="0" smtClean="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819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31001" y="1340768"/>
            <a:ext cx="7815659" cy="321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1475656" y="1340768"/>
            <a:ext cx="7365765" cy="369332"/>
          </a:xfrm>
          <a:prstGeom prst="rect">
            <a:avLst/>
          </a:prstGeom>
        </p:spPr>
        <p:txBody>
          <a:bodyPr wrap="square">
            <a:spAutoFit/>
          </a:bodyPr>
          <a:lstStyle/>
          <a:p>
            <a:pPr lvl="0"/>
            <a:r>
              <a:rPr lang="tr-TR" dirty="0">
                <a:solidFill>
                  <a:schemeClr val="bg1"/>
                </a:solidFill>
                <a:latin typeface="Calibri"/>
              </a:rPr>
              <a:t> </a:t>
            </a:r>
            <a:r>
              <a:rPr lang="tr-TR" b="1" dirty="0">
                <a:solidFill>
                  <a:schemeClr val="bg1"/>
                </a:solidFill>
                <a:latin typeface="Calibri"/>
              </a:rPr>
              <a:t>Dünyanın 2.en büyük krater gölü-Nemrut </a:t>
            </a:r>
            <a:r>
              <a:rPr lang="tr-TR" b="1" dirty="0" err="1">
                <a:solidFill>
                  <a:schemeClr val="bg1"/>
                </a:solidFill>
                <a:latin typeface="Calibri"/>
              </a:rPr>
              <a:t>Kalderası</a:t>
            </a:r>
            <a:r>
              <a:rPr lang="tr-TR" b="1" dirty="0">
                <a:solidFill>
                  <a:schemeClr val="bg1"/>
                </a:solidFill>
                <a:latin typeface="Calibri"/>
              </a:rPr>
              <a:t> ve Nemrut  Gölü</a:t>
            </a:r>
            <a:endParaRPr lang="tr-TR" dirty="0">
              <a:solidFill>
                <a:schemeClr val="bg1"/>
              </a:solidFill>
              <a:latin typeface="Calibri"/>
            </a:endParaRPr>
          </a:p>
        </p:txBody>
      </p:sp>
      <p:sp>
        <p:nvSpPr>
          <p:cNvPr id="7" name="Dikdörtgen 6"/>
          <p:cNvSpPr/>
          <p:nvPr/>
        </p:nvSpPr>
        <p:spPr>
          <a:xfrm>
            <a:off x="1131001" y="4653136"/>
            <a:ext cx="7710420" cy="1477328"/>
          </a:xfrm>
          <a:prstGeom prst="rect">
            <a:avLst/>
          </a:prstGeom>
        </p:spPr>
        <p:txBody>
          <a:bodyPr wrap="square">
            <a:spAutoFit/>
          </a:bodyPr>
          <a:lstStyle/>
          <a:p>
            <a:pPr lvl="0" algn="just"/>
            <a:r>
              <a:rPr lang="tr-TR" dirty="0">
                <a:solidFill>
                  <a:prstClr val="black"/>
                </a:solidFill>
                <a:latin typeface="Calibri"/>
              </a:rPr>
              <a:t>Doğu Anadolu </a:t>
            </a:r>
            <a:r>
              <a:rPr lang="tr-TR" dirty="0" smtClean="0">
                <a:solidFill>
                  <a:prstClr val="black"/>
                </a:solidFill>
                <a:latin typeface="Calibri"/>
              </a:rPr>
              <a:t>tur </a:t>
            </a:r>
            <a:r>
              <a:rPr lang="tr-TR" dirty="0">
                <a:solidFill>
                  <a:prstClr val="black"/>
                </a:solidFill>
                <a:latin typeface="Calibri"/>
              </a:rPr>
              <a:t>g</a:t>
            </a:r>
            <a:r>
              <a:rPr lang="tr-TR" dirty="0" smtClean="0">
                <a:solidFill>
                  <a:prstClr val="black"/>
                </a:solidFill>
                <a:latin typeface="Calibri"/>
              </a:rPr>
              <a:t>üzergahı </a:t>
            </a:r>
            <a:r>
              <a:rPr lang="tr-TR" dirty="0">
                <a:solidFill>
                  <a:prstClr val="black"/>
                </a:solidFill>
                <a:latin typeface="Calibri"/>
              </a:rPr>
              <a:t>üzerinde bulunan Bitlis’in sahip olduğu; Ahlat ve Bitlis’teki tarihi ve kültürel yapıların, Nemrut </a:t>
            </a:r>
            <a:r>
              <a:rPr lang="tr-TR" dirty="0" err="1">
                <a:solidFill>
                  <a:prstClr val="black"/>
                </a:solidFill>
                <a:latin typeface="Calibri"/>
              </a:rPr>
              <a:t>Kalderası’nın</a:t>
            </a:r>
            <a:r>
              <a:rPr lang="tr-TR" dirty="0">
                <a:solidFill>
                  <a:prstClr val="black"/>
                </a:solidFill>
                <a:latin typeface="Calibri"/>
              </a:rPr>
              <a:t> doğal ve </a:t>
            </a:r>
            <a:r>
              <a:rPr lang="tr-TR" dirty="0" err="1">
                <a:solidFill>
                  <a:prstClr val="black"/>
                </a:solidFill>
                <a:latin typeface="Calibri"/>
              </a:rPr>
              <a:t>rekreatif</a:t>
            </a:r>
            <a:r>
              <a:rPr lang="tr-TR" dirty="0">
                <a:solidFill>
                  <a:prstClr val="black"/>
                </a:solidFill>
                <a:latin typeface="Calibri"/>
              </a:rPr>
              <a:t> değerlerinin, Van Gölü kıyısında deniz turizmi olanaklarının, ilin çeşitli bölgelerindeki kış turizmi ve eko turizm olanakları gibi turizm yatırımlarına konu olacak potansiyelleri mevcuttur.</a:t>
            </a:r>
          </a:p>
        </p:txBody>
      </p:sp>
    </p:spTree>
    <p:extLst>
      <p:ext uri="{BB962C8B-B14F-4D97-AF65-F5344CB8AC3E}">
        <p14:creationId xmlns:p14="http://schemas.microsoft.com/office/powerpoint/2010/main" val="272272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667098419"/>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812538"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g</a:t>
              </a:r>
              <a:r>
                <a:rPr lang="tr-TR" sz="2600" b="1" kern="1200" dirty="0" smtClean="0"/>
                <a:t>- Rekabetçi Sektörler-Turizm</a:t>
              </a:r>
            </a:p>
            <a:p>
              <a:pPr lvl="0" algn="l" defTabSz="1155700" rtl="0">
                <a:lnSpc>
                  <a:spcPct val="90000"/>
                </a:lnSpc>
                <a:spcBef>
                  <a:spcPct val="0"/>
                </a:spcBef>
                <a:spcAft>
                  <a:spcPct val="35000"/>
                </a:spcAft>
              </a:pPr>
              <a:r>
                <a:rPr lang="tr-TR" sz="2600" b="1" i="1" dirty="0" smtClean="0"/>
                <a:t>Doğa Turizmi</a:t>
              </a:r>
              <a:endParaRPr lang="tr-TR" sz="2600" i="1"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921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943" y="1303571"/>
            <a:ext cx="7726476" cy="349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790983" y="1303571"/>
            <a:ext cx="6390456" cy="369332"/>
          </a:xfrm>
          <a:prstGeom prst="rect">
            <a:avLst/>
          </a:prstGeom>
        </p:spPr>
        <p:txBody>
          <a:bodyPr wrap="square">
            <a:spAutoFit/>
          </a:bodyPr>
          <a:lstStyle/>
          <a:p>
            <a:pPr lvl="0"/>
            <a:r>
              <a:rPr lang="tr-TR" b="1" dirty="0">
                <a:solidFill>
                  <a:schemeClr val="bg1"/>
                </a:solidFill>
                <a:latin typeface="Calibri"/>
              </a:rPr>
              <a:t> Türkiye’nin 3.en yüksek Dağı- “Urartu Tanrısı” </a:t>
            </a:r>
            <a:r>
              <a:rPr lang="tr-TR" b="1" dirty="0" err="1">
                <a:solidFill>
                  <a:schemeClr val="bg1"/>
                </a:solidFill>
                <a:latin typeface="Calibri"/>
              </a:rPr>
              <a:t>Süphan</a:t>
            </a:r>
            <a:endParaRPr lang="tr-TR" b="1" dirty="0">
              <a:solidFill>
                <a:schemeClr val="bg1"/>
              </a:solidFill>
              <a:latin typeface="Calibri"/>
            </a:endParaRPr>
          </a:p>
        </p:txBody>
      </p:sp>
      <p:sp>
        <p:nvSpPr>
          <p:cNvPr id="8" name="Dikdörtgen 7"/>
          <p:cNvSpPr/>
          <p:nvPr/>
        </p:nvSpPr>
        <p:spPr>
          <a:xfrm>
            <a:off x="1101657" y="5013176"/>
            <a:ext cx="7545455" cy="1015663"/>
          </a:xfrm>
          <a:prstGeom prst="rect">
            <a:avLst/>
          </a:prstGeom>
        </p:spPr>
        <p:txBody>
          <a:bodyPr wrap="square">
            <a:spAutoFit/>
          </a:bodyPr>
          <a:lstStyle/>
          <a:p>
            <a:pPr lvl="0" algn="just"/>
            <a:r>
              <a:rPr lang="tr-TR" sz="2000" dirty="0">
                <a:solidFill>
                  <a:prstClr val="black"/>
                </a:solidFill>
                <a:latin typeface="Calibri"/>
              </a:rPr>
              <a:t>Ülkemizin 4058 metre ile 3. en yüksek dağı olan “</a:t>
            </a:r>
            <a:r>
              <a:rPr lang="tr-TR" sz="2000" dirty="0" err="1">
                <a:solidFill>
                  <a:prstClr val="black"/>
                </a:solidFill>
                <a:latin typeface="Calibri"/>
              </a:rPr>
              <a:t>Süphan</a:t>
            </a:r>
            <a:r>
              <a:rPr lang="tr-TR" sz="2000" dirty="0">
                <a:solidFill>
                  <a:prstClr val="black"/>
                </a:solidFill>
                <a:latin typeface="Calibri"/>
              </a:rPr>
              <a:t>” ilimiz sınırları içerisinde kalmaktadır. </a:t>
            </a:r>
            <a:r>
              <a:rPr lang="tr-TR" sz="2000" dirty="0" err="1">
                <a:solidFill>
                  <a:prstClr val="black"/>
                </a:solidFill>
                <a:latin typeface="Calibri"/>
              </a:rPr>
              <a:t>Süphan</a:t>
            </a:r>
            <a:r>
              <a:rPr lang="tr-TR" sz="2000" dirty="0">
                <a:solidFill>
                  <a:prstClr val="black"/>
                </a:solidFill>
                <a:latin typeface="Calibri"/>
              </a:rPr>
              <a:t> Dağı trekking, tırmanma, yamaç paraşütü gibi turizm faaliyetler için son derece elverişlidir.</a:t>
            </a:r>
          </a:p>
        </p:txBody>
      </p:sp>
    </p:spTree>
    <p:extLst>
      <p:ext uri="{BB962C8B-B14F-4D97-AF65-F5344CB8AC3E}">
        <p14:creationId xmlns:p14="http://schemas.microsoft.com/office/powerpoint/2010/main" val="13245140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210258135"/>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073175" y="1357535"/>
            <a:ext cx="7498080" cy="369332"/>
          </a:xfrm>
        </p:spPr>
        <p:txBody>
          <a:bodyPr>
            <a:normAutofit fontScale="77500" lnSpcReduction="20000"/>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668522"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solidFill>
                    <a:schemeClr val="bg1"/>
                  </a:solidFill>
                </a:rPr>
                <a:t>h</a:t>
              </a:r>
              <a:r>
                <a:rPr lang="tr-TR" sz="2600" b="1" kern="1200" dirty="0" smtClean="0">
                  <a:solidFill>
                    <a:schemeClr val="bg1"/>
                  </a:solidFill>
                </a:rPr>
                <a:t>- Rekabetçi Sektörler-Madencilik</a:t>
              </a:r>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2" name="3 Tablo"/>
          <p:cNvGraphicFramePr>
            <a:graphicFrameLocks noGrp="1"/>
          </p:cNvGraphicFramePr>
          <p:nvPr>
            <p:extLst>
              <p:ext uri="{D42A27DB-BD31-4B8C-83A1-F6EECF244321}">
                <p14:modId xmlns:p14="http://schemas.microsoft.com/office/powerpoint/2010/main" val="2937567523"/>
              </p:ext>
            </p:extLst>
          </p:nvPr>
        </p:nvGraphicFramePr>
        <p:xfrm>
          <a:off x="1437344" y="2060848"/>
          <a:ext cx="6303008" cy="2376265"/>
        </p:xfrm>
        <a:graphic>
          <a:graphicData uri="http://schemas.openxmlformats.org/drawingml/2006/table">
            <a:tbl>
              <a:tblPr>
                <a:tableStyleId>{69CF1AB2-1976-4502-BF36-3FF5EA218861}</a:tableStyleId>
              </a:tblPr>
              <a:tblGrid>
                <a:gridCol w="3152265"/>
                <a:gridCol w="3150743"/>
              </a:tblGrid>
              <a:tr h="475253">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solidFill>
                            <a:schemeClr val="dk1"/>
                          </a:solidFill>
                          <a:effectLst/>
                          <a:latin typeface="+mn-lt"/>
                          <a:ea typeface="+mn-ea"/>
                          <a:cs typeface="+mn-cs"/>
                        </a:rPr>
                        <a:t>MADEN</a:t>
                      </a:r>
                      <a:r>
                        <a:rPr kumimoji="0" lang="tr-TR" sz="1400" kern="1200" baseline="0" dirty="0" smtClean="0">
                          <a:solidFill>
                            <a:schemeClr val="dk1"/>
                          </a:solidFill>
                          <a:effectLst/>
                          <a:latin typeface="+mn-lt"/>
                          <a:ea typeface="+mn-ea"/>
                          <a:cs typeface="+mn-cs"/>
                        </a:rPr>
                        <a:t> KAYNAĞI</a:t>
                      </a:r>
                      <a:endParaRPr kumimoji="0" lang="tr-TR" sz="1400" kern="1200" dirty="0" smtClean="0">
                        <a:solidFill>
                          <a:schemeClr val="dk1"/>
                        </a:solidFill>
                        <a:effectLst/>
                        <a:latin typeface="+mn-lt"/>
                        <a:ea typeface="+mn-ea"/>
                        <a:cs typeface="+mn-cs"/>
                      </a:endParaRPr>
                    </a:p>
                  </a:txBody>
                  <a:tcPr marL="68580" marR="68580" marT="0" marB="0" anchor="ctr" horzOverflow="overflow"/>
                </a:tc>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TOPLAM REZERVİ</a:t>
                      </a:r>
                      <a:endParaRPr kumimoji="0" lang="tr-TR" sz="1400" kern="1200" dirty="0" smtClean="0">
                        <a:solidFill>
                          <a:schemeClr val="dk1"/>
                        </a:solidFill>
                        <a:effectLst/>
                        <a:latin typeface="+mn-lt"/>
                        <a:ea typeface="+mn-ea"/>
                        <a:cs typeface="+mn-cs"/>
                      </a:endParaRPr>
                    </a:p>
                  </a:txBody>
                  <a:tcPr marL="68580" marR="68580" marT="0" marB="0" anchor="ctr" horzOverflow="overflow"/>
                </a:tc>
              </a:tr>
              <a:tr h="475253">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Perlit(Pe)</a:t>
                      </a:r>
                      <a:endParaRPr kumimoji="0" lang="tr-TR" sz="1400" kern="1200" dirty="0" smtClean="0">
                        <a:solidFill>
                          <a:schemeClr val="dk1"/>
                        </a:solidFill>
                        <a:effectLst/>
                        <a:latin typeface="+mn-lt"/>
                        <a:ea typeface="+mn-ea"/>
                        <a:cs typeface="+mn-cs"/>
                      </a:endParaRPr>
                    </a:p>
                  </a:txBody>
                  <a:tcPr marL="68580" marR="68580" marT="0" marB="0" anchor="ctr" horzOverflow="overflow"/>
                </a:tc>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790.000.000 Ton</a:t>
                      </a:r>
                      <a:endParaRPr kumimoji="0" lang="tr-TR" sz="1400" kern="1200" dirty="0" smtClean="0">
                        <a:solidFill>
                          <a:schemeClr val="dk1"/>
                        </a:solidFill>
                        <a:effectLst/>
                        <a:latin typeface="+mn-lt"/>
                        <a:ea typeface="+mn-ea"/>
                        <a:cs typeface="+mn-cs"/>
                      </a:endParaRPr>
                    </a:p>
                  </a:txBody>
                  <a:tcPr marL="68580" marR="68580" marT="0" marB="0" anchor="ctr" horzOverflow="overflow"/>
                </a:tc>
              </a:tr>
              <a:tr h="475253">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Pomza(Pom)</a:t>
                      </a:r>
                      <a:endParaRPr kumimoji="0" lang="tr-TR" sz="1400" kern="1200" dirty="0" smtClean="0">
                        <a:solidFill>
                          <a:schemeClr val="dk1"/>
                        </a:solidFill>
                        <a:effectLst/>
                        <a:latin typeface="+mn-lt"/>
                        <a:ea typeface="+mn-ea"/>
                        <a:cs typeface="+mn-cs"/>
                      </a:endParaRPr>
                    </a:p>
                  </a:txBody>
                  <a:tcPr marL="68580" marR="68580" marT="0" marB="0" anchor="ctr" horzOverflow="overflow"/>
                </a:tc>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81.000.000 Ton</a:t>
                      </a:r>
                      <a:endParaRPr kumimoji="0" lang="tr-TR" sz="1400" kern="1200" dirty="0" smtClean="0">
                        <a:solidFill>
                          <a:schemeClr val="dk1"/>
                        </a:solidFill>
                        <a:effectLst/>
                        <a:latin typeface="+mn-lt"/>
                        <a:ea typeface="+mn-ea"/>
                        <a:cs typeface="+mn-cs"/>
                      </a:endParaRPr>
                    </a:p>
                  </a:txBody>
                  <a:tcPr marL="68580" marR="68580" marT="0" marB="0" anchor="ctr" horzOverflow="overflow"/>
                </a:tc>
              </a:tr>
              <a:tr h="475253">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solidFill>
                            <a:schemeClr val="dk1"/>
                          </a:solidFill>
                          <a:effectLst/>
                          <a:latin typeface="+mn-lt"/>
                          <a:ea typeface="+mn-ea"/>
                          <a:cs typeface="+mn-cs"/>
                        </a:rPr>
                        <a:t>Kireç</a:t>
                      </a:r>
                      <a:r>
                        <a:rPr kumimoji="0" lang="tr-TR" sz="1400" kern="1200" baseline="0" dirty="0" smtClean="0">
                          <a:solidFill>
                            <a:schemeClr val="dk1"/>
                          </a:solidFill>
                          <a:effectLst/>
                          <a:latin typeface="+mn-lt"/>
                          <a:ea typeface="+mn-ea"/>
                          <a:cs typeface="+mn-cs"/>
                        </a:rPr>
                        <a:t>taşı</a:t>
                      </a:r>
                      <a:endParaRPr kumimoji="0" lang="tr-TR" sz="1400" kern="1200" dirty="0" smtClean="0">
                        <a:solidFill>
                          <a:schemeClr val="dk1"/>
                        </a:solidFill>
                        <a:effectLst/>
                        <a:latin typeface="+mn-lt"/>
                        <a:ea typeface="+mn-ea"/>
                        <a:cs typeface="+mn-cs"/>
                      </a:endParaRPr>
                    </a:p>
                  </a:txBody>
                  <a:tcPr marL="68580" marR="68580" marT="0" marB="0" anchor="ctr" horzOverflow="overflow"/>
                </a:tc>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120.000.000 Ton</a:t>
                      </a:r>
                      <a:endParaRPr kumimoji="0" lang="tr-TR" sz="1400" kern="1200" dirty="0" smtClean="0">
                        <a:solidFill>
                          <a:schemeClr val="dk1"/>
                        </a:solidFill>
                        <a:effectLst/>
                        <a:latin typeface="+mn-lt"/>
                        <a:ea typeface="+mn-ea"/>
                        <a:cs typeface="+mn-cs"/>
                      </a:endParaRPr>
                    </a:p>
                  </a:txBody>
                  <a:tcPr marL="68580" marR="68580" marT="0" marB="0" anchor="ctr" horzOverflow="overflow"/>
                </a:tc>
              </a:tr>
              <a:tr h="475253">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solidFill>
                            <a:schemeClr val="dk1"/>
                          </a:solidFill>
                          <a:effectLst/>
                          <a:latin typeface="+mn-lt"/>
                          <a:ea typeface="+mn-ea"/>
                          <a:cs typeface="+mn-cs"/>
                        </a:rPr>
                        <a:t>Kil</a:t>
                      </a:r>
                    </a:p>
                  </a:txBody>
                  <a:tcPr marL="68580" marR="68580" marT="0" marB="0" anchor="ctr" horzOverflow="overflow"/>
                </a:tc>
                <a:tc>
                  <a:txBody>
                    <a:bodyPr/>
                    <a:lstStyle/>
                    <a:p>
                      <a:pPr marL="0" marR="0" lvl="0" indent="0" algn="l" defTabSz="914400" rtl="0" eaLnBrk="1" fontAlgn="base" latinLnBrk="0" hangingPunct="1">
                        <a:lnSpc>
                          <a:spcPct val="115000"/>
                        </a:lnSpc>
                        <a:spcBef>
                          <a:spcPts val="1000"/>
                        </a:spcBef>
                        <a:spcAft>
                          <a:spcPts val="0"/>
                        </a:spcAft>
                        <a:buClrTx/>
                        <a:buSzTx/>
                        <a:buFontTx/>
                        <a:buNone/>
                        <a:tabLst/>
                      </a:pPr>
                      <a:r>
                        <a:rPr kumimoji="0" lang="tr-TR" sz="1400" kern="1200" dirty="0" smtClean="0">
                          <a:effectLst/>
                        </a:rPr>
                        <a:t>3.000.000 Ton</a:t>
                      </a:r>
                      <a:endParaRPr kumimoji="0" lang="tr-TR" sz="1400" kern="1200" dirty="0" smtClean="0">
                        <a:solidFill>
                          <a:schemeClr val="dk1"/>
                        </a:solidFill>
                        <a:effectLst/>
                        <a:latin typeface="+mn-lt"/>
                        <a:ea typeface="+mn-ea"/>
                        <a:cs typeface="+mn-cs"/>
                      </a:endParaRPr>
                    </a:p>
                  </a:txBody>
                  <a:tcPr marL="68580" marR="68580" marT="0" marB="0" anchor="ctr" horzOverflow="overflow"/>
                </a:tc>
              </a:tr>
            </a:tbl>
          </a:graphicData>
        </a:graphic>
      </p:graphicFrame>
      <p:sp>
        <p:nvSpPr>
          <p:cNvPr id="5" name="Metin kutusu 4"/>
          <p:cNvSpPr txBox="1"/>
          <p:nvPr/>
        </p:nvSpPr>
        <p:spPr>
          <a:xfrm>
            <a:off x="1411369" y="1521588"/>
            <a:ext cx="3335016" cy="369332"/>
          </a:xfrm>
          <a:prstGeom prst="rect">
            <a:avLst/>
          </a:prstGeom>
          <a:noFill/>
        </p:spPr>
        <p:txBody>
          <a:bodyPr wrap="none" rtlCol="0">
            <a:spAutoFit/>
          </a:bodyPr>
          <a:lstStyle/>
          <a:p>
            <a:r>
              <a:rPr lang="tr-TR" dirty="0" smtClean="0"/>
              <a:t>Bitlis İli Önemli Maden Rezervleri</a:t>
            </a:r>
            <a:endParaRPr lang="tr-TR" dirty="0"/>
          </a:p>
        </p:txBody>
      </p:sp>
      <p:sp>
        <p:nvSpPr>
          <p:cNvPr id="7" name="Metin kutusu 6"/>
          <p:cNvSpPr txBox="1"/>
          <p:nvPr/>
        </p:nvSpPr>
        <p:spPr>
          <a:xfrm>
            <a:off x="1399868" y="4725143"/>
            <a:ext cx="6996659" cy="1200329"/>
          </a:xfrm>
          <a:prstGeom prst="rect">
            <a:avLst/>
          </a:prstGeom>
          <a:noFill/>
        </p:spPr>
        <p:txBody>
          <a:bodyPr wrap="none" rtlCol="0">
            <a:spAutoFit/>
          </a:bodyPr>
          <a:lstStyle/>
          <a:p>
            <a:pPr marL="285750" indent="-285750">
              <a:buFont typeface="Wingdings" panose="05000000000000000000" pitchFamily="2" charset="2"/>
              <a:buChar char="Ø"/>
            </a:pPr>
            <a:r>
              <a:rPr lang="tr-TR" dirty="0" smtClean="0"/>
              <a:t>Türkiye </a:t>
            </a:r>
            <a:r>
              <a:rPr lang="tr-TR" dirty="0" err="1" smtClean="0"/>
              <a:t>pomza</a:t>
            </a:r>
            <a:r>
              <a:rPr lang="tr-TR" dirty="0" smtClean="0"/>
              <a:t> rezervinin %60’lık bölümü Bitlis ili sınırları içerisinde </a:t>
            </a:r>
          </a:p>
          <a:p>
            <a:r>
              <a:rPr lang="tr-TR" dirty="0" smtClean="0"/>
              <a:t>bulunmaktadır.</a:t>
            </a:r>
          </a:p>
          <a:p>
            <a:pPr marL="285750" indent="-285750">
              <a:buFont typeface="Wingdings" panose="05000000000000000000" pitchFamily="2" charset="2"/>
              <a:buChar char="Ø"/>
            </a:pPr>
            <a:r>
              <a:rPr lang="tr-TR" dirty="0" smtClean="0"/>
              <a:t> Adilcevaz ilçesinde çimento hammaddesi olarak kullanılmaya uygun</a:t>
            </a:r>
          </a:p>
          <a:p>
            <a:r>
              <a:rPr lang="tr-TR" dirty="0"/>
              <a:t>ö</a:t>
            </a:r>
            <a:r>
              <a:rPr lang="tr-TR" dirty="0" smtClean="0"/>
              <a:t>nemli kireçtaşı ve kil potansiyeline sahiptir.</a:t>
            </a:r>
            <a:endParaRPr lang="tr-TR" dirty="0"/>
          </a:p>
        </p:txBody>
      </p:sp>
    </p:spTree>
    <p:extLst>
      <p:ext uri="{BB962C8B-B14F-4D97-AF65-F5344CB8AC3E}">
        <p14:creationId xmlns:p14="http://schemas.microsoft.com/office/powerpoint/2010/main" val="1650708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003950334"/>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668522"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ı</a:t>
              </a:r>
              <a:r>
                <a:rPr lang="tr-TR" sz="2600" b="1" kern="1200" dirty="0" smtClean="0"/>
                <a:t>- Rekabetçi Sektörler-Sanayi</a:t>
              </a:r>
            </a:p>
            <a:p>
              <a:pPr lvl="0" algn="l" defTabSz="1155700" rtl="0">
                <a:lnSpc>
                  <a:spcPct val="90000"/>
                </a:lnSpc>
                <a:spcBef>
                  <a:spcPct val="0"/>
                </a:spcBef>
                <a:spcAft>
                  <a:spcPct val="35000"/>
                </a:spcAft>
              </a:pPr>
              <a:r>
                <a:rPr lang="tr-TR" sz="2600" b="1" i="1" dirty="0" smtClean="0"/>
                <a:t>Tekstil</a:t>
              </a:r>
              <a:endParaRPr lang="tr-TR" sz="2600" b="1" i="1" kern="1200" dirty="0" smtClean="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2" name="Metin kutusu 1"/>
          <p:cNvSpPr txBox="1"/>
          <p:nvPr/>
        </p:nvSpPr>
        <p:spPr>
          <a:xfrm>
            <a:off x="1066374" y="1412776"/>
            <a:ext cx="7394058" cy="4524315"/>
          </a:xfrm>
          <a:prstGeom prst="rect">
            <a:avLst/>
          </a:prstGeom>
          <a:noFill/>
        </p:spPr>
        <p:txBody>
          <a:bodyPr wrap="square" rtlCol="0">
            <a:spAutoFit/>
          </a:bodyPr>
          <a:lstStyle/>
          <a:p>
            <a:pPr marL="285750" indent="-285750">
              <a:buFont typeface="Wingdings" pitchFamily="2" charset="2"/>
              <a:buChar char="q"/>
            </a:pPr>
            <a:r>
              <a:rPr lang="tr-TR" sz="2400" dirty="0" smtClean="0"/>
              <a:t>Bölgesel </a:t>
            </a:r>
            <a:r>
              <a:rPr lang="tr-TR" sz="2400" dirty="0"/>
              <a:t>Teşvik Uygulaması kapsamında sağlanan 6. Bölge </a:t>
            </a:r>
            <a:r>
              <a:rPr lang="tr-TR" sz="2400" dirty="0" smtClean="0"/>
              <a:t>Teşvikleri</a:t>
            </a:r>
          </a:p>
          <a:p>
            <a:pPr marL="285750" indent="-285750">
              <a:buFont typeface="Wingdings" pitchFamily="2" charset="2"/>
              <a:buChar char="q"/>
            </a:pPr>
            <a:r>
              <a:rPr lang="tr-TR" sz="2400" dirty="0" smtClean="0"/>
              <a:t>Yüksek </a:t>
            </a:r>
            <a:r>
              <a:rPr lang="tr-TR" sz="2400" dirty="0"/>
              <a:t>genç nüfus </a:t>
            </a:r>
            <a:r>
              <a:rPr lang="tr-TR" sz="2400" dirty="0" smtClean="0"/>
              <a:t>varlığı</a:t>
            </a:r>
          </a:p>
          <a:p>
            <a:pPr marL="285750" indent="-285750">
              <a:buFont typeface="Wingdings" pitchFamily="2" charset="2"/>
              <a:buChar char="q"/>
            </a:pPr>
            <a:r>
              <a:rPr lang="tr-TR" sz="2400" dirty="0" smtClean="0"/>
              <a:t>İşgücü </a:t>
            </a:r>
            <a:r>
              <a:rPr lang="tr-TR" sz="2400" dirty="0"/>
              <a:t>maliyetlerinin batı illerine kıyasla %50 oranında daha uygun </a:t>
            </a:r>
            <a:r>
              <a:rPr lang="tr-TR" sz="2400" dirty="0" smtClean="0"/>
              <a:t>olması</a:t>
            </a:r>
          </a:p>
          <a:p>
            <a:pPr marL="285750" indent="-285750">
              <a:buFont typeface="Wingdings" pitchFamily="2" charset="2"/>
              <a:buChar char="q"/>
            </a:pPr>
            <a:r>
              <a:rPr lang="tr-TR" sz="2400" dirty="0" smtClean="0"/>
              <a:t>Tekstil </a:t>
            </a:r>
            <a:r>
              <a:rPr lang="tr-TR" sz="2400" dirty="0"/>
              <a:t>sektöründe geçmiş yıllarda ihracat ağırlıklı olarak Avrupa ülkelerine yapılmakla birlikte, orta doğu ile gelişen siyasi ve ekonomik ilişkiler doğrultusunda ciddi ihracat olanakları mevcuttur. </a:t>
            </a:r>
            <a:endParaRPr lang="tr-TR" sz="2400" dirty="0" smtClean="0"/>
          </a:p>
          <a:p>
            <a:pPr marL="285750" indent="-285750">
              <a:buFont typeface="Wingdings" pitchFamily="2" charset="2"/>
              <a:buChar char="q"/>
            </a:pPr>
            <a:r>
              <a:rPr lang="tr-TR" sz="2400" dirty="0" smtClean="0"/>
              <a:t>İŞKUR </a:t>
            </a:r>
            <a:r>
              <a:rPr lang="tr-TR" sz="2400" dirty="0"/>
              <a:t>İşbaşı Eğitim Programı kapsamında işçi </a:t>
            </a:r>
            <a:r>
              <a:rPr lang="tr-TR" sz="2400" dirty="0" smtClean="0"/>
              <a:t>desteği</a:t>
            </a:r>
          </a:p>
          <a:p>
            <a:pPr marL="285750" indent="-285750">
              <a:buFont typeface="Wingdings" pitchFamily="2" charset="2"/>
              <a:buChar char="q"/>
            </a:pPr>
            <a:r>
              <a:rPr lang="tr-TR" sz="2400" dirty="0" smtClean="0"/>
              <a:t>Mevcut </a:t>
            </a:r>
            <a:r>
              <a:rPr lang="tr-TR" sz="2400" dirty="0"/>
              <a:t>durumda firma sayısı yaklaşık </a:t>
            </a:r>
            <a:r>
              <a:rPr lang="tr-TR" sz="2400" dirty="0" smtClean="0"/>
              <a:t>19 </a:t>
            </a:r>
            <a:r>
              <a:rPr lang="tr-TR" sz="2400" dirty="0"/>
              <a:t>adete ve doğrudan istihdam sayısı </a:t>
            </a:r>
            <a:r>
              <a:rPr lang="tr-TR" sz="2400" dirty="0" smtClean="0"/>
              <a:t>3200</a:t>
            </a:r>
            <a:r>
              <a:rPr lang="tr-TR" sz="2400" dirty="0" smtClean="0"/>
              <a:t> </a:t>
            </a:r>
            <a:r>
              <a:rPr lang="tr-TR" sz="2400" dirty="0"/>
              <a:t>kişiye ulaşmıştır.  </a:t>
            </a:r>
            <a:endParaRPr lang="tr-TR" sz="2400" dirty="0" smtClean="0"/>
          </a:p>
        </p:txBody>
      </p:sp>
    </p:spTree>
    <p:extLst>
      <p:ext uri="{BB962C8B-B14F-4D97-AF65-F5344CB8AC3E}">
        <p14:creationId xmlns:p14="http://schemas.microsoft.com/office/powerpoint/2010/main" val="21589501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61413414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201167" y="1412776"/>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867278" cy="1003860"/>
            <a:chOff x="0" y="69569"/>
            <a:chExt cx="7867278" cy="1003860"/>
          </a:xfrm>
        </p:grpSpPr>
        <p:sp>
          <p:nvSpPr>
            <p:cNvPr id="10" name="Yuvarlatılmış Dikdörtgen 9"/>
            <p:cNvSpPr/>
            <p:nvPr/>
          </p:nvSpPr>
          <p:spPr>
            <a:xfrm>
              <a:off x="0" y="69569"/>
              <a:ext cx="774053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3" y="118573"/>
              <a:ext cx="7818275"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defTabSz="1155700" rtl="0">
                <a:lnSpc>
                  <a:spcPct val="90000"/>
                </a:lnSpc>
                <a:spcBef>
                  <a:spcPct val="0"/>
                </a:spcBef>
                <a:spcAft>
                  <a:spcPct val="35000"/>
                </a:spcAft>
              </a:pPr>
              <a:r>
                <a:rPr lang="tr-TR" sz="2000" b="1" dirty="0" smtClean="0">
                  <a:solidFill>
                    <a:schemeClr val="bg1"/>
                  </a:solidFill>
                </a:rPr>
                <a:t>ı</a:t>
              </a:r>
              <a:r>
                <a:rPr lang="tr-TR" sz="2000" b="1" kern="1200" dirty="0" smtClean="0">
                  <a:solidFill>
                    <a:schemeClr val="bg1"/>
                  </a:solidFill>
                </a:rPr>
                <a:t>-Sanayi Sektörü Yatırımlarımız</a:t>
              </a:r>
              <a:endParaRPr lang="tr-TR" sz="2000" kern="1200" dirty="0">
                <a:solidFill>
                  <a:schemeClr val="bg1"/>
                </a:solidFill>
              </a:endParaRPr>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5" name="Metin kutusu 4"/>
          <p:cNvSpPr txBox="1"/>
          <p:nvPr/>
        </p:nvSpPr>
        <p:spPr>
          <a:xfrm>
            <a:off x="1128945" y="1412776"/>
            <a:ext cx="7818275" cy="4247317"/>
          </a:xfrm>
          <a:prstGeom prst="rect">
            <a:avLst/>
          </a:prstGeom>
          <a:noFill/>
        </p:spPr>
        <p:txBody>
          <a:bodyPr wrap="square" rtlCol="0">
            <a:spAutoFit/>
          </a:bodyPr>
          <a:lstStyle/>
          <a:p>
            <a:pPr marL="285750" indent="-285750">
              <a:buFont typeface="Wingdings" panose="05000000000000000000" pitchFamily="2" charset="2"/>
              <a:buChar char="Ø"/>
            </a:pPr>
            <a:r>
              <a:rPr lang="tr-TR" dirty="0" smtClean="0"/>
              <a:t>Sanayi sektörüne yönelik olarak Doğu </a:t>
            </a:r>
            <a:r>
              <a:rPr lang="tr-TR" dirty="0"/>
              <a:t>Anadolu Kalkınma Ajansı 7 adet mali destek programı kapsamında 2’si sivil toplum kuruluşları 24’ü özel işletmeler tarafından yürütülen 26 adet  yatırım projesini hayata geçirmiştir. Projeler kapsamında 16.988.217,64 TL’lik yatırımlar sözleşmeye bağlanmış projelere nihai olarak Doğu Anadolu Kalkınma Ajansı tarafında 5.846.876,71 finansman sağlanmıştır. </a:t>
            </a:r>
            <a:endParaRPr lang="tr-TR" dirty="0" smtClean="0"/>
          </a:p>
          <a:p>
            <a:pPr marL="285750" indent="-285750">
              <a:buFont typeface="Wingdings" panose="05000000000000000000" pitchFamily="2" charset="2"/>
              <a:buChar char="Ø"/>
            </a:pPr>
            <a:endParaRPr lang="tr-TR" dirty="0"/>
          </a:p>
          <a:p>
            <a:pPr marL="285750" lvl="0" indent="-285750">
              <a:buFont typeface="Wingdings" panose="05000000000000000000" pitchFamily="2" charset="2"/>
              <a:buChar char="Ø"/>
            </a:pPr>
            <a:r>
              <a:rPr lang="tr-TR" b="1" dirty="0"/>
              <a:t>9.295.163 Avro </a:t>
            </a:r>
            <a:r>
              <a:rPr lang="tr-TR" dirty="0"/>
              <a:t>bütçeli ve inşaat, teknik destek, müşavirlik ve makine alımı ve kurulumu bileşenlerinden oluşan </a:t>
            </a:r>
            <a:r>
              <a:rPr lang="tr-TR" b="1" dirty="0" smtClean="0"/>
              <a:t>ORTKA Projesi kapsamında metal sektöründe Bitlis’te ortak kullanım atölyesi yapılacaktır.</a:t>
            </a:r>
          </a:p>
          <a:p>
            <a:pPr marL="285750" lvl="0" indent="-285750">
              <a:buFont typeface="Wingdings" panose="05000000000000000000" pitchFamily="2" charset="2"/>
              <a:buChar char="Ø"/>
            </a:pPr>
            <a:endParaRPr lang="tr-TR" b="1" dirty="0"/>
          </a:p>
          <a:p>
            <a:pPr marL="285750" lvl="0" indent="-285750">
              <a:buFont typeface="Wingdings" panose="05000000000000000000" pitchFamily="2" charset="2"/>
              <a:buChar char="Ø"/>
            </a:pPr>
            <a:r>
              <a:rPr lang="tr-TR" dirty="0" smtClean="0"/>
              <a:t>2018 yılında 4.258.000 TL bütçeli Bitlis </a:t>
            </a:r>
            <a:r>
              <a:rPr lang="tr-TR" dirty="0"/>
              <a:t>Organize Sanayi Bölgesi Yatırım Altyapısının Geliştirilmesi </a:t>
            </a:r>
            <a:r>
              <a:rPr lang="tr-TR" dirty="0" smtClean="0"/>
              <a:t>Projesi ve 2012 yılında </a:t>
            </a:r>
            <a:r>
              <a:rPr lang="tr-TR" dirty="0"/>
              <a:t>Güroymak Yeni Sanayi Sitesi Altyapı Oluşturma Çevre </a:t>
            </a:r>
            <a:r>
              <a:rPr lang="tr-TR" dirty="0" smtClean="0"/>
              <a:t>ve </a:t>
            </a:r>
            <a:r>
              <a:rPr lang="tr-TR" dirty="0"/>
              <a:t>Sosyal Alanları Geliştirme </a:t>
            </a:r>
            <a:r>
              <a:rPr lang="tr-TR" dirty="0" smtClean="0"/>
              <a:t>Projesi önemli projelerdendir.</a:t>
            </a:r>
            <a:endParaRPr lang="tr-TR" dirty="0"/>
          </a:p>
        </p:txBody>
      </p:sp>
    </p:spTree>
    <p:extLst>
      <p:ext uri="{BB962C8B-B14F-4D97-AF65-F5344CB8AC3E}">
        <p14:creationId xmlns:p14="http://schemas.microsoft.com/office/powerpoint/2010/main" val="1259960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69319250"/>
              </p:ext>
            </p:extLst>
          </p:nvPr>
        </p:nvGraphicFramePr>
        <p:xfrm>
          <a:off x="1435608" y="274638"/>
          <a:ext cx="749808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4800600"/>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9" name="Metin kutusu 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pic>
        <p:nvPicPr>
          <p:cNvPr id="1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712" y="1484784"/>
            <a:ext cx="6192688" cy="3073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Diyagram 6"/>
          <p:cNvGraphicFramePr/>
          <p:nvPr/>
        </p:nvGraphicFramePr>
        <p:xfrm>
          <a:off x="1296426" y="4826675"/>
          <a:ext cx="7881234" cy="20313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117509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111522178"/>
              </p:ext>
            </p:extLst>
          </p:nvPr>
        </p:nvGraphicFramePr>
        <p:xfrm>
          <a:off x="1435608" y="274638"/>
          <a:ext cx="749808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4800600"/>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9" name="Metin kutusu 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7" name="Diyagram 6"/>
          <p:cNvGraphicFramePr/>
          <p:nvPr>
            <p:extLst>
              <p:ext uri="{D42A27DB-BD31-4B8C-83A1-F6EECF244321}">
                <p14:modId xmlns:p14="http://schemas.microsoft.com/office/powerpoint/2010/main" val="1173516720"/>
              </p:ext>
            </p:extLst>
          </p:nvPr>
        </p:nvGraphicFramePr>
        <p:xfrm>
          <a:off x="1296426" y="4826675"/>
          <a:ext cx="7881234" cy="20313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Picture 2" descr="D:\Desktop\TEŞVİK BELGESİ\TEŞVİK WEB ÇALIŞMA\tesvik2.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31640" y="1410146"/>
            <a:ext cx="7560840" cy="485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211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011570539"/>
              </p:ext>
            </p:extLst>
          </p:nvPr>
        </p:nvGraphicFramePr>
        <p:xfrm>
          <a:off x="1435608" y="274638"/>
          <a:ext cx="749808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sp>
        <p:nvSpPr>
          <p:cNvPr id="10" name="Dikdörtgen 9"/>
          <p:cNvSpPr/>
          <p:nvPr/>
        </p:nvSpPr>
        <p:spPr>
          <a:xfrm>
            <a:off x="1187624" y="332656"/>
            <a:ext cx="7484368" cy="58271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endParaRPr lang="tr-TR" sz="2800" kern="1200" dirty="0" smtClean="0"/>
          </a:p>
          <a:p>
            <a:pPr lvl="0" algn="ctr" defTabSz="711200" rtl="0">
              <a:lnSpc>
                <a:spcPct val="90000"/>
              </a:lnSpc>
              <a:spcBef>
                <a:spcPct val="0"/>
              </a:spcBef>
              <a:spcAft>
                <a:spcPct val="35000"/>
              </a:spcAft>
            </a:pPr>
            <a:endParaRPr lang="tr-TR" sz="2800" dirty="0"/>
          </a:p>
          <a:p>
            <a:pPr lvl="0" algn="ctr" defTabSz="711200" rtl="0">
              <a:lnSpc>
                <a:spcPct val="90000"/>
              </a:lnSpc>
              <a:spcBef>
                <a:spcPct val="0"/>
              </a:spcBef>
              <a:spcAft>
                <a:spcPct val="35000"/>
              </a:spcAft>
            </a:pPr>
            <a:r>
              <a:rPr lang="tr-TR" sz="2800" kern="1200" dirty="0" smtClean="0">
                <a:solidFill>
                  <a:schemeClr val="accent1"/>
                </a:solidFill>
              </a:rPr>
              <a:t>Arz Ederim.</a:t>
            </a:r>
          </a:p>
          <a:p>
            <a:pPr lvl="0" algn="ctr" defTabSz="711200" rtl="0">
              <a:lnSpc>
                <a:spcPct val="90000"/>
              </a:lnSpc>
              <a:spcBef>
                <a:spcPct val="0"/>
              </a:spcBef>
              <a:spcAft>
                <a:spcPct val="35000"/>
              </a:spcAft>
            </a:pPr>
            <a:endParaRPr lang="tr-TR" sz="2800" kern="1200" dirty="0" smtClean="0">
              <a:solidFill>
                <a:schemeClr val="accent1"/>
              </a:solidFill>
            </a:endParaRPr>
          </a:p>
          <a:p>
            <a:pPr lvl="0" algn="ctr" defTabSz="711200" rtl="0">
              <a:lnSpc>
                <a:spcPct val="90000"/>
              </a:lnSpc>
              <a:spcBef>
                <a:spcPct val="0"/>
              </a:spcBef>
              <a:spcAft>
                <a:spcPct val="35000"/>
              </a:spcAft>
            </a:pPr>
            <a:endParaRPr lang="tr-TR" sz="2800" dirty="0">
              <a:solidFill>
                <a:schemeClr val="accent1"/>
              </a:solidFill>
            </a:endParaRPr>
          </a:p>
          <a:p>
            <a:pPr lvl="0" algn="ctr" defTabSz="711200" rtl="0">
              <a:lnSpc>
                <a:spcPct val="90000"/>
              </a:lnSpc>
              <a:spcBef>
                <a:spcPct val="0"/>
              </a:spcBef>
              <a:spcAft>
                <a:spcPct val="35000"/>
              </a:spcAft>
            </a:pPr>
            <a:r>
              <a:rPr lang="tr-TR" sz="2800" kern="1200" dirty="0" smtClean="0">
                <a:solidFill>
                  <a:schemeClr val="accent1"/>
                </a:solidFill>
              </a:rPr>
              <a:t/>
            </a:r>
            <a:br>
              <a:rPr lang="tr-TR" sz="2800" kern="1200" dirty="0" smtClean="0">
                <a:solidFill>
                  <a:schemeClr val="accent1"/>
                </a:solidFill>
              </a:rPr>
            </a:br>
            <a:r>
              <a:rPr lang="tr-TR" sz="2800" kern="1200" dirty="0" smtClean="0">
                <a:solidFill>
                  <a:schemeClr val="accent1"/>
                </a:solidFill>
              </a:rPr>
              <a:t>DOĞU ANADOLU KALKINMA AJANSI</a:t>
            </a:r>
          </a:p>
          <a:p>
            <a:pPr lvl="0" algn="ctr" defTabSz="711200" rtl="0">
              <a:lnSpc>
                <a:spcPct val="90000"/>
              </a:lnSpc>
              <a:spcBef>
                <a:spcPct val="0"/>
              </a:spcBef>
              <a:spcAft>
                <a:spcPct val="35000"/>
              </a:spcAft>
            </a:pPr>
            <a:r>
              <a:rPr lang="tr-TR" sz="2800" dirty="0" smtClean="0">
                <a:solidFill>
                  <a:schemeClr val="accent1"/>
                </a:solidFill>
              </a:rPr>
              <a:t>Bitlis Yatırım Destek Ofisi</a:t>
            </a:r>
            <a:endParaRPr lang="tr-TR" sz="2800" dirty="0">
              <a:solidFill>
                <a:schemeClr val="accent1"/>
              </a:solidFill>
            </a:endParaRPr>
          </a:p>
          <a:p>
            <a:pPr lvl="0" algn="ctr" defTabSz="711200" rtl="0">
              <a:lnSpc>
                <a:spcPct val="90000"/>
              </a:lnSpc>
              <a:spcBef>
                <a:spcPct val="0"/>
              </a:spcBef>
              <a:spcAft>
                <a:spcPct val="35000"/>
              </a:spcAft>
            </a:pPr>
            <a:r>
              <a:rPr lang="tr-TR" sz="2800" kern="1200" dirty="0" smtClean="0">
                <a:solidFill>
                  <a:schemeClr val="accent1"/>
                </a:solidFill>
              </a:rPr>
              <a:t>www.daka.org.tr</a:t>
            </a:r>
            <a:endParaRPr lang="tr-TR" sz="2800" kern="1200" dirty="0">
              <a:solidFill>
                <a:schemeClr val="accent1"/>
              </a:solidFill>
            </a:endParaRPr>
          </a:p>
        </p:txBody>
      </p:sp>
      <p:sp>
        <p:nvSpPr>
          <p:cNvPr id="11" name="Metin kutusu 1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Tree>
    <p:extLst>
      <p:ext uri="{BB962C8B-B14F-4D97-AF65-F5344CB8AC3E}">
        <p14:creationId xmlns:p14="http://schemas.microsoft.com/office/powerpoint/2010/main" val="15967995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109471532"/>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solidFill>
                    <a:schemeClr val="bg1"/>
                  </a:solidFill>
                </a:rPr>
                <a:t>b</a:t>
              </a:r>
              <a:r>
                <a:rPr lang="tr-TR" sz="2600" b="1" kern="1200" dirty="0" smtClean="0">
                  <a:solidFill>
                    <a:schemeClr val="bg1"/>
                  </a:solidFill>
                </a:rPr>
                <a:t>- Genel Göstergeler</a:t>
              </a:r>
              <a:endParaRPr lang="tr-TR" sz="2600" kern="1200" dirty="0">
                <a:solidFill>
                  <a:schemeClr val="bg1"/>
                </a:solidFill>
              </a:endParaRPr>
            </a:p>
          </p:txBody>
        </p:sp>
      </p:grpSp>
      <p:sp>
        <p:nvSpPr>
          <p:cNvPr id="13" name="Rectangle 3"/>
          <p:cNvSpPr>
            <a:spLocks noChangeArrowheads="1"/>
          </p:cNvSpPr>
          <p:nvPr/>
        </p:nvSpPr>
        <p:spPr bwMode="auto">
          <a:xfrm>
            <a:off x="1691680" y="6173680"/>
            <a:ext cx="10166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8"/>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8"/>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TUİK, </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2019</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4" name="Tablo 13"/>
          <p:cNvGraphicFramePr>
            <a:graphicFrameLocks noGrp="1"/>
          </p:cNvGraphicFramePr>
          <p:nvPr>
            <p:extLst>
              <p:ext uri="{D42A27DB-BD31-4B8C-83A1-F6EECF244321}">
                <p14:modId xmlns:p14="http://schemas.microsoft.com/office/powerpoint/2010/main" val="2355249678"/>
              </p:ext>
            </p:extLst>
          </p:nvPr>
        </p:nvGraphicFramePr>
        <p:xfrm>
          <a:off x="1331640" y="1484784"/>
          <a:ext cx="7246381" cy="4243008"/>
        </p:xfrm>
        <a:graphic>
          <a:graphicData uri="http://schemas.openxmlformats.org/drawingml/2006/table">
            <a:tbl>
              <a:tblPr>
                <a:tableStyleId>{22838BEF-8BB2-4498-84A7-C5851F593DF1}</a:tableStyleId>
              </a:tblPr>
              <a:tblGrid>
                <a:gridCol w="2811946"/>
                <a:gridCol w="1622276"/>
                <a:gridCol w="1527952"/>
                <a:gridCol w="1284207"/>
              </a:tblGrid>
              <a:tr h="474995">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9525" marR="9525" marT="9523" marB="0" anchor="ctr"/>
                </a:tc>
                <a:tc>
                  <a:txBody>
                    <a:bodyPr/>
                    <a:lstStyle/>
                    <a:p>
                      <a:pPr algn="ctr" fontAlgn="ctr"/>
                      <a:r>
                        <a:rPr lang="tr-TR" sz="1100" b="1" u="none" strike="noStrike" dirty="0" smtClean="0">
                          <a:effectLst/>
                        </a:rPr>
                        <a:t>BİTLİS</a:t>
                      </a:r>
                      <a:endParaRPr lang="tr-TR" sz="1100" b="1" i="0" u="none" strike="noStrike" dirty="0">
                        <a:solidFill>
                          <a:srgbClr val="000000"/>
                        </a:solidFill>
                        <a:effectLst/>
                        <a:latin typeface="Calibri" panose="020F0502020204030204" pitchFamily="34" charset="0"/>
                      </a:endParaRPr>
                    </a:p>
                  </a:txBody>
                  <a:tcPr marL="9525" marR="9525" marT="9523" marB="0" anchor="ctr"/>
                </a:tc>
                <a:tc>
                  <a:txBody>
                    <a:bodyPr/>
                    <a:lstStyle/>
                    <a:p>
                      <a:pPr algn="ctr" fontAlgn="ctr"/>
                      <a:r>
                        <a:rPr lang="tr-TR" sz="1100" b="1" u="none" strike="noStrike" dirty="0" smtClean="0">
                          <a:effectLst/>
                        </a:rPr>
                        <a:t>TRB2 BÖLGESİ</a:t>
                      </a:r>
                      <a:endParaRPr lang="tr-TR" sz="1100" b="1" i="0" u="none" strike="noStrike" dirty="0">
                        <a:solidFill>
                          <a:srgbClr val="000000"/>
                        </a:solidFill>
                        <a:effectLst/>
                        <a:latin typeface="Calibri" panose="020F0502020204030204" pitchFamily="34" charset="0"/>
                      </a:endParaRPr>
                    </a:p>
                  </a:txBody>
                  <a:tcPr marL="9525" marR="9525" marT="9523" marB="0" anchor="ctr"/>
                </a:tc>
                <a:tc>
                  <a:txBody>
                    <a:bodyPr/>
                    <a:lstStyle/>
                    <a:p>
                      <a:pPr algn="ctr" fontAlgn="ctr"/>
                      <a:r>
                        <a:rPr lang="tr-TR" sz="1100" b="1" u="none" strike="noStrike" dirty="0">
                          <a:effectLst/>
                        </a:rPr>
                        <a:t>Türkiye</a:t>
                      </a:r>
                      <a:endParaRPr lang="tr-TR" sz="1100" b="1" i="0" u="none" strike="noStrike" dirty="0">
                        <a:solidFill>
                          <a:srgbClr val="000000"/>
                        </a:solidFill>
                        <a:effectLst/>
                        <a:latin typeface="Calibri" panose="020F0502020204030204" pitchFamily="34" charset="0"/>
                      </a:endParaRPr>
                    </a:p>
                  </a:txBody>
                  <a:tcPr marL="9525" marR="9525" marT="9523" marB="0" anchor="ctr"/>
                </a:tc>
              </a:tr>
              <a:tr h="574343">
                <a:tc>
                  <a:txBody>
                    <a:bodyPr/>
                    <a:lstStyle/>
                    <a:p>
                      <a:pPr algn="ctr" fontAlgn="ctr"/>
                      <a:r>
                        <a:rPr lang="tr-TR" sz="1100" b="1" u="none" strike="noStrike" dirty="0" smtClean="0">
                          <a:effectLst/>
                          <a:latin typeface="Arial" pitchFamily="34" charset="0"/>
                          <a:cs typeface="Arial" pitchFamily="34" charset="0"/>
                        </a:rPr>
                        <a:t>NÜFUS (KİŞİ)</a:t>
                      </a:r>
                      <a:endParaRPr lang="tr-TR" sz="1100" b="1" i="0" u="none" strike="noStrike" dirty="0">
                        <a:solidFill>
                          <a:srgbClr val="000000"/>
                        </a:solidFill>
                        <a:effectLst/>
                        <a:latin typeface="Arial" pitchFamily="34" charset="0"/>
                        <a:cs typeface="Arial" pitchFamily="34" charset="0"/>
                      </a:endParaRPr>
                    </a:p>
                  </a:txBody>
                  <a:tcPr marL="9525" marR="9525" marT="9523"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200" b="0" i="0" u="none" strike="noStrike" kern="1200" dirty="0" smtClean="0">
                          <a:solidFill>
                            <a:schemeClr val="accent3"/>
                          </a:solidFill>
                          <a:effectLst/>
                          <a:latin typeface="Arial" pitchFamily="34" charset="0"/>
                          <a:ea typeface="+mn-ea"/>
                          <a:cs typeface="Arial" pitchFamily="34" charset="0"/>
                        </a:rPr>
                        <a:t>348.115 </a:t>
                      </a: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2.174.672</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83.154.997</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r h="293496">
                <a:tc>
                  <a:txBody>
                    <a:bodyPr/>
                    <a:lstStyle/>
                    <a:p>
                      <a:pPr algn="ctr" fontAlgn="ctr"/>
                      <a:r>
                        <a:rPr lang="tr-TR" sz="1100" b="1" u="none" strike="noStrike" dirty="0" smtClean="0">
                          <a:effectLst/>
                          <a:latin typeface="Arial" pitchFamily="34" charset="0"/>
                          <a:cs typeface="Arial" pitchFamily="34" charset="0"/>
                        </a:rPr>
                        <a:t>NÜFUS YOĞUNLUĞU (kişi/km</a:t>
                      </a:r>
                      <a:r>
                        <a:rPr lang="tr-TR" sz="1100" b="1" u="none" strike="noStrike" baseline="0" dirty="0" smtClean="0">
                          <a:effectLst/>
                          <a:latin typeface="Arial" pitchFamily="34" charset="0"/>
                          <a:cs typeface="Arial" pitchFamily="34" charset="0"/>
                        </a:rPr>
                        <a:t>2)</a:t>
                      </a:r>
                      <a:endParaRPr lang="tr-TR" sz="1100" b="1" i="0" u="none" strike="noStrike" dirty="0">
                        <a:solidFill>
                          <a:srgbClr val="000000"/>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50</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52</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108</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r h="474995">
                <a:tc>
                  <a:txBody>
                    <a:bodyPr/>
                    <a:lstStyle/>
                    <a:p>
                      <a:pPr algn="ctr" fontAlgn="ctr"/>
                      <a:r>
                        <a:rPr lang="tr-TR" sz="1100" b="1" u="none" strike="noStrike" dirty="0" smtClean="0">
                          <a:effectLst/>
                          <a:latin typeface="Arial" pitchFamily="34" charset="0"/>
                          <a:cs typeface="Arial" pitchFamily="34" charset="0"/>
                        </a:rPr>
                        <a:t>YILLIK  NÜFUS ARTIŞ HIZI (‰)</a:t>
                      </a:r>
                      <a:endParaRPr lang="tr-TR" sz="1100" b="1" i="0" u="none" strike="noStrike" dirty="0">
                        <a:solidFill>
                          <a:srgbClr val="000000"/>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-3,67</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3,24</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13,94</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r h="474995">
                <a:tc>
                  <a:txBody>
                    <a:bodyPr/>
                    <a:lstStyle/>
                    <a:p>
                      <a:pPr algn="ctr" fontAlgn="ctr"/>
                      <a:r>
                        <a:rPr lang="tr-TR" sz="1100" b="1" u="none" strike="noStrike" dirty="0" smtClean="0">
                          <a:effectLst/>
                          <a:latin typeface="Arial" pitchFamily="34" charset="0"/>
                          <a:cs typeface="Arial" pitchFamily="34" charset="0"/>
                        </a:rPr>
                        <a:t>ORTALAMA HANE HALKI BÜYÜKLÜĞÜ</a:t>
                      </a:r>
                      <a:endParaRPr lang="tr-TR" sz="1100" b="1" i="0" u="none" strike="noStrike" dirty="0">
                        <a:solidFill>
                          <a:srgbClr val="000000"/>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4,5</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4,9</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3,4</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r h="706698">
                <a:tc>
                  <a:txBody>
                    <a:bodyPr/>
                    <a:lstStyle/>
                    <a:p>
                      <a:pPr algn="ctr" fontAlgn="ctr"/>
                      <a:r>
                        <a:rPr lang="tr-TR" sz="1100" b="1" u="none" strike="noStrike" dirty="0" smtClean="0">
                          <a:effectLst/>
                          <a:latin typeface="Arial" pitchFamily="34" charset="0"/>
                          <a:cs typeface="Arial" pitchFamily="34" charset="0"/>
                        </a:rPr>
                        <a:t>ŞEHİR </a:t>
                      </a:r>
                      <a:r>
                        <a:rPr lang="tr-TR" sz="1100" b="1" u="none" strike="noStrike" dirty="0" smtClean="0">
                          <a:effectLst/>
                          <a:latin typeface="Arial" pitchFamily="34" charset="0"/>
                          <a:cs typeface="Arial" pitchFamily="34" charset="0"/>
                        </a:rPr>
                        <a:t>NÜFUSUNUN (</a:t>
                      </a:r>
                      <a:r>
                        <a:rPr lang="tr-TR" sz="1100" b="1" u="none" strike="noStrike" dirty="0" err="1" smtClean="0">
                          <a:effectLst/>
                          <a:latin typeface="Arial" pitchFamily="34" charset="0"/>
                          <a:cs typeface="Arial" pitchFamily="34" charset="0"/>
                        </a:rPr>
                        <a:t>il+ilçe</a:t>
                      </a:r>
                      <a:r>
                        <a:rPr lang="tr-TR" sz="1100" b="1" u="none" strike="noStrike" dirty="0" smtClean="0">
                          <a:effectLst/>
                          <a:latin typeface="Arial" pitchFamily="34" charset="0"/>
                          <a:cs typeface="Arial" pitchFamily="34" charset="0"/>
                        </a:rPr>
                        <a:t>) </a:t>
                      </a:r>
                      <a:r>
                        <a:rPr lang="tr-TR" sz="1100" b="1" u="none" strike="noStrike" dirty="0" smtClean="0">
                          <a:effectLst/>
                          <a:latin typeface="Arial" pitchFamily="34" charset="0"/>
                          <a:cs typeface="Arial" pitchFamily="34" charset="0"/>
                        </a:rPr>
                        <a:t>TOPLAM NÜFUSA ORANI </a:t>
                      </a:r>
                      <a:r>
                        <a:rPr lang="tr-TR" sz="1100" b="1" u="none" strike="noStrike" dirty="0" smtClean="0">
                          <a:effectLst/>
                          <a:latin typeface="Arial" pitchFamily="34" charset="0"/>
                          <a:cs typeface="Arial" pitchFamily="34" charset="0"/>
                        </a:rPr>
                        <a:t>(%)</a:t>
                      </a:r>
                      <a:endParaRPr lang="tr-TR" sz="1100" b="1" i="0" u="none" strike="noStrike" dirty="0">
                        <a:solidFill>
                          <a:srgbClr val="000000"/>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59,29 </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78,05</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92,78</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r h="293496">
                <a:tc>
                  <a:txBody>
                    <a:bodyPr/>
                    <a:lstStyle/>
                    <a:p>
                      <a:pPr algn="ctr" fontAlgn="ctr"/>
                      <a:r>
                        <a:rPr lang="tr-TR" sz="1100" b="1" u="none" strike="noStrike" dirty="0" smtClean="0">
                          <a:effectLst/>
                          <a:latin typeface="Arial" pitchFamily="34" charset="0"/>
                          <a:cs typeface="Arial" pitchFamily="34" charset="0"/>
                        </a:rPr>
                        <a:t>YÜZÖLÇÜMÜ (KM2)</a:t>
                      </a:r>
                      <a:endParaRPr lang="tr-TR" sz="1100" b="1" i="0" u="none" strike="noStrike" dirty="0">
                        <a:solidFill>
                          <a:srgbClr val="000000"/>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8.294</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43.493</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783.562</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r h="474995">
                <a:tc>
                  <a:txBody>
                    <a:bodyPr/>
                    <a:lstStyle/>
                    <a:p>
                      <a:pPr algn="ctr" fontAlgn="ctr"/>
                      <a:r>
                        <a:rPr lang="tr-TR" sz="1100" b="1" u="none" strike="noStrike" dirty="0" smtClean="0">
                          <a:solidFill>
                            <a:schemeClr val="tx1"/>
                          </a:solidFill>
                          <a:effectLst/>
                          <a:latin typeface="Arial" pitchFamily="34" charset="0"/>
                          <a:cs typeface="Arial" pitchFamily="34" charset="0"/>
                        </a:rPr>
                        <a:t>SOSYO-EKONOMİK GELİŞMİŞLİK </a:t>
                      </a:r>
                      <a:r>
                        <a:rPr lang="tr-TR" sz="1100" b="1" u="none" strike="noStrike" dirty="0" smtClean="0">
                          <a:solidFill>
                            <a:schemeClr val="tx1"/>
                          </a:solidFill>
                          <a:effectLst/>
                          <a:latin typeface="Arial" pitchFamily="34" charset="0"/>
                          <a:cs typeface="Arial" pitchFamily="34" charset="0"/>
                        </a:rPr>
                        <a:t>SIRASI(2017)</a:t>
                      </a:r>
                      <a:endParaRPr lang="tr-TR" sz="1100" b="1" i="0" u="none" strike="noStrike" dirty="0">
                        <a:solidFill>
                          <a:schemeClr val="tx1"/>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76</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a:solidFill>
                            <a:schemeClr val="accent3"/>
                          </a:solidFill>
                          <a:effectLst/>
                          <a:latin typeface="Arial" pitchFamily="34" charset="0"/>
                          <a:ea typeface="+mn-ea"/>
                          <a:cs typeface="Arial" pitchFamily="34" charset="0"/>
                        </a:rPr>
                        <a:t>26</a:t>
                      </a:r>
                    </a:p>
                  </a:txBody>
                  <a:tcPr marL="9525" marR="9525" marT="9523" marB="0" anchor="ctr"/>
                </a:tc>
                <a:tc>
                  <a:txBody>
                    <a:bodyPr/>
                    <a:lstStyle/>
                    <a:p>
                      <a:pPr marL="0" algn="ctr" rtl="0" eaLnBrk="1" fontAlgn="ctr" latinLnBrk="0" hangingPunct="1"/>
                      <a:r>
                        <a:rPr kumimoji="0" lang="tr-TR" sz="1200" b="0" i="0" u="none" strike="noStrike" kern="1200" dirty="0">
                          <a:solidFill>
                            <a:schemeClr val="accent3"/>
                          </a:solidFill>
                          <a:effectLst/>
                          <a:latin typeface="Arial" pitchFamily="34" charset="0"/>
                          <a:ea typeface="+mn-ea"/>
                          <a:cs typeface="Arial" pitchFamily="34" charset="0"/>
                        </a:rPr>
                        <a:t>-     </a:t>
                      </a:r>
                    </a:p>
                  </a:txBody>
                  <a:tcPr marL="9525" marR="9525" marT="9523" marB="0" anchor="ctr"/>
                </a:tc>
              </a:tr>
              <a:tr h="474995">
                <a:tc>
                  <a:txBody>
                    <a:bodyPr/>
                    <a:lstStyle/>
                    <a:p>
                      <a:pPr algn="ctr" fontAlgn="ctr"/>
                      <a:r>
                        <a:rPr lang="tr-TR" sz="1100" b="1" u="none" strike="noStrike" dirty="0" smtClean="0">
                          <a:solidFill>
                            <a:schemeClr val="tx1"/>
                          </a:solidFill>
                          <a:effectLst/>
                          <a:latin typeface="Arial" pitchFamily="34" charset="0"/>
                          <a:cs typeface="Arial" pitchFamily="34" charset="0"/>
                        </a:rPr>
                        <a:t>İŞSİZLİK ORANLARI(2013)</a:t>
                      </a:r>
                      <a:endParaRPr lang="tr-TR" sz="1100" b="1" i="0" u="none" strike="noStrike" dirty="0">
                        <a:solidFill>
                          <a:schemeClr val="tx1"/>
                        </a:solidFill>
                        <a:effectLst/>
                        <a:latin typeface="Arial" pitchFamily="34" charset="0"/>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9,1</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5"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8,925</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c>
                  <a:txBody>
                    <a:bodyPr/>
                    <a:lstStyle/>
                    <a:p>
                      <a:pPr marL="0" algn="ctr" rtl="0" eaLnBrk="1" fontAlgn="ctr" latinLnBrk="0" hangingPunct="1"/>
                      <a:r>
                        <a:rPr kumimoji="0" lang="tr-TR" sz="1200" b="0" i="0" u="none" strike="noStrike" kern="1200" dirty="0" smtClean="0">
                          <a:solidFill>
                            <a:schemeClr val="accent3"/>
                          </a:solidFill>
                          <a:effectLst/>
                          <a:latin typeface="Arial" pitchFamily="34" charset="0"/>
                          <a:ea typeface="+mn-ea"/>
                          <a:cs typeface="Arial" pitchFamily="34" charset="0"/>
                        </a:rPr>
                        <a:t>11,1%</a:t>
                      </a:r>
                      <a:endParaRPr kumimoji="0" lang="tr-TR" sz="1200" b="0" i="0" u="none" strike="noStrike" kern="1200" dirty="0">
                        <a:solidFill>
                          <a:schemeClr val="accent3"/>
                        </a:solidFill>
                        <a:effectLst/>
                        <a:latin typeface="Arial" pitchFamily="34" charset="0"/>
                        <a:ea typeface="+mn-ea"/>
                        <a:cs typeface="Arial" pitchFamily="34" charset="0"/>
                      </a:endParaRPr>
                    </a:p>
                  </a:txBody>
                  <a:tcPr marL="9525" marR="9525" marT="9523" marB="0" anchor="ctr"/>
                </a:tc>
              </a:tr>
            </a:tbl>
          </a:graphicData>
        </a:graphic>
      </p:graphicFrame>
    </p:spTree>
    <p:extLst>
      <p:ext uri="{BB962C8B-B14F-4D97-AF65-F5344CB8AC3E}">
        <p14:creationId xmlns:p14="http://schemas.microsoft.com/office/powerpoint/2010/main" val="35098204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243511675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128946"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c</a:t>
              </a:r>
              <a:r>
                <a:rPr lang="tr-TR" sz="2600" b="1" kern="1200" dirty="0" smtClean="0"/>
                <a:t>- </a:t>
              </a:r>
              <a:r>
                <a:rPr lang="tr-TR" sz="2600" b="1" kern="1200" dirty="0" err="1" smtClean="0"/>
                <a:t>Demografya</a:t>
              </a:r>
              <a:endParaRPr lang="tr-TR" sz="2600" kern="1200" dirty="0"/>
            </a:p>
          </p:txBody>
        </p:sp>
      </p:grpSp>
      <p:graphicFrame>
        <p:nvGraphicFramePr>
          <p:cNvPr id="2" name="Diyagram 1"/>
          <p:cNvGraphicFramePr/>
          <p:nvPr>
            <p:extLst>
              <p:ext uri="{D42A27DB-BD31-4B8C-83A1-F6EECF244321}">
                <p14:modId xmlns:p14="http://schemas.microsoft.com/office/powerpoint/2010/main" val="591796166"/>
              </p:ext>
            </p:extLst>
          </p:nvPr>
        </p:nvGraphicFramePr>
        <p:xfrm>
          <a:off x="1043608" y="4581128"/>
          <a:ext cx="7344816"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Metin kutusu 13"/>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6" name="Tablo 15"/>
          <p:cNvGraphicFramePr>
            <a:graphicFrameLocks noGrp="1"/>
          </p:cNvGraphicFramePr>
          <p:nvPr>
            <p:extLst>
              <p:ext uri="{D42A27DB-BD31-4B8C-83A1-F6EECF244321}">
                <p14:modId xmlns:p14="http://schemas.microsoft.com/office/powerpoint/2010/main" val="1705741932"/>
              </p:ext>
            </p:extLst>
          </p:nvPr>
        </p:nvGraphicFramePr>
        <p:xfrm>
          <a:off x="1221358" y="1628800"/>
          <a:ext cx="7354492" cy="2088232"/>
        </p:xfrm>
        <a:graphic>
          <a:graphicData uri="http://schemas.openxmlformats.org/drawingml/2006/table">
            <a:tbl>
              <a:tblPr>
                <a:tableStyleId>{69CF1AB2-1976-4502-BF36-3FF5EA218861}</a:tableStyleId>
              </a:tblPr>
              <a:tblGrid>
                <a:gridCol w="657748"/>
                <a:gridCol w="504056"/>
                <a:gridCol w="363522"/>
                <a:gridCol w="508442"/>
                <a:gridCol w="508442"/>
                <a:gridCol w="508442"/>
                <a:gridCol w="508442"/>
                <a:gridCol w="508442"/>
                <a:gridCol w="508442"/>
                <a:gridCol w="508442"/>
                <a:gridCol w="508442"/>
                <a:gridCol w="593183"/>
                <a:gridCol w="587886"/>
                <a:gridCol w="580561"/>
              </a:tblGrid>
              <a:tr h="863402">
                <a:tc rowSpan="2">
                  <a:txBody>
                    <a:bodyPr/>
                    <a:lstStyle/>
                    <a:p>
                      <a:pPr algn="ctr" fontAlgn="ctr"/>
                      <a:r>
                        <a:rPr lang="tr-TR" sz="1100" b="1" u="none" strike="noStrike" dirty="0">
                          <a:effectLst/>
                        </a:rPr>
                        <a:t>Yaş Dilimleri</a:t>
                      </a:r>
                      <a:endParaRPr lang="tr-TR" sz="1100" b="1" i="0" u="none" strike="noStrike" dirty="0">
                        <a:solidFill>
                          <a:srgbClr val="000000"/>
                        </a:solidFill>
                        <a:effectLst/>
                        <a:latin typeface="Calibri"/>
                      </a:endParaRPr>
                    </a:p>
                  </a:txBody>
                  <a:tcPr marL="8645" marR="8645" marT="8641" marB="0" anchor="ctr"/>
                </a:tc>
                <a:tc gridSpan="2">
                  <a:txBody>
                    <a:bodyPr/>
                    <a:lstStyle/>
                    <a:p>
                      <a:pPr algn="ctr" fontAlgn="ctr"/>
                      <a:r>
                        <a:rPr lang="tr-TR" sz="1100" b="1" u="none" strike="noStrike" dirty="0">
                          <a:effectLst/>
                        </a:rPr>
                        <a:t>0-14</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15-29</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30-44</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45-59</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60-74</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gridSpan="2">
                  <a:txBody>
                    <a:bodyPr/>
                    <a:lstStyle/>
                    <a:p>
                      <a:pPr algn="ctr" fontAlgn="ctr"/>
                      <a:r>
                        <a:rPr lang="tr-TR" sz="1100" b="1" u="none" strike="noStrike" dirty="0">
                          <a:effectLst/>
                        </a:rPr>
                        <a:t>75-üstü</a:t>
                      </a:r>
                      <a:endParaRPr lang="tr-TR" sz="1100" b="1" i="0" u="none" strike="noStrike" dirty="0">
                        <a:solidFill>
                          <a:srgbClr val="000000"/>
                        </a:solidFill>
                        <a:effectLst/>
                        <a:latin typeface="Calibri"/>
                      </a:endParaRPr>
                    </a:p>
                  </a:txBody>
                  <a:tcPr marL="8645" marR="8645" marT="8641" marB="0" anchor="ctr"/>
                </a:tc>
                <a:tc hMerge="1">
                  <a:txBody>
                    <a:bodyPr/>
                    <a:lstStyle/>
                    <a:p>
                      <a:endParaRPr lang="tr-TR"/>
                    </a:p>
                  </a:txBody>
                  <a:tcPr/>
                </a:tc>
                <a:tc rowSpan="2">
                  <a:txBody>
                    <a:bodyPr/>
                    <a:lstStyle/>
                    <a:p>
                      <a:pPr algn="ctr" fontAlgn="ctr"/>
                      <a:r>
                        <a:rPr lang="tr-TR" sz="1000" b="1" u="none" strike="noStrike" dirty="0">
                          <a:effectLst/>
                        </a:rPr>
                        <a:t>Toplam</a:t>
                      </a:r>
                      <a:endParaRPr lang="tr-TR" sz="1000" b="1" i="0" u="none" strike="noStrike" dirty="0">
                        <a:solidFill>
                          <a:srgbClr val="000000"/>
                        </a:solidFill>
                        <a:effectLst/>
                        <a:latin typeface="Calibri"/>
                      </a:endParaRPr>
                    </a:p>
                  </a:txBody>
                  <a:tcPr marL="8645" marR="8645" marT="8641" marB="0" anchor="ctr"/>
                </a:tc>
              </a:tr>
              <a:tr h="421662">
                <a:tc vMerge="1">
                  <a:txBody>
                    <a:bodyPr/>
                    <a:lstStyle/>
                    <a:p>
                      <a:endParaRPr lang="tr-TR"/>
                    </a:p>
                  </a:txBody>
                  <a:tcP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u="none" strike="noStrike" dirty="0">
                          <a:effectLst/>
                        </a:rPr>
                        <a:t>Kişi</a:t>
                      </a:r>
                      <a:endParaRPr lang="tr-TR" sz="1100" b="1" i="0" u="none" strike="noStrike" dirty="0">
                        <a:solidFill>
                          <a:srgbClr val="000000"/>
                        </a:solidFill>
                        <a:effectLst/>
                        <a:latin typeface="Calibri"/>
                      </a:endParaRPr>
                    </a:p>
                  </a:txBody>
                  <a:tcPr marL="8645" marR="8645" marT="8641" marB="0" anchor="ctr"/>
                </a:tc>
                <a:tc>
                  <a:txBody>
                    <a:bodyPr/>
                    <a:lstStyle/>
                    <a:p>
                      <a:pPr algn="ctr" fontAlgn="ctr"/>
                      <a:r>
                        <a:rPr lang="tr-TR" sz="1100" b="1" u="none" strike="noStrike" dirty="0">
                          <a:effectLst/>
                        </a:rPr>
                        <a:t>%</a:t>
                      </a:r>
                      <a:endParaRPr lang="tr-TR" sz="1100" b="1" i="0" u="none" strike="noStrike" dirty="0">
                        <a:solidFill>
                          <a:srgbClr val="000000"/>
                        </a:solidFill>
                        <a:effectLst/>
                        <a:latin typeface="Calibri"/>
                      </a:endParaRPr>
                    </a:p>
                  </a:txBody>
                  <a:tcPr marL="8645" marR="8645" marT="8641" marB="0" anchor="ctr"/>
                </a:tc>
                <a:tc vMerge="1">
                  <a:txBody>
                    <a:bodyPr/>
                    <a:lstStyle/>
                    <a:p>
                      <a:endParaRPr lang="tr-TR"/>
                    </a:p>
                  </a:txBody>
                  <a:tcPr/>
                </a:tc>
              </a:tr>
              <a:tr h="401584">
                <a:tc>
                  <a:txBody>
                    <a:bodyPr/>
                    <a:lstStyle/>
                    <a:p>
                      <a:pPr algn="ctr" fontAlgn="ctr"/>
                      <a:r>
                        <a:rPr lang="tr-TR" sz="1000" b="1" u="none" strike="noStrike" dirty="0" smtClean="0">
                          <a:effectLst/>
                        </a:rPr>
                        <a:t>Bitlis</a:t>
                      </a:r>
                      <a:endParaRPr lang="tr-TR" sz="1000" b="1" i="0" u="none" strike="noStrike" dirty="0">
                        <a:solidFill>
                          <a:srgbClr val="000000"/>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113.593</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u="none" strike="noStrike" dirty="0" smtClean="0">
                          <a:solidFill>
                            <a:schemeClr val="accent3"/>
                          </a:solidFill>
                          <a:effectLst/>
                        </a:rPr>
                        <a:t>33</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u="none" strike="noStrike" dirty="0" smtClean="0">
                          <a:solidFill>
                            <a:schemeClr val="accent3"/>
                          </a:solidFill>
                          <a:effectLst/>
                        </a:rPr>
                        <a:t>103.994</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u="none" strike="noStrike" dirty="0">
                          <a:solidFill>
                            <a:schemeClr val="accent3"/>
                          </a:solidFill>
                          <a:effectLst/>
                        </a:rPr>
                        <a:t>30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Calibri"/>
                        </a:rPr>
                        <a:t>63.753</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u="none" strike="noStrike" dirty="0" smtClean="0">
                          <a:solidFill>
                            <a:schemeClr val="accent3"/>
                          </a:solidFill>
                          <a:effectLst/>
                        </a:rPr>
                        <a:t>18</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mn-lt"/>
                        </a:rPr>
                        <a:t>40.197</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12</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mn-lt"/>
                        </a:rPr>
                        <a:t>19.855</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6</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u="none" strike="noStrike" dirty="0" smtClean="0">
                          <a:solidFill>
                            <a:schemeClr val="accent3"/>
                          </a:solidFill>
                          <a:effectLst/>
                        </a:rPr>
                        <a:t>6.723</a:t>
                      </a:r>
                      <a:endParaRPr lang="tr-TR" sz="1000" b="0"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19</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u="none" strike="noStrike" dirty="0">
                          <a:solidFill>
                            <a:schemeClr val="accent3"/>
                          </a:solidFill>
                          <a:effectLst/>
                        </a:rPr>
                        <a:t>           </a:t>
                      </a:r>
                      <a:r>
                        <a:rPr lang="tr-TR" sz="1000" u="none" strike="noStrike" dirty="0" smtClean="0">
                          <a:solidFill>
                            <a:schemeClr val="accent3"/>
                          </a:solidFill>
                          <a:effectLst/>
                        </a:rPr>
                        <a:t>348.115</a:t>
                      </a:r>
                      <a:endParaRPr lang="tr-TR" sz="1000" b="1" i="0" u="none" strike="noStrike" dirty="0">
                        <a:solidFill>
                          <a:schemeClr val="accent3"/>
                        </a:solidFill>
                        <a:effectLst/>
                        <a:latin typeface="Calibri"/>
                      </a:endParaRPr>
                    </a:p>
                  </a:txBody>
                  <a:tcPr marL="8645" marR="8645" marT="8641" marB="0" anchor="ctr"/>
                </a:tc>
              </a:tr>
              <a:tr h="401584">
                <a:tc>
                  <a:txBody>
                    <a:bodyPr/>
                    <a:lstStyle/>
                    <a:p>
                      <a:pPr algn="ctr" fontAlgn="ctr"/>
                      <a:r>
                        <a:rPr lang="tr-TR" sz="1000" b="1" u="none" strike="noStrike" dirty="0">
                          <a:effectLst/>
                        </a:rPr>
                        <a:t>TRB2</a:t>
                      </a:r>
                      <a:endParaRPr lang="tr-TR" sz="1000" b="1" i="0" u="none" strike="noStrike" dirty="0">
                        <a:solidFill>
                          <a:srgbClr val="000000"/>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724758</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33</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mn-lt"/>
                        </a:rPr>
                        <a:t>666.490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31</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mn-lt"/>
                        </a:rPr>
                        <a:t>409.040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19</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Calibri"/>
                        </a:rPr>
                        <a:t>232.910</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11</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mn-lt"/>
                        </a:rPr>
                        <a:t>108.389</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i="0" u="none" strike="noStrike" dirty="0" smtClean="0">
                          <a:solidFill>
                            <a:schemeClr val="accent3"/>
                          </a:solidFill>
                          <a:effectLst/>
                          <a:latin typeface="+mn-lt"/>
                        </a:rPr>
                        <a:t>5</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0" i="0" u="none" strike="noStrike" dirty="0" smtClean="0">
                          <a:solidFill>
                            <a:schemeClr val="accent3"/>
                          </a:solidFill>
                          <a:effectLst/>
                          <a:latin typeface="+mn-lt"/>
                        </a:rPr>
                        <a:t>33.085</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b="1" u="none" strike="noStrike" dirty="0" smtClean="0">
                          <a:solidFill>
                            <a:schemeClr val="accent3"/>
                          </a:solidFill>
                          <a:effectLst/>
                        </a:rPr>
                        <a:t>15</a:t>
                      </a:r>
                      <a:endParaRPr lang="tr-TR" sz="1000" b="1" i="0" u="none" strike="noStrike" dirty="0">
                        <a:solidFill>
                          <a:schemeClr val="accent3"/>
                        </a:solidFill>
                        <a:effectLst/>
                        <a:latin typeface="Calibri"/>
                      </a:endParaRPr>
                    </a:p>
                  </a:txBody>
                  <a:tcPr marL="8645" marR="8645" marT="8641" marB="0" anchor="ctr"/>
                </a:tc>
                <a:tc>
                  <a:txBody>
                    <a:bodyPr/>
                    <a:lstStyle/>
                    <a:p>
                      <a:pPr algn="ctr" fontAlgn="ctr"/>
                      <a:r>
                        <a:rPr lang="tr-TR" sz="1000" u="none" strike="noStrike" dirty="0">
                          <a:solidFill>
                            <a:schemeClr val="accent3"/>
                          </a:solidFill>
                          <a:effectLst/>
                        </a:rPr>
                        <a:t>           </a:t>
                      </a:r>
                      <a:r>
                        <a:rPr lang="tr-TR" sz="1000" u="none" strike="noStrike" dirty="0" smtClean="0">
                          <a:solidFill>
                            <a:schemeClr val="accent3"/>
                          </a:solidFill>
                          <a:effectLst/>
                        </a:rPr>
                        <a:t>2.174.672    </a:t>
                      </a:r>
                      <a:endParaRPr lang="tr-TR" sz="1000" b="1" i="0" u="none" strike="noStrike" dirty="0">
                        <a:solidFill>
                          <a:schemeClr val="accent3"/>
                        </a:solidFill>
                        <a:effectLst/>
                        <a:latin typeface="Calibri"/>
                      </a:endParaRPr>
                    </a:p>
                  </a:txBody>
                  <a:tcPr marL="8645" marR="8645" marT="8641" marB="0" anchor="ctr"/>
                </a:tc>
              </a:tr>
            </a:tbl>
          </a:graphicData>
        </a:graphic>
      </p:graphicFrame>
      <p:sp>
        <p:nvSpPr>
          <p:cNvPr id="17" name="Yuvarlatılmış Dikdörtgen 16"/>
          <p:cNvSpPr/>
          <p:nvPr/>
        </p:nvSpPr>
        <p:spPr>
          <a:xfrm>
            <a:off x="1835696" y="4336724"/>
            <a:ext cx="6791330" cy="136842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tr-TR" dirty="0" smtClean="0"/>
              <a:t>Bitlis İli </a:t>
            </a:r>
            <a:r>
              <a:rPr lang="tr-TR" dirty="0" smtClean="0"/>
              <a:t>nüfusunun %33’nü 0-14, %30’nu 15-29, %18’ni 30-44, %12’sini 45-59, %6’sını 60-74 ve %19’nu 75 ve üstü yaş grupları oluşturmaktadır.</a:t>
            </a:r>
            <a:endParaRPr lang="tr-TR" dirty="0"/>
          </a:p>
        </p:txBody>
      </p:sp>
      <p:sp>
        <p:nvSpPr>
          <p:cNvPr id="18" name="Rectangle 3"/>
          <p:cNvSpPr>
            <a:spLocks noChangeArrowheads="1"/>
          </p:cNvSpPr>
          <p:nvPr/>
        </p:nvSpPr>
        <p:spPr bwMode="auto">
          <a:xfrm>
            <a:off x="1177950" y="3912150"/>
            <a:ext cx="10166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13"/>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13"/>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TUİK, </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2019</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889078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285872317"/>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467247"/>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d</a:t>
              </a:r>
              <a:r>
                <a:rPr lang="tr-TR" sz="2600" b="1" kern="1200" dirty="0" smtClean="0"/>
                <a:t>- Eğitim Göstergeleri</a:t>
              </a:r>
              <a:endParaRPr lang="tr-TR" sz="2600" kern="1200" dirty="0"/>
            </a:p>
          </p:txBody>
        </p:sp>
      </p:grpSp>
      <p:sp>
        <p:nvSpPr>
          <p:cNvPr id="15" name="Metin kutusu 14"/>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16" name="Rectangle 3"/>
          <p:cNvSpPr>
            <a:spLocks noChangeArrowheads="1"/>
          </p:cNvSpPr>
          <p:nvPr/>
        </p:nvSpPr>
        <p:spPr bwMode="auto">
          <a:xfrm>
            <a:off x="1140411" y="6386892"/>
            <a:ext cx="101662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hlinkClick r:id="rId8"/>
              </a:rPr>
              <a:t>[</a:t>
            </a:r>
            <a:r>
              <a:rPr kumimoji="0" lang="tr-TR" sz="1200" b="0" i="0" u="none" strike="noStrike" cap="none" normalizeH="0" baseline="30000" dirty="0" smtClean="0" bmk="">
                <a:ln>
                  <a:noFill/>
                </a:ln>
                <a:solidFill>
                  <a:schemeClr val="tx1"/>
                </a:solidFill>
                <a:effectLst/>
                <a:latin typeface="Calibri" pitchFamily="34" charset="0"/>
                <a:ea typeface="Calibri" pitchFamily="34" charset="0"/>
                <a:cs typeface="Times New Roman" pitchFamily="18" charset="0"/>
                <a:hlinkClick r:id="rId8"/>
              </a:rPr>
              <a:t>1]</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TUİK, </a:t>
            </a:r>
            <a:r>
              <a:rPr kumimoji="0" lang="tr-TR"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2018</a:t>
            </a:r>
            <a:endParaRPr kumimoji="0" lang="tr-TR" sz="12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 name="Tablo 1"/>
          <p:cNvGraphicFramePr>
            <a:graphicFrameLocks noGrp="1"/>
          </p:cNvGraphicFramePr>
          <p:nvPr>
            <p:extLst>
              <p:ext uri="{D42A27DB-BD31-4B8C-83A1-F6EECF244321}">
                <p14:modId xmlns:p14="http://schemas.microsoft.com/office/powerpoint/2010/main" val="79082799"/>
              </p:ext>
            </p:extLst>
          </p:nvPr>
        </p:nvGraphicFramePr>
        <p:xfrm>
          <a:off x="1140411" y="1340768"/>
          <a:ext cx="7499350" cy="1512167"/>
        </p:xfrm>
        <a:graphic>
          <a:graphicData uri="http://schemas.openxmlformats.org/drawingml/2006/table">
            <a:tbl>
              <a:tblPr firstRow="1" firstCol="1" bandRow="1"/>
              <a:tblGrid>
                <a:gridCol w="1120676"/>
                <a:gridCol w="2111544"/>
                <a:gridCol w="1560864"/>
                <a:gridCol w="1666856"/>
                <a:gridCol w="1039410"/>
              </a:tblGrid>
              <a:tr h="207923">
                <a:tc rowSpan="3">
                  <a:txBody>
                    <a:bodyPr/>
                    <a:lstStyle/>
                    <a:p>
                      <a:pPr algn="ctr">
                        <a:lnSpc>
                          <a:spcPct val="115000"/>
                        </a:lnSpc>
                        <a:spcAft>
                          <a:spcPts val="0"/>
                        </a:spcAft>
                      </a:pPr>
                      <a:r>
                        <a:rPr lang="tr-TR" sz="1000" b="1" dirty="0">
                          <a:effectLst/>
                          <a:latin typeface="Calibri"/>
                          <a:ea typeface="Times New Roman"/>
                          <a:cs typeface="Arial"/>
                        </a:rPr>
                        <a:t>İLLER</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gridSpan="4">
                  <a:txBody>
                    <a:bodyPr/>
                    <a:lstStyle/>
                    <a:p>
                      <a:pPr algn="ctr">
                        <a:lnSpc>
                          <a:spcPct val="115000"/>
                        </a:lnSpc>
                        <a:spcAft>
                          <a:spcPts val="0"/>
                        </a:spcAft>
                      </a:pPr>
                      <a:r>
                        <a:rPr lang="tr-TR" sz="1000" b="1">
                          <a:effectLst/>
                          <a:latin typeface="Calibri"/>
                          <a:ea typeface="Times New Roman"/>
                          <a:cs typeface="Arial"/>
                        </a:rPr>
                        <a:t>OKUMA-YAZMA DURUMU (6 yaş+)</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tr-TR"/>
                    </a:p>
                  </a:txBody>
                  <a:tcPr/>
                </a:tc>
                <a:tc hMerge="1">
                  <a:txBody>
                    <a:bodyPr/>
                    <a:lstStyle/>
                    <a:p>
                      <a:endParaRPr lang="tr-TR"/>
                    </a:p>
                  </a:txBody>
                  <a:tcPr/>
                </a:tc>
                <a:tc hMerge="1">
                  <a:txBody>
                    <a:bodyPr/>
                    <a:lstStyle/>
                    <a:p>
                      <a:endParaRPr lang="tr-TR"/>
                    </a:p>
                  </a:txBody>
                  <a:tcPr/>
                </a:tc>
              </a:tr>
              <a:tr h="217374">
                <a:tc vMerge="1">
                  <a:txBody>
                    <a:bodyPr/>
                    <a:lstStyle/>
                    <a:p>
                      <a:endParaRPr lang="tr-TR"/>
                    </a:p>
                  </a:txBody>
                  <a:tcPr/>
                </a:tc>
                <a:tc gridSpan="2">
                  <a:txBody>
                    <a:bodyPr/>
                    <a:lstStyle/>
                    <a:p>
                      <a:pPr algn="ctr">
                        <a:lnSpc>
                          <a:spcPct val="115000"/>
                        </a:lnSpc>
                        <a:spcAft>
                          <a:spcPts val="0"/>
                        </a:spcAft>
                      </a:pPr>
                      <a:r>
                        <a:rPr lang="tr-TR" sz="1000">
                          <a:effectLst/>
                          <a:latin typeface="Calibri"/>
                          <a:ea typeface="Times New Roman"/>
                          <a:cs typeface="Arial"/>
                        </a:rPr>
                        <a:t>Okuma-Yazma Bilmeyenlerin Oranı (%)</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hMerge="1">
                  <a:txBody>
                    <a:bodyPr/>
                    <a:lstStyle/>
                    <a:p>
                      <a:endParaRPr lang="tr-TR"/>
                    </a:p>
                  </a:txBody>
                  <a:tcPr/>
                </a:tc>
                <a:tc gridSpan="2">
                  <a:txBody>
                    <a:bodyPr/>
                    <a:lstStyle/>
                    <a:p>
                      <a:pPr algn="ctr">
                        <a:lnSpc>
                          <a:spcPct val="115000"/>
                        </a:lnSpc>
                        <a:spcAft>
                          <a:spcPts val="0"/>
                        </a:spcAft>
                      </a:pPr>
                      <a:r>
                        <a:rPr lang="tr-TR" sz="1000">
                          <a:effectLst/>
                          <a:latin typeface="Calibri"/>
                          <a:ea typeface="Times New Roman"/>
                          <a:cs typeface="Arial"/>
                        </a:rPr>
                        <a:t>Okuma-Yazma Bilmeyenlerin Sayısı</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hMerge="1">
                  <a:txBody>
                    <a:bodyPr/>
                    <a:lstStyle/>
                    <a:p>
                      <a:endParaRPr lang="tr-TR"/>
                    </a:p>
                  </a:txBody>
                  <a:tcPr/>
                </a:tc>
              </a:tr>
              <a:tr h="217374">
                <a:tc vMerge="1">
                  <a:txBody>
                    <a:bodyPr/>
                    <a:lstStyle/>
                    <a:p>
                      <a:endParaRPr lang="tr-TR"/>
                    </a:p>
                  </a:txBody>
                  <a:tcPr/>
                </a:tc>
                <a:tc gridSpan="2">
                  <a:txBody>
                    <a:bodyPr/>
                    <a:lstStyle/>
                    <a:p>
                      <a:pPr algn="ctr">
                        <a:lnSpc>
                          <a:spcPct val="115000"/>
                        </a:lnSpc>
                        <a:spcAft>
                          <a:spcPts val="0"/>
                        </a:spcAft>
                      </a:pPr>
                      <a:r>
                        <a:rPr lang="tr-TR" sz="1000" dirty="0">
                          <a:effectLst/>
                          <a:latin typeface="Calibri"/>
                          <a:ea typeface="Times New Roman"/>
                          <a:cs typeface="Arial"/>
                        </a:rPr>
                        <a:t>Cinsiyete göre</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tr-TR"/>
                    </a:p>
                  </a:txBody>
                  <a:tcPr/>
                </a:tc>
                <a:tc gridSpan="2">
                  <a:txBody>
                    <a:bodyPr/>
                    <a:lstStyle/>
                    <a:p>
                      <a:pPr algn="ctr">
                        <a:lnSpc>
                          <a:spcPct val="115000"/>
                        </a:lnSpc>
                        <a:spcAft>
                          <a:spcPts val="0"/>
                        </a:spcAft>
                      </a:pPr>
                      <a:r>
                        <a:rPr lang="tr-TR" sz="1000">
                          <a:effectLst/>
                          <a:latin typeface="Calibri"/>
                          <a:ea typeface="Times New Roman"/>
                          <a:cs typeface="Arial"/>
                        </a:rPr>
                        <a:t>Cinsiyete göre</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tr-TR"/>
                    </a:p>
                  </a:txBody>
                  <a:tcPr/>
                </a:tc>
              </a:tr>
              <a:tr h="217374">
                <a:tc>
                  <a:txBody>
                    <a:bodyPr/>
                    <a:lstStyle/>
                    <a:p>
                      <a:endParaRPr lang="tr-TR" sz="1100">
                        <a:effectLst/>
                        <a:latin typeface="Calibri"/>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a:effectLst/>
                          <a:latin typeface="Calibri"/>
                          <a:ea typeface="Times New Roman"/>
                          <a:cs typeface="Arial"/>
                        </a:rPr>
                        <a:t>KADIN</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a:effectLst/>
                          <a:latin typeface="Calibri"/>
                          <a:ea typeface="Times New Roman"/>
                          <a:cs typeface="Arial"/>
                        </a:rPr>
                        <a:t>ERKEK</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a:effectLst/>
                          <a:latin typeface="Calibri"/>
                          <a:ea typeface="Times New Roman"/>
                          <a:cs typeface="Arial"/>
                        </a:rPr>
                        <a:t>KADIN</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a:effectLst/>
                          <a:latin typeface="Calibri"/>
                          <a:ea typeface="Times New Roman"/>
                          <a:cs typeface="Arial"/>
                        </a:rPr>
                        <a:t>ERKEK</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r>
              <a:tr h="217374">
                <a:tc>
                  <a:txBody>
                    <a:bodyPr/>
                    <a:lstStyle/>
                    <a:p>
                      <a:pPr>
                        <a:lnSpc>
                          <a:spcPct val="115000"/>
                        </a:lnSpc>
                        <a:spcAft>
                          <a:spcPts val="0"/>
                        </a:spcAft>
                      </a:pPr>
                      <a:r>
                        <a:rPr lang="tr-TR" sz="1000" b="1">
                          <a:effectLst/>
                          <a:latin typeface="Calibri"/>
                          <a:ea typeface="Times New Roman"/>
                          <a:cs typeface="Arial"/>
                        </a:rPr>
                        <a:t>Bitlis</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tr-TR" sz="1000" dirty="0" smtClean="0">
                          <a:effectLst/>
                          <a:latin typeface="Calibri"/>
                          <a:ea typeface="Calibri"/>
                          <a:cs typeface="Arial"/>
                        </a:rPr>
                        <a:t>10,33</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en-US" sz="1000" dirty="0" smtClean="0">
                          <a:effectLst/>
                          <a:latin typeface="Calibri"/>
                          <a:ea typeface="Times New Roman"/>
                          <a:cs typeface="Arial"/>
                        </a:rPr>
                        <a:t>1</a:t>
                      </a:r>
                      <a:r>
                        <a:rPr lang="tr-TR" sz="1000" dirty="0" smtClean="0">
                          <a:effectLst/>
                          <a:latin typeface="Calibri"/>
                          <a:ea typeface="Times New Roman"/>
                          <a:cs typeface="Arial"/>
                        </a:rPr>
                        <a:t>,75</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en-US" sz="1000" dirty="0" smtClean="0">
                          <a:effectLst/>
                          <a:latin typeface="Calibri"/>
                          <a:ea typeface="Times New Roman"/>
                          <a:cs typeface="Arial"/>
                        </a:rPr>
                        <a:t>1</a:t>
                      </a:r>
                      <a:r>
                        <a:rPr lang="tr-TR" sz="1000" dirty="0" smtClean="0">
                          <a:effectLst/>
                          <a:latin typeface="Calibri"/>
                          <a:ea typeface="Times New Roman"/>
                          <a:cs typeface="Arial"/>
                        </a:rPr>
                        <a:t>4.837</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tr-TR" sz="1000" dirty="0" smtClean="0">
                          <a:effectLst/>
                          <a:latin typeface="Calibri"/>
                          <a:ea typeface="Calibri"/>
                          <a:cs typeface="Arial"/>
                        </a:rPr>
                        <a:t>2.742</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17374">
                <a:tc>
                  <a:txBody>
                    <a:bodyPr/>
                    <a:lstStyle/>
                    <a:p>
                      <a:pPr>
                        <a:lnSpc>
                          <a:spcPct val="115000"/>
                        </a:lnSpc>
                        <a:spcAft>
                          <a:spcPts val="0"/>
                        </a:spcAft>
                      </a:pPr>
                      <a:r>
                        <a:rPr lang="tr-TR" sz="1000" b="1" dirty="0">
                          <a:effectLst/>
                          <a:latin typeface="Calibri"/>
                          <a:ea typeface="Times New Roman"/>
                          <a:cs typeface="Arial"/>
                        </a:rPr>
                        <a:t>TRB2 Bölgesi</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tr-TR" sz="1000" dirty="0" smtClean="0">
                          <a:effectLst/>
                          <a:latin typeface="Calibri"/>
                          <a:ea typeface="Calibri"/>
                          <a:cs typeface="Arial"/>
                        </a:rPr>
                        <a:t>10,91</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en-US" sz="1000" dirty="0" smtClean="0">
                          <a:effectLst/>
                          <a:latin typeface="Calibri"/>
                          <a:ea typeface="Times New Roman"/>
                          <a:cs typeface="Arial"/>
                        </a:rPr>
                        <a:t>1</a:t>
                      </a:r>
                      <a:r>
                        <a:rPr lang="tr-TR" sz="1000" dirty="0" smtClean="0">
                          <a:effectLst/>
                          <a:latin typeface="Calibri"/>
                          <a:ea typeface="Times New Roman"/>
                          <a:cs typeface="Arial"/>
                        </a:rPr>
                        <a:t>,96</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tr-TR" sz="1000" dirty="0" smtClean="0">
                          <a:effectLst/>
                          <a:latin typeface="Calibri"/>
                          <a:ea typeface="Calibri"/>
                          <a:cs typeface="Arial"/>
                        </a:rPr>
                        <a:t>97135</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nSpc>
                          <a:spcPct val="115000"/>
                        </a:lnSpc>
                        <a:spcAft>
                          <a:spcPts val="0"/>
                        </a:spcAft>
                      </a:pPr>
                      <a:r>
                        <a:rPr lang="tr-TR" sz="1000" dirty="0" smtClean="0">
                          <a:effectLst/>
                          <a:latin typeface="Calibri"/>
                          <a:ea typeface="Calibri"/>
                          <a:cs typeface="Arial"/>
                        </a:rPr>
                        <a:t>18.891</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r>
              <a:tr h="217374">
                <a:tc>
                  <a:txBody>
                    <a:bodyPr/>
                    <a:lstStyle/>
                    <a:p>
                      <a:pPr>
                        <a:lnSpc>
                          <a:spcPct val="115000"/>
                        </a:lnSpc>
                        <a:spcAft>
                          <a:spcPts val="0"/>
                        </a:spcAft>
                      </a:pPr>
                      <a:r>
                        <a:rPr lang="tr-TR" sz="1000" b="1">
                          <a:effectLst/>
                          <a:latin typeface="Calibri"/>
                          <a:ea typeface="Times New Roman"/>
                          <a:cs typeface="Arial"/>
                        </a:rPr>
                        <a:t>Türkiye</a:t>
                      </a:r>
                      <a:endParaRPr lang="tr-TR" sz="110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dirty="0" smtClean="0">
                          <a:effectLst/>
                          <a:latin typeface="Calibri"/>
                          <a:ea typeface="Calibri"/>
                          <a:cs typeface="Arial"/>
                        </a:rPr>
                        <a:t>5,17</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dirty="0" smtClean="0">
                          <a:effectLst/>
                          <a:latin typeface="Calibri"/>
                          <a:ea typeface="Calibri"/>
                          <a:cs typeface="Arial"/>
                        </a:rPr>
                        <a:t>0,9</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tr-TR" sz="1000" dirty="0" smtClean="0">
                          <a:effectLst/>
                          <a:latin typeface="Calibri"/>
                          <a:ea typeface="Calibri"/>
                          <a:cs typeface="Arial"/>
                        </a:rPr>
                        <a:t>2.198.088</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c>
                  <a:txBody>
                    <a:bodyPr/>
                    <a:lstStyle/>
                    <a:p>
                      <a:pPr>
                        <a:lnSpc>
                          <a:spcPct val="115000"/>
                        </a:lnSpc>
                        <a:spcAft>
                          <a:spcPts val="0"/>
                        </a:spcAft>
                      </a:pPr>
                      <a:r>
                        <a:rPr lang="en-US" sz="1000" dirty="0" smtClean="0">
                          <a:effectLst/>
                          <a:latin typeface="Calibri"/>
                          <a:ea typeface="Times New Roman"/>
                          <a:cs typeface="Arial"/>
                        </a:rPr>
                        <a:t>3</a:t>
                      </a:r>
                      <a:r>
                        <a:rPr lang="tr-TR" sz="1000" dirty="0" smtClean="0">
                          <a:effectLst/>
                          <a:latin typeface="Calibri"/>
                          <a:ea typeface="Times New Roman"/>
                          <a:cs typeface="Arial"/>
                        </a:rPr>
                        <a:t>25.551</a:t>
                      </a:r>
                      <a:endParaRPr lang="tr-TR" sz="1100" dirty="0">
                        <a:effectLst/>
                        <a:latin typeface="Calibri"/>
                        <a:ea typeface="Calibri"/>
                        <a:cs typeface="Arial"/>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A5D5E2"/>
                    </a:solidFill>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446459161"/>
              </p:ext>
            </p:extLst>
          </p:nvPr>
        </p:nvGraphicFramePr>
        <p:xfrm>
          <a:off x="1119571" y="3175229"/>
          <a:ext cx="7458450" cy="3211662"/>
        </p:xfrm>
        <a:graphic>
          <a:graphicData uri="http://schemas.openxmlformats.org/drawingml/2006/table">
            <a:tbl>
              <a:tblPr firstRow="1" firstCol="1" bandRow="1"/>
              <a:tblGrid>
                <a:gridCol w="1176767"/>
                <a:gridCol w="1419918"/>
                <a:gridCol w="1316657"/>
                <a:gridCol w="1678894"/>
                <a:gridCol w="1866214"/>
              </a:tblGrid>
              <a:tr h="1136616">
                <a:tc>
                  <a:txBody>
                    <a:bodyPr/>
                    <a:lstStyle/>
                    <a:p>
                      <a:pPr algn="ctr">
                        <a:lnSpc>
                          <a:spcPct val="115000"/>
                        </a:lnSpc>
                        <a:spcAft>
                          <a:spcPts val="0"/>
                        </a:spcAft>
                      </a:pPr>
                      <a:r>
                        <a:rPr lang="en-US" sz="1100" b="1" dirty="0" err="1">
                          <a:effectLst/>
                          <a:latin typeface="Calibri"/>
                          <a:ea typeface="Times New Roman"/>
                          <a:cs typeface="Arial"/>
                        </a:rPr>
                        <a:t>İller</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algn="ctr">
                        <a:lnSpc>
                          <a:spcPct val="115000"/>
                        </a:lnSpc>
                        <a:spcAft>
                          <a:spcPts val="0"/>
                        </a:spcAft>
                      </a:pPr>
                      <a:r>
                        <a:rPr lang="en-US" sz="1100" b="1" dirty="0" smtClean="0">
                          <a:solidFill>
                            <a:srgbClr val="000000"/>
                          </a:solidFill>
                          <a:effectLst/>
                          <a:latin typeface="Calibri"/>
                          <a:ea typeface="Times New Roman"/>
                          <a:cs typeface="Arial"/>
                        </a:rPr>
                        <a:t>201</a:t>
                      </a:r>
                      <a:r>
                        <a:rPr lang="tr-TR" sz="1100" b="1" dirty="0" smtClean="0">
                          <a:solidFill>
                            <a:srgbClr val="000000"/>
                          </a:solidFill>
                          <a:effectLst/>
                          <a:latin typeface="Calibri"/>
                          <a:ea typeface="Times New Roman"/>
                          <a:cs typeface="Arial"/>
                        </a:rPr>
                        <a:t>8</a:t>
                      </a:r>
                      <a:r>
                        <a:rPr lang="en-US" sz="1100" b="1" dirty="0" smtClean="0">
                          <a:solidFill>
                            <a:srgbClr val="000000"/>
                          </a:solidFill>
                          <a:effectLst/>
                          <a:latin typeface="Calibri"/>
                          <a:ea typeface="Times New Roman"/>
                          <a:cs typeface="Arial"/>
                        </a:rPr>
                        <a:t> </a:t>
                      </a:r>
                      <a:r>
                        <a:rPr lang="en-US" sz="1100" b="1" dirty="0">
                          <a:solidFill>
                            <a:srgbClr val="000000"/>
                          </a:solidFill>
                          <a:effectLst/>
                          <a:latin typeface="Calibri"/>
                          <a:ea typeface="Times New Roman"/>
                          <a:cs typeface="Arial"/>
                        </a:rPr>
                        <a:t>NET OKULLAŞMA ORANLARI</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algn="ctr">
                        <a:lnSpc>
                          <a:spcPct val="115000"/>
                        </a:lnSpc>
                        <a:spcAft>
                          <a:spcPts val="0"/>
                        </a:spcAft>
                      </a:pPr>
                      <a:r>
                        <a:rPr lang="en-US" sz="1100" b="1">
                          <a:solidFill>
                            <a:srgbClr val="000000"/>
                          </a:solidFill>
                          <a:effectLst/>
                          <a:latin typeface="Calibri"/>
                          <a:ea typeface="Times New Roman"/>
                          <a:cs typeface="Arial"/>
                        </a:rPr>
                        <a:t>İlkokul</a:t>
                      </a:r>
                      <a:endParaRPr lang="tr-TR" sz="1100">
                        <a:effectLst/>
                        <a:latin typeface="Calibri"/>
                        <a:ea typeface="Calibri"/>
                        <a:cs typeface="Arial"/>
                      </a:endParaRPr>
                    </a:p>
                    <a:p>
                      <a:pPr algn="ctr">
                        <a:lnSpc>
                          <a:spcPct val="115000"/>
                        </a:lnSpc>
                        <a:spcAft>
                          <a:spcPts val="0"/>
                        </a:spcAft>
                      </a:pPr>
                      <a:r>
                        <a:rPr lang="en-US" sz="1100" b="1">
                          <a:solidFill>
                            <a:srgbClr val="000000"/>
                          </a:solidFill>
                          <a:effectLst/>
                          <a:latin typeface="Calibri"/>
                          <a:ea typeface="Times New Roman"/>
                          <a:cs typeface="Arial"/>
                        </a:rPr>
                        <a:t>(%)</a:t>
                      </a:r>
                      <a:endParaRPr lang="tr-TR" sz="110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algn="ctr">
                        <a:lnSpc>
                          <a:spcPct val="115000"/>
                        </a:lnSpc>
                        <a:spcAft>
                          <a:spcPts val="0"/>
                        </a:spcAft>
                      </a:pPr>
                      <a:r>
                        <a:rPr lang="en-US" sz="1100" b="1" dirty="0" err="1">
                          <a:solidFill>
                            <a:srgbClr val="000000"/>
                          </a:solidFill>
                          <a:effectLst/>
                          <a:latin typeface="Calibri"/>
                          <a:ea typeface="Times New Roman"/>
                          <a:cs typeface="Arial"/>
                        </a:rPr>
                        <a:t>Ortaokul</a:t>
                      </a:r>
                      <a:endParaRPr lang="tr-TR" sz="1100" dirty="0">
                        <a:effectLst/>
                        <a:latin typeface="Calibri"/>
                        <a:ea typeface="Calibri"/>
                        <a:cs typeface="Arial"/>
                      </a:endParaRPr>
                    </a:p>
                    <a:p>
                      <a:pPr algn="ctr">
                        <a:lnSpc>
                          <a:spcPct val="115000"/>
                        </a:lnSpc>
                        <a:spcAft>
                          <a:spcPts val="0"/>
                        </a:spcAft>
                      </a:pPr>
                      <a:r>
                        <a:rPr lang="en-US" sz="1100" b="1" dirty="0">
                          <a:solidFill>
                            <a:srgbClr val="000000"/>
                          </a:solidFill>
                          <a:effectLst/>
                          <a:latin typeface="Calibri"/>
                          <a:ea typeface="Times New Roman"/>
                          <a:cs typeface="Arial"/>
                        </a:rPr>
                        <a:t>(%)</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c>
                  <a:txBody>
                    <a:bodyPr/>
                    <a:lstStyle/>
                    <a:p>
                      <a:pPr algn="ctr">
                        <a:lnSpc>
                          <a:spcPct val="115000"/>
                        </a:lnSpc>
                        <a:spcAft>
                          <a:spcPts val="0"/>
                        </a:spcAft>
                      </a:pPr>
                      <a:r>
                        <a:rPr lang="en-US" sz="1100" b="1">
                          <a:solidFill>
                            <a:srgbClr val="000000"/>
                          </a:solidFill>
                          <a:effectLst/>
                          <a:latin typeface="Calibri"/>
                          <a:ea typeface="Times New Roman"/>
                          <a:cs typeface="Arial"/>
                        </a:rPr>
                        <a:t>Ortaöğretim</a:t>
                      </a:r>
                      <a:endParaRPr lang="tr-TR" sz="1100">
                        <a:effectLst/>
                        <a:latin typeface="Calibri"/>
                        <a:ea typeface="Calibri"/>
                        <a:cs typeface="Arial"/>
                      </a:endParaRPr>
                    </a:p>
                    <a:p>
                      <a:pPr algn="ctr">
                        <a:lnSpc>
                          <a:spcPct val="115000"/>
                        </a:lnSpc>
                        <a:spcAft>
                          <a:spcPts val="0"/>
                        </a:spcAft>
                      </a:pPr>
                      <a:r>
                        <a:rPr lang="en-US" sz="1100" b="1">
                          <a:solidFill>
                            <a:srgbClr val="000000"/>
                          </a:solidFill>
                          <a:effectLst/>
                          <a:latin typeface="Calibri"/>
                          <a:ea typeface="Times New Roman"/>
                          <a:cs typeface="Arial"/>
                        </a:rPr>
                        <a:t>(Lise)</a:t>
                      </a:r>
                      <a:endParaRPr lang="tr-TR" sz="1100">
                        <a:effectLst/>
                        <a:latin typeface="Calibri"/>
                        <a:ea typeface="Calibri"/>
                        <a:cs typeface="Arial"/>
                      </a:endParaRPr>
                    </a:p>
                    <a:p>
                      <a:pPr algn="ctr">
                        <a:lnSpc>
                          <a:spcPct val="115000"/>
                        </a:lnSpc>
                        <a:spcAft>
                          <a:spcPts val="0"/>
                        </a:spcAft>
                      </a:pPr>
                      <a:r>
                        <a:rPr lang="en-US" sz="1100" b="1">
                          <a:solidFill>
                            <a:srgbClr val="000000"/>
                          </a:solidFill>
                          <a:effectLst/>
                          <a:latin typeface="Calibri"/>
                          <a:ea typeface="Times New Roman"/>
                          <a:cs typeface="Arial"/>
                        </a:rPr>
                        <a:t>(%)</a:t>
                      </a:r>
                      <a:endParaRPr lang="tr-TR" sz="110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BACC6"/>
                    </a:solidFill>
                  </a:tcPr>
                </a:tc>
              </a:tr>
              <a:tr h="366185">
                <a:tc rowSpan="3">
                  <a:txBody>
                    <a:bodyPr/>
                    <a:lstStyle/>
                    <a:p>
                      <a:pPr algn="ctr">
                        <a:lnSpc>
                          <a:spcPct val="115000"/>
                        </a:lnSpc>
                        <a:spcAft>
                          <a:spcPts val="0"/>
                        </a:spcAft>
                      </a:pPr>
                      <a:r>
                        <a:rPr lang="en-US" sz="1100" b="1" dirty="0">
                          <a:solidFill>
                            <a:srgbClr val="000000"/>
                          </a:solidFill>
                          <a:effectLst/>
                          <a:latin typeface="Calibri"/>
                          <a:ea typeface="Times New Roman"/>
                          <a:cs typeface="Arial"/>
                        </a:rPr>
                        <a:t>BİTLİS</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pPr algn="ctr">
                        <a:lnSpc>
                          <a:spcPct val="115000"/>
                        </a:lnSpc>
                        <a:spcAft>
                          <a:spcPts val="0"/>
                        </a:spcAft>
                      </a:pPr>
                      <a:r>
                        <a:rPr lang="en-US" sz="1100">
                          <a:solidFill>
                            <a:srgbClr val="000000"/>
                          </a:solidFill>
                          <a:effectLst/>
                          <a:latin typeface="Calibri"/>
                          <a:ea typeface="Times New Roman"/>
                          <a:cs typeface="Arial"/>
                        </a:rPr>
                        <a:t>Kadın </a:t>
                      </a:r>
                      <a:endParaRPr lang="tr-TR" sz="1100">
                        <a:effectLst/>
                        <a:latin typeface="Calibri"/>
                        <a:ea typeface="Calibri"/>
                        <a:cs typeface="Arial"/>
                      </a:endParaRPr>
                    </a:p>
                  </a:txBody>
                  <a:tcPr marL="26090" marR="2609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93,38</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94,</a:t>
                      </a:r>
                      <a:r>
                        <a:rPr lang="tr-TR" sz="1100" dirty="0" smtClean="0">
                          <a:solidFill>
                            <a:srgbClr val="000000"/>
                          </a:solidFill>
                          <a:effectLst/>
                          <a:latin typeface="Calibri"/>
                          <a:ea typeface="Times New Roman"/>
                          <a:cs typeface="Arial"/>
                        </a:rPr>
                        <a:t>01</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5</a:t>
                      </a:r>
                      <a:r>
                        <a:rPr lang="tr-TR" sz="1100" dirty="0" smtClean="0">
                          <a:solidFill>
                            <a:srgbClr val="000000"/>
                          </a:solidFill>
                          <a:effectLst/>
                          <a:latin typeface="Calibri"/>
                          <a:ea typeface="Times New Roman"/>
                          <a:cs typeface="Arial"/>
                        </a:rPr>
                        <a:t>6,34</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r>
              <a:tr h="366185">
                <a:tc vMerge="1">
                  <a:txBody>
                    <a:bodyPr/>
                    <a:lstStyle/>
                    <a:p>
                      <a:endParaRPr lang="tr-TR"/>
                    </a:p>
                  </a:txBody>
                  <a:tcPr/>
                </a:tc>
                <a:tc>
                  <a:txBody>
                    <a:bodyPr/>
                    <a:lstStyle/>
                    <a:p>
                      <a:pPr algn="ctr">
                        <a:lnSpc>
                          <a:spcPct val="115000"/>
                        </a:lnSpc>
                        <a:spcAft>
                          <a:spcPts val="0"/>
                        </a:spcAft>
                      </a:pPr>
                      <a:r>
                        <a:rPr lang="en-US" sz="1100">
                          <a:solidFill>
                            <a:srgbClr val="000000"/>
                          </a:solidFill>
                          <a:effectLst/>
                          <a:latin typeface="Calibri"/>
                          <a:ea typeface="Times New Roman"/>
                          <a:cs typeface="Arial"/>
                        </a:rPr>
                        <a:t>Erkek</a:t>
                      </a:r>
                      <a:endParaRPr lang="tr-TR" sz="1100">
                        <a:effectLst/>
                        <a:latin typeface="Calibri"/>
                        <a:ea typeface="Calibri"/>
                        <a:cs typeface="Arial"/>
                      </a:endParaRPr>
                    </a:p>
                  </a:txBody>
                  <a:tcPr marL="26090" marR="2609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93</a:t>
                      </a:r>
                      <a:r>
                        <a:rPr lang="tr-TR" sz="1100" dirty="0" smtClean="0">
                          <a:solidFill>
                            <a:srgbClr val="000000"/>
                          </a:solidFill>
                          <a:effectLst/>
                          <a:latin typeface="Calibri"/>
                          <a:ea typeface="Times New Roman"/>
                          <a:cs typeface="Arial"/>
                        </a:rPr>
                        <a:t>,97</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9</a:t>
                      </a:r>
                      <a:r>
                        <a:rPr lang="tr-TR" sz="1100" dirty="0" smtClean="0">
                          <a:solidFill>
                            <a:srgbClr val="000000"/>
                          </a:solidFill>
                          <a:effectLst/>
                          <a:latin typeface="Calibri"/>
                          <a:ea typeface="Times New Roman"/>
                          <a:cs typeface="Arial"/>
                        </a:rPr>
                        <a:t>3,25</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67</a:t>
                      </a:r>
                      <a:r>
                        <a:rPr lang="tr-TR" sz="1100" dirty="0" smtClean="0">
                          <a:solidFill>
                            <a:srgbClr val="000000"/>
                          </a:solidFill>
                          <a:effectLst/>
                          <a:latin typeface="Calibri"/>
                          <a:ea typeface="Times New Roman"/>
                          <a:cs typeface="Arial"/>
                        </a:rPr>
                        <a:t>,53</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r h="366185">
                <a:tc vMerge="1">
                  <a:txBody>
                    <a:bodyPr/>
                    <a:lstStyle/>
                    <a:p>
                      <a:endParaRPr lang="tr-TR"/>
                    </a:p>
                  </a:txBody>
                  <a:tcPr/>
                </a:tc>
                <a:tc>
                  <a:txBody>
                    <a:bodyPr/>
                    <a:lstStyle/>
                    <a:p>
                      <a:pPr algn="ctr">
                        <a:lnSpc>
                          <a:spcPct val="115000"/>
                        </a:lnSpc>
                        <a:spcAft>
                          <a:spcPts val="0"/>
                        </a:spcAft>
                      </a:pPr>
                      <a:r>
                        <a:rPr lang="en-US" sz="1100" dirty="0" err="1">
                          <a:solidFill>
                            <a:srgbClr val="000000"/>
                          </a:solidFill>
                          <a:effectLst/>
                          <a:latin typeface="Calibri"/>
                          <a:ea typeface="Times New Roman"/>
                          <a:cs typeface="Arial"/>
                        </a:rPr>
                        <a:t>Toplam</a:t>
                      </a:r>
                      <a:endParaRPr lang="tr-TR" sz="1100" dirty="0">
                        <a:effectLst/>
                        <a:latin typeface="Calibri"/>
                        <a:ea typeface="Calibri"/>
                        <a:cs typeface="Arial"/>
                      </a:endParaRPr>
                    </a:p>
                  </a:txBody>
                  <a:tcPr marL="26090" marR="2609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93,69</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93,62</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1100" dirty="0" smtClean="0">
                          <a:effectLst/>
                          <a:latin typeface="Calibri"/>
                          <a:ea typeface="Calibri"/>
                          <a:cs typeface="Arial"/>
                        </a:rPr>
                        <a:t>62,12</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r>
              <a:tr h="244121">
                <a:tc rowSpan="3">
                  <a:txBody>
                    <a:bodyPr/>
                    <a:lstStyle/>
                    <a:p>
                      <a:pPr algn="ctr">
                        <a:lnSpc>
                          <a:spcPct val="115000"/>
                        </a:lnSpc>
                        <a:spcAft>
                          <a:spcPts val="0"/>
                        </a:spcAft>
                      </a:pPr>
                      <a:r>
                        <a:rPr lang="en-US" sz="1100" b="1" dirty="0">
                          <a:solidFill>
                            <a:srgbClr val="000000"/>
                          </a:solidFill>
                          <a:effectLst/>
                          <a:latin typeface="Calibri"/>
                          <a:ea typeface="Times New Roman"/>
                          <a:cs typeface="Arial"/>
                        </a:rPr>
                        <a:t>TÜRKİYE</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BACC6"/>
                    </a:solidFill>
                  </a:tcPr>
                </a:tc>
                <a:tc>
                  <a:txBody>
                    <a:bodyPr/>
                    <a:lstStyle/>
                    <a:p>
                      <a:pPr algn="ctr">
                        <a:lnSpc>
                          <a:spcPct val="115000"/>
                        </a:lnSpc>
                        <a:spcAft>
                          <a:spcPts val="0"/>
                        </a:spcAft>
                      </a:pPr>
                      <a:r>
                        <a:rPr lang="en-US" sz="1100">
                          <a:solidFill>
                            <a:srgbClr val="000000"/>
                          </a:solidFill>
                          <a:effectLst/>
                          <a:latin typeface="Calibri"/>
                          <a:ea typeface="Times New Roman"/>
                          <a:cs typeface="Arial"/>
                        </a:rPr>
                        <a:t>Kadın </a:t>
                      </a:r>
                      <a:endParaRPr lang="tr-TR" sz="1100">
                        <a:effectLst/>
                        <a:latin typeface="Calibri"/>
                        <a:ea typeface="Calibri"/>
                        <a:cs typeface="Arial"/>
                      </a:endParaRPr>
                    </a:p>
                  </a:txBody>
                  <a:tcPr marL="26090" marR="2609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92,08</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93,64</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8</a:t>
                      </a:r>
                      <a:r>
                        <a:rPr lang="tr-TR" sz="1100" dirty="0" smtClean="0">
                          <a:solidFill>
                            <a:srgbClr val="000000"/>
                          </a:solidFill>
                          <a:effectLst/>
                          <a:latin typeface="Calibri"/>
                          <a:ea typeface="Times New Roman"/>
                          <a:cs typeface="Arial"/>
                        </a:rPr>
                        <a:t>3,88</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r h="366185">
                <a:tc vMerge="1">
                  <a:txBody>
                    <a:bodyPr/>
                    <a:lstStyle/>
                    <a:p>
                      <a:endParaRPr lang="tr-TR"/>
                    </a:p>
                  </a:txBody>
                  <a:tcPr/>
                </a:tc>
                <a:tc>
                  <a:txBody>
                    <a:bodyPr/>
                    <a:lstStyle/>
                    <a:p>
                      <a:pPr algn="ctr">
                        <a:lnSpc>
                          <a:spcPct val="115000"/>
                        </a:lnSpc>
                        <a:spcAft>
                          <a:spcPts val="0"/>
                        </a:spcAft>
                      </a:pPr>
                      <a:r>
                        <a:rPr lang="en-US" sz="1100" dirty="0" err="1">
                          <a:solidFill>
                            <a:srgbClr val="000000"/>
                          </a:solidFill>
                          <a:effectLst/>
                          <a:latin typeface="Calibri"/>
                          <a:ea typeface="Times New Roman"/>
                          <a:cs typeface="Arial"/>
                        </a:rPr>
                        <a:t>Erkek</a:t>
                      </a:r>
                      <a:endParaRPr lang="tr-TR" sz="1100" dirty="0">
                        <a:effectLst/>
                        <a:latin typeface="Calibri"/>
                        <a:ea typeface="Calibri"/>
                        <a:cs typeface="Arial"/>
                      </a:endParaRPr>
                    </a:p>
                  </a:txBody>
                  <a:tcPr marL="26090" marR="2609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9</a:t>
                      </a:r>
                      <a:r>
                        <a:rPr lang="tr-TR" sz="1100" dirty="0" smtClean="0">
                          <a:solidFill>
                            <a:srgbClr val="000000"/>
                          </a:solidFill>
                          <a:effectLst/>
                          <a:latin typeface="Calibri"/>
                          <a:ea typeface="Times New Roman"/>
                          <a:cs typeface="Arial"/>
                        </a:rPr>
                        <a:t>3,52</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92,94</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84,51</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EAF1"/>
                    </a:solidFill>
                  </a:tcPr>
                </a:tc>
              </a:tr>
              <a:tr h="366185">
                <a:tc vMerge="1">
                  <a:txBody>
                    <a:bodyPr/>
                    <a:lstStyle/>
                    <a:p>
                      <a:endParaRPr lang="tr-TR"/>
                    </a:p>
                  </a:txBody>
                  <a:tcPr/>
                </a:tc>
                <a:tc>
                  <a:txBody>
                    <a:bodyPr/>
                    <a:lstStyle/>
                    <a:p>
                      <a:pPr algn="ctr">
                        <a:lnSpc>
                          <a:spcPct val="115000"/>
                        </a:lnSpc>
                        <a:spcAft>
                          <a:spcPts val="0"/>
                        </a:spcAft>
                      </a:pPr>
                      <a:r>
                        <a:rPr lang="en-US" sz="1100" dirty="0" err="1">
                          <a:solidFill>
                            <a:srgbClr val="000000"/>
                          </a:solidFill>
                          <a:effectLst/>
                          <a:latin typeface="Calibri"/>
                          <a:ea typeface="Times New Roman"/>
                          <a:cs typeface="Arial"/>
                        </a:rPr>
                        <a:t>Toplam</a:t>
                      </a:r>
                      <a:endParaRPr lang="tr-TR" sz="1100" dirty="0">
                        <a:effectLst/>
                        <a:latin typeface="Calibri"/>
                        <a:ea typeface="Calibri"/>
                        <a:cs typeface="Arial"/>
                      </a:endParaRPr>
                    </a:p>
                  </a:txBody>
                  <a:tcPr marL="26090" marR="2609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91.</a:t>
                      </a:r>
                      <a:r>
                        <a:rPr lang="tr-TR" sz="1100" dirty="0" smtClean="0">
                          <a:solidFill>
                            <a:srgbClr val="000000"/>
                          </a:solidFill>
                          <a:effectLst/>
                          <a:latin typeface="Calibri"/>
                          <a:ea typeface="Times New Roman"/>
                          <a:cs typeface="Arial"/>
                        </a:rPr>
                        <a:t>92</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en-US" sz="1100" dirty="0" smtClean="0">
                          <a:solidFill>
                            <a:srgbClr val="000000"/>
                          </a:solidFill>
                          <a:effectLst/>
                          <a:latin typeface="Calibri"/>
                          <a:ea typeface="Times New Roman"/>
                          <a:cs typeface="Arial"/>
                        </a:rPr>
                        <a:t>9</a:t>
                      </a:r>
                      <a:r>
                        <a:rPr lang="tr-TR" sz="1100" dirty="0" smtClean="0">
                          <a:solidFill>
                            <a:srgbClr val="000000"/>
                          </a:solidFill>
                          <a:effectLst/>
                          <a:latin typeface="Calibri"/>
                          <a:ea typeface="Times New Roman"/>
                          <a:cs typeface="Arial"/>
                        </a:rPr>
                        <a:t>3,28</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c>
                  <a:txBody>
                    <a:bodyPr/>
                    <a:lstStyle/>
                    <a:p>
                      <a:pPr algn="ctr">
                        <a:lnSpc>
                          <a:spcPct val="115000"/>
                        </a:lnSpc>
                        <a:spcAft>
                          <a:spcPts val="0"/>
                        </a:spcAft>
                      </a:pPr>
                      <a:r>
                        <a:rPr lang="tr-TR" sz="1100" dirty="0" smtClean="0">
                          <a:solidFill>
                            <a:srgbClr val="000000"/>
                          </a:solidFill>
                          <a:effectLst/>
                          <a:latin typeface="Calibri"/>
                          <a:ea typeface="Calibri"/>
                          <a:cs typeface="Arial"/>
                        </a:rPr>
                        <a:t>84,2</a:t>
                      </a:r>
                      <a:endParaRPr lang="tr-TR" sz="1100" dirty="0">
                        <a:effectLst/>
                        <a:latin typeface="Calibri"/>
                        <a:ea typeface="Calibri"/>
                        <a:cs typeface="Arial"/>
                      </a:endParaRPr>
                    </a:p>
                  </a:txBody>
                  <a:tcPr marL="26090" marR="2609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5D5E2"/>
                    </a:solidFill>
                  </a:tcPr>
                </a:tc>
              </a:tr>
            </a:tbl>
          </a:graphicData>
        </a:graphic>
      </p:graphicFrame>
    </p:spTree>
    <p:extLst>
      <p:ext uri="{BB962C8B-B14F-4D97-AF65-F5344CB8AC3E}">
        <p14:creationId xmlns:p14="http://schemas.microsoft.com/office/powerpoint/2010/main" val="965732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3838057141"/>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e</a:t>
              </a:r>
              <a:r>
                <a:rPr lang="tr-TR" sz="2600" b="1" kern="1200" dirty="0" smtClean="0"/>
                <a:t>- İşgücü İstatistikleri</a:t>
              </a:r>
              <a:endParaRPr lang="tr-TR" sz="2600" kern="1200" dirty="0"/>
            </a:p>
          </p:txBody>
        </p:sp>
      </p:grpSp>
      <p:sp>
        <p:nvSpPr>
          <p:cNvPr id="14" name="Metin kutusu 13"/>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7" name="Metin kutusu 6"/>
          <p:cNvSpPr txBox="1"/>
          <p:nvPr/>
        </p:nvSpPr>
        <p:spPr>
          <a:xfrm>
            <a:off x="2084224" y="2689106"/>
            <a:ext cx="5489516" cy="369332"/>
          </a:xfrm>
          <a:prstGeom prst="rect">
            <a:avLst/>
          </a:prstGeom>
          <a:noFill/>
        </p:spPr>
        <p:txBody>
          <a:bodyPr wrap="none" rtlCol="0">
            <a:spAutoFit/>
          </a:bodyPr>
          <a:lstStyle/>
          <a:p>
            <a:r>
              <a:rPr lang="tr-TR" dirty="0" smtClean="0"/>
              <a:t>HÜLYA HANIMDAN GELECEK VERİLER KONULACAK</a:t>
            </a:r>
            <a:endParaRPr lang="tr-TR" dirty="0"/>
          </a:p>
        </p:txBody>
      </p:sp>
      <p:sp>
        <p:nvSpPr>
          <p:cNvPr id="2" name="İçerik Yer Tutucusu 1"/>
          <p:cNvSpPr>
            <a:spLocks noGrp="1"/>
          </p:cNvSpPr>
          <p:nvPr>
            <p:ph idx="1"/>
          </p:nvPr>
        </p:nvSpPr>
        <p:spPr/>
        <p:txBody>
          <a:bodyPr/>
          <a:lstStyle/>
          <a:p>
            <a:endParaRPr lang="tr-TR" dirty="0"/>
          </a:p>
        </p:txBody>
      </p:sp>
      <p:graphicFrame>
        <p:nvGraphicFramePr>
          <p:cNvPr id="12" name="Diyagram 11"/>
          <p:cNvGraphicFramePr/>
          <p:nvPr>
            <p:extLst>
              <p:ext uri="{D42A27DB-BD31-4B8C-83A1-F6EECF244321}">
                <p14:modId xmlns:p14="http://schemas.microsoft.com/office/powerpoint/2010/main" val="1797029897"/>
              </p:ext>
            </p:extLst>
          </p:nvPr>
        </p:nvGraphicFramePr>
        <p:xfrm>
          <a:off x="1156574" y="5295739"/>
          <a:ext cx="7344816"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Tablo 12"/>
          <p:cNvGraphicFramePr>
            <a:graphicFrameLocks noGrp="1"/>
          </p:cNvGraphicFramePr>
          <p:nvPr>
            <p:extLst>
              <p:ext uri="{D42A27DB-BD31-4B8C-83A1-F6EECF244321}">
                <p14:modId xmlns:p14="http://schemas.microsoft.com/office/powerpoint/2010/main" val="1366075186"/>
              </p:ext>
            </p:extLst>
          </p:nvPr>
        </p:nvGraphicFramePr>
        <p:xfrm>
          <a:off x="1187624" y="1401336"/>
          <a:ext cx="7200801" cy="1595616"/>
        </p:xfrm>
        <a:graphic>
          <a:graphicData uri="http://schemas.openxmlformats.org/drawingml/2006/table">
            <a:tbl>
              <a:tblPr/>
              <a:tblGrid>
                <a:gridCol w="1215325"/>
                <a:gridCol w="1701455"/>
                <a:gridCol w="1367241"/>
                <a:gridCol w="1428007"/>
                <a:gridCol w="1488773"/>
              </a:tblGrid>
              <a:tr h="1191248">
                <a:tc>
                  <a:txBody>
                    <a:bodyPr/>
                    <a:lstStyle/>
                    <a:p>
                      <a:pPr algn="ctr" rtl="0" fontAlgn="ctr"/>
                      <a:r>
                        <a:rPr lang="tr-TR" sz="1800" b="1" i="0" u="none" strike="noStrike" dirty="0" smtClean="0">
                          <a:solidFill>
                            <a:srgbClr val="000000"/>
                          </a:solidFill>
                          <a:effectLst/>
                          <a:latin typeface="Calibri"/>
                        </a:rPr>
                        <a:t>2019</a:t>
                      </a:r>
                      <a:endParaRPr lang="tr-TR" sz="1800" b="1" i="0" u="none" strike="noStrike" dirty="0">
                        <a:solidFill>
                          <a:srgbClr val="000000"/>
                        </a:solidFill>
                        <a:effectLst/>
                        <a:latin typeface="Calibri"/>
                      </a:endParaRP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a:solidFill>
                            <a:srgbClr val="000000"/>
                          </a:solidFill>
                          <a:effectLst/>
                          <a:latin typeface="Calibri"/>
                        </a:rPr>
                        <a:t>İşsizlik(Bin)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dirty="0">
                          <a:solidFill>
                            <a:srgbClr val="000000"/>
                          </a:solidFill>
                          <a:effectLst/>
                          <a:latin typeface="Calibri"/>
                        </a:rPr>
                        <a:t>İstihdam(Bin)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a:solidFill>
                            <a:srgbClr val="000000"/>
                          </a:solidFill>
                          <a:effectLst/>
                          <a:latin typeface="Calibri"/>
                        </a:rPr>
                        <a:t>İşgücü(Bin)</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c>
                  <a:txBody>
                    <a:bodyPr/>
                    <a:lstStyle/>
                    <a:p>
                      <a:pPr algn="ctr" rtl="0" fontAlgn="ctr"/>
                      <a:r>
                        <a:rPr lang="tr-TR" sz="1800" b="1" i="0" u="none" strike="noStrike" dirty="0">
                          <a:solidFill>
                            <a:srgbClr val="000000"/>
                          </a:solidFill>
                          <a:effectLst/>
                          <a:latin typeface="Calibri"/>
                        </a:rPr>
                        <a:t>Aktif Nüfus(15+) (</a:t>
                      </a:r>
                      <a:r>
                        <a:rPr lang="tr-TR" sz="1800" b="1" i="0" u="none" strike="noStrike" dirty="0" smtClean="0">
                          <a:solidFill>
                            <a:srgbClr val="000000"/>
                          </a:solidFill>
                          <a:effectLst/>
                          <a:latin typeface="Calibri"/>
                        </a:rPr>
                        <a:t>Kişi, bin)</a:t>
                      </a:r>
                      <a:endParaRPr lang="tr-TR" sz="1800" b="1" i="0" u="none" strike="noStrike" dirty="0">
                        <a:solidFill>
                          <a:srgbClr val="000000"/>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F3EA"/>
                    </a:solidFill>
                  </a:tcPr>
                </a:tc>
              </a:tr>
              <a:tr h="404368">
                <a:tc>
                  <a:txBody>
                    <a:bodyPr/>
                    <a:lstStyle/>
                    <a:p>
                      <a:pPr algn="ctr" rtl="0" fontAlgn="ctr"/>
                      <a:r>
                        <a:rPr lang="tr-TR" sz="1800" b="1" i="0" u="none" strike="noStrike">
                          <a:solidFill>
                            <a:srgbClr val="000000"/>
                          </a:solidFill>
                          <a:effectLst/>
                          <a:latin typeface="Calibri"/>
                        </a:rPr>
                        <a:t>TRB2</a:t>
                      </a:r>
                    </a:p>
                  </a:txBody>
                  <a:tcPr marL="7620" marR="7620" marT="7620" marB="0" anchor="ctr">
                    <a:lnL w="12700" cap="flat" cmpd="sng" algn="ctr">
                      <a:solidFill>
                        <a:srgbClr val="9BBB59"/>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Calibri"/>
                        </a:rPr>
                        <a:t>181</a:t>
                      </a:r>
                      <a:endParaRPr lang="tr-TR" sz="1800" b="1" i="0" u="none" strike="noStrike" dirty="0">
                        <a:solidFill>
                          <a:srgbClr val="000000"/>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Calibri"/>
                        </a:rPr>
                        <a:t>518</a:t>
                      </a:r>
                      <a:endParaRPr lang="tr-TR" sz="1800" b="1" i="0" u="none" strike="noStrike" dirty="0">
                        <a:solidFill>
                          <a:srgbClr val="000000"/>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Calibri"/>
                        </a:rPr>
                        <a:t>700</a:t>
                      </a:r>
                      <a:endParaRPr lang="tr-TR" sz="1800" b="1" i="0" u="none" strike="noStrike" dirty="0">
                        <a:solidFill>
                          <a:srgbClr val="000000"/>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FF3EA"/>
                    </a:solidFill>
                  </a:tcPr>
                </a:tc>
                <a:tc>
                  <a:txBody>
                    <a:bodyPr/>
                    <a:lstStyle/>
                    <a:p>
                      <a:pPr algn="ctr" rtl="0" fontAlgn="ctr"/>
                      <a:r>
                        <a:rPr lang="tr-TR" sz="1800" b="1" i="0" u="none" strike="noStrike" dirty="0" smtClean="0">
                          <a:solidFill>
                            <a:srgbClr val="000000"/>
                          </a:solidFill>
                          <a:effectLst/>
                          <a:latin typeface="Calibri"/>
                        </a:rPr>
                        <a:t>1.372</a:t>
                      </a:r>
                      <a:endParaRPr lang="tr-TR" sz="1800" b="1" i="0" u="none" strike="noStrike" dirty="0">
                        <a:solidFill>
                          <a:srgbClr val="000000"/>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EECE1"/>
                    </a:solidFill>
                  </a:tcPr>
                </a:tc>
              </a:tr>
            </a:tbl>
          </a:graphicData>
        </a:graphic>
      </p:graphicFrame>
      <p:graphicFrame>
        <p:nvGraphicFramePr>
          <p:cNvPr id="15" name="Tablo 14"/>
          <p:cNvGraphicFramePr>
            <a:graphicFrameLocks noGrp="1"/>
          </p:cNvGraphicFramePr>
          <p:nvPr>
            <p:extLst>
              <p:ext uri="{D42A27DB-BD31-4B8C-83A1-F6EECF244321}">
                <p14:modId xmlns:p14="http://schemas.microsoft.com/office/powerpoint/2010/main" val="183055790"/>
              </p:ext>
            </p:extLst>
          </p:nvPr>
        </p:nvGraphicFramePr>
        <p:xfrm>
          <a:off x="1187626" y="3501007"/>
          <a:ext cx="7176413" cy="1520885"/>
        </p:xfrm>
        <a:graphic>
          <a:graphicData uri="http://schemas.openxmlformats.org/drawingml/2006/table">
            <a:tbl>
              <a:tblPr/>
              <a:tblGrid>
                <a:gridCol w="1219990"/>
                <a:gridCol w="2368217"/>
                <a:gridCol w="1794103"/>
                <a:gridCol w="1794103"/>
              </a:tblGrid>
              <a:tr h="884966">
                <a:tc>
                  <a:txBody>
                    <a:bodyPr/>
                    <a:lstStyle/>
                    <a:p>
                      <a:pPr algn="ctr" rtl="0" fontAlgn="ctr"/>
                      <a:r>
                        <a:rPr lang="tr-TR" sz="1600" b="1" i="0" u="none" strike="noStrike" dirty="0" smtClean="0">
                          <a:solidFill>
                            <a:srgbClr val="000000"/>
                          </a:solidFill>
                          <a:effectLst/>
                          <a:latin typeface="Calibri"/>
                        </a:rPr>
                        <a:t>2019</a:t>
                      </a:r>
                      <a:r>
                        <a:rPr lang="tr-TR" sz="1600" b="1" i="0" u="none" strike="noStrike" dirty="0">
                          <a:solidFill>
                            <a:srgbClr val="000000"/>
                          </a:solidFill>
                          <a:effectLst/>
                          <a:latin typeface="Calibri"/>
                        </a:rPr>
                        <a:t> Yılı</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600" b="1" i="0" u="none" strike="noStrike" dirty="0">
                          <a:solidFill>
                            <a:srgbClr val="000000"/>
                          </a:solidFill>
                          <a:effectLst/>
                          <a:latin typeface="Calibri"/>
                        </a:rPr>
                        <a:t>İşgücüne katılma oranı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600" b="1" i="0" u="none" strike="noStrike">
                          <a:solidFill>
                            <a:srgbClr val="000000"/>
                          </a:solidFill>
                          <a:effectLst/>
                          <a:latin typeface="Calibri"/>
                        </a:rPr>
                        <a:t>İşsizlik oranı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600" b="1" i="0" u="none" strike="noStrike" dirty="0">
                          <a:solidFill>
                            <a:srgbClr val="000000"/>
                          </a:solidFill>
                          <a:effectLst/>
                          <a:latin typeface="Calibri"/>
                        </a:rPr>
                        <a:t>İstihdam oranı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r>
              <a:tr h="635919">
                <a:tc>
                  <a:txBody>
                    <a:bodyPr/>
                    <a:lstStyle/>
                    <a:p>
                      <a:pPr algn="ctr" rtl="0" fontAlgn="ctr"/>
                      <a:r>
                        <a:rPr lang="tr-TR" sz="1600" b="1" i="0" u="none" strike="noStrike">
                          <a:solidFill>
                            <a:srgbClr val="000000"/>
                          </a:solidFill>
                          <a:effectLst/>
                          <a:latin typeface="Calibri"/>
                        </a:rPr>
                        <a:t>TRB2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600" b="1" i="0" u="none" strike="noStrike" dirty="0" smtClean="0">
                          <a:solidFill>
                            <a:schemeClr val="tx1"/>
                          </a:solidFill>
                          <a:effectLst/>
                          <a:latin typeface="Calibri"/>
                        </a:rPr>
                        <a:t>51</a:t>
                      </a:r>
                      <a:endParaRPr lang="tr-TR" sz="1600" b="1" i="0" u="none" strike="noStrike" dirty="0">
                        <a:solidFill>
                          <a:schemeClr val="tx1"/>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600" b="1" i="0" u="none" strike="noStrike" dirty="0" smtClean="0">
                          <a:solidFill>
                            <a:schemeClr val="tx1"/>
                          </a:solidFill>
                          <a:effectLst/>
                          <a:latin typeface="Calibri"/>
                        </a:rPr>
                        <a:t>25,9</a:t>
                      </a:r>
                      <a:endParaRPr lang="tr-TR" sz="1600" b="1" i="0" u="none" strike="noStrike" dirty="0">
                        <a:solidFill>
                          <a:schemeClr val="tx1"/>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c>
                  <a:txBody>
                    <a:bodyPr/>
                    <a:lstStyle/>
                    <a:p>
                      <a:pPr algn="ctr" rtl="0" fontAlgn="ctr"/>
                      <a:r>
                        <a:rPr lang="tr-TR" sz="1600" b="1" i="0" u="none" strike="noStrike" dirty="0" smtClean="0">
                          <a:solidFill>
                            <a:schemeClr val="tx1"/>
                          </a:solidFill>
                          <a:effectLst/>
                          <a:latin typeface="Calibri"/>
                        </a:rPr>
                        <a:t>37,8</a:t>
                      </a:r>
                      <a:endParaRPr lang="tr-TR" sz="1600" b="1" i="0" u="none" strike="noStrike" dirty="0">
                        <a:solidFill>
                          <a:schemeClr val="tx1"/>
                        </a:solidFill>
                        <a:effectLst/>
                        <a:latin typeface="Calibri"/>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8ED5"/>
                    </a:solidFill>
                  </a:tcPr>
                </a:tc>
              </a:tr>
            </a:tbl>
          </a:graphicData>
        </a:graphic>
      </p:graphicFrame>
    </p:spTree>
    <p:extLst>
      <p:ext uri="{BB962C8B-B14F-4D97-AF65-F5344CB8AC3E}">
        <p14:creationId xmlns:p14="http://schemas.microsoft.com/office/powerpoint/2010/main" val="5800480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194010780"/>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75656" y="138235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t>f</a:t>
              </a:r>
              <a:r>
                <a:rPr lang="tr-TR" sz="2600" b="1" kern="1200" dirty="0" smtClean="0"/>
                <a:t>- Ulaşım İmkanları</a:t>
              </a:r>
              <a:endParaRPr lang="tr-TR" sz="2600" kern="1200" dirty="0"/>
            </a:p>
          </p:txBody>
        </p:sp>
      </p:grpSp>
      <p:pic>
        <p:nvPicPr>
          <p:cNvPr id="16"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4400" y="1382353"/>
            <a:ext cx="3244582" cy="2826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sp>
        <p:nvSpPr>
          <p:cNvPr id="5" name="Dikdörtgen 4"/>
          <p:cNvSpPr/>
          <p:nvPr/>
        </p:nvSpPr>
        <p:spPr>
          <a:xfrm>
            <a:off x="1372598" y="4764557"/>
            <a:ext cx="6912768"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r>
              <a:rPr lang="tr-TR" b="1" kern="0" dirty="0">
                <a:solidFill>
                  <a:sysClr val="windowText" lastClr="000000"/>
                </a:solidFill>
              </a:rPr>
              <a:t>Karayolu:</a:t>
            </a:r>
            <a:r>
              <a:rPr lang="tr-TR" kern="0" dirty="0">
                <a:solidFill>
                  <a:sysClr val="windowText" lastClr="000000"/>
                </a:solidFill>
              </a:rPr>
              <a:t> Karayolu ile çevre il ve ilçelere ulaşım mümkündür.</a:t>
            </a:r>
          </a:p>
          <a:p>
            <a:pPr lvl="0"/>
            <a:r>
              <a:rPr lang="tr-TR" b="1" kern="0" dirty="0">
                <a:solidFill>
                  <a:sysClr val="windowText" lastClr="000000"/>
                </a:solidFill>
              </a:rPr>
              <a:t>Demiryolu:</a:t>
            </a:r>
            <a:r>
              <a:rPr lang="tr-TR" kern="0" dirty="0">
                <a:solidFill>
                  <a:sysClr val="windowText" lastClr="000000"/>
                </a:solidFill>
              </a:rPr>
              <a:t> Avrupa - İstanbul bağlantılı Devlet Demir Yolları, Tatvan ilçesinde Van Gölü ile feribot bağlantılı doğu ülkelerine açılır.</a:t>
            </a:r>
          </a:p>
          <a:p>
            <a:pPr lvl="0"/>
            <a:r>
              <a:rPr lang="tr-TR" b="1" kern="0" dirty="0">
                <a:solidFill>
                  <a:sysClr val="windowText" lastClr="000000"/>
                </a:solidFill>
              </a:rPr>
              <a:t>Havayolu:</a:t>
            </a:r>
            <a:r>
              <a:rPr lang="tr-TR" kern="0" dirty="0">
                <a:solidFill>
                  <a:sysClr val="windowText" lastClr="000000"/>
                </a:solidFill>
              </a:rPr>
              <a:t> Bitlis'e havayolu ile Van ve Muş illerinden ulaşılabilir.</a:t>
            </a:r>
          </a:p>
          <a:p>
            <a:pPr lvl="0"/>
            <a:r>
              <a:rPr lang="tr-TR" b="1" kern="0" dirty="0">
                <a:solidFill>
                  <a:sysClr val="windowText" lastClr="000000"/>
                </a:solidFill>
              </a:rPr>
              <a:t>Feribot Ulaşımı:</a:t>
            </a:r>
            <a:r>
              <a:rPr lang="tr-TR" kern="0" dirty="0">
                <a:solidFill>
                  <a:sysClr val="windowText" lastClr="000000"/>
                </a:solidFill>
              </a:rPr>
              <a:t> Van Tatvan arası ulaşım sağlanmaktadır</a:t>
            </a:r>
          </a:p>
        </p:txBody>
      </p:sp>
      <p:sp>
        <p:nvSpPr>
          <p:cNvPr id="7" name="Dikdörtgen 6"/>
          <p:cNvSpPr/>
          <p:nvPr/>
        </p:nvSpPr>
        <p:spPr>
          <a:xfrm>
            <a:off x="5004048" y="1897960"/>
            <a:ext cx="3365346" cy="163121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tr-TR" sz="2000" kern="0" dirty="0">
                <a:solidFill>
                  <a:sysClr val="windowText" lastClr="000000"/>
                </a:solidFill>
              </a:rPr>
              <a:t>Doğu Anadolu bölgesinde yer alan Bitlis’i güneyden Siirt, batıdan Muş, kuzeyden Ağrı illeri ve doğudan Van gölü </a:t>
            </a:r>
            <a:r>
              <a:rPr lang="tr-TR" sz="2000" kern="0" dirty="0" smtClean="0">
                <a:solidFill>
                  <a:sysClr val="windowText" lastClr="000000"/>
                </a:solidFill>
              </a:rPr>
              <a:t>çevreler.</a:t>
            </a:r>
            <a:endParaRPr lang="tr-TR" sz="2000" kern="0" dirty="0">
              <a:solidFill>
                <a:sysClr val="windowText" lastClr="000000"/>
              </a:solidFill>
            </a:endParaRPr>
          </a:p>
        </p:txBody>
      </p:sp>
    </p:spTree>
    <p:extLst>
      <p:ext uri="{BB962C8B-B14F-4D97-AF65-F5344CB8AC3E}">
        <p14:creationId xmlns:p14="http://schemas.microsoft.com/office/powerpoint/2010/main" val="28654525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713256716"/>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smtClean="0">
                  <a:solidFill>
                    <a:schemeClr val="bg1"/>
                  </a:solidFill>
                </a:rPr>
                <a:t>g</a:t>
              </a:r>
              <a:r>
                <a:rPr lang="tr-TR" sz="2600" b="1" kern="1200" dirty="0" smtClean="0">
                  <a:solidFill>
                    <a:schemeClr val="bg1"/>
                  </a:solidFill>
                </a:rPr>
                <a:t>- Dış Ticaret</a:t>
              </a:r>
              <a:endParaRPr lang="tr-TR" sz="2600" kern="1200" dirty="0">
                <a:solidFill>
                  <a:schemeClr val="bg1"/>
                </a:solidFill>
              </a:endParaRPr>
            </a:p>
          </p:txBody>
        </p:sp>
      </p:grpSp>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3"/>
          <p:cNvSpPr>
            <a:spLocks noChangeArrowheads="1"/>
          </p:cNvSpPr>
          <p:nvPr/>
        </p:nvSpPr>
        <p:spPr bwMode="auto">
          <a:xfrm>
            <a:off x="1175852" y="6202225"/>
            <a:ext cx="24620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0" i="0" u="sng" strike="noStrike" cap="none" normalizeH="0" baseline="30000" dirty="0" smtClean="0">
                <a:ln>
                  <a:noFill/>
                </a:ln>
                <a:solidFill>
                  <a:srgbClr val="800080"/>
                </a:solidFill>
                <a:effectLst/>
                <a:latin typeface="Calibri" pitchFamily="34" charset="0"/>
                <a:ea typeface="Calibri" pitchFamily="34" charset="0"/>
                <a:cs typeface="Times New Roman" pitchFamily="18" charset="0"/>
                <a:hlinkClick r:id="rId8"/>
              </a:rPr>
              <a:t>[</a:t>
            </a:r>
            <a:r>
              <a:rPr kumimoji="0" lang="tr-TR" sz="14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8"/>
              </a:rPr>
              <a:t>1]</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TÜİK </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2019,  </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9"/>
              </a:rPr>
              <a:t>www.tuik.gov.tr</a:t>
            </a:r>
            <a:r>
              <a:rPr kumimoji="0" lang="tr-TR"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Metin kutusu 20"/>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12" name="Tablo 11"/>
          <p:cNvGraphicFramePr>
            <a:graphicFrameLocks noGrp="1"/>
          </p:cNvGraphicFramePr>
          <p:nvPr>
            <p:extLst>
              <p:ext uri="{D42A27DB-BD31-4B8C-83A1-F6EECF244321}">
                <p14:modId xmlns:p14="http://schemas.microsoft.com/office/powerpoint/2010/main" val="1969162569"/>
              </p:ext>
            </p:extLst>
          </p:nvPr>
        </p:nvGraphicFramePr>
        <p:xfrm>
          <a:off x="1175852" y="1340768"/>
          <a:ext cx="7353165" cy="2232247"/>
        </p:xfrm>
        <a:graphic>
          <a:graphicData uri="http://schemas.openxmlformats.org/drawingml/2006/table">
            <a:tbl>
              <a:tblPr firstRow="1" firstCol="1" bandRow="1">
                <a:tableStyleId>{5C22544A-7EE6-4342-B048-85BDC9FD1C3A}</a:tableStyleId>
              </a:tblPr>
              <a:tblGrid>
                <a:gridCol w="3684180"/>
                <a:gridCol w="1800200"/>
                <a:gridCol w="1868785"/>
              </a:tblGrid>
              <a:tr h="628801">
                <a:tc>
                  <a:txBody>
                    <a:bodyPr/>
                    <a:lstStyle/>
                    <a:p>
                      <a:pPr>
                        <a:lnSpc>
                          <a:spcPct val="115000"/>
                        </a:lnSpc>
                        <a:spcAft>
                          <a:spcPts val="0"/>
                        </a:spcAft>
                      </a:pPr>
                      <a:r>
                        <a:rPr lang="tr-TR" sz="1400" dirty="0" smtClean="0">
                          <a:effectLst/>
                          <a:latin typeface="Calibri"/>
                          <a:ea typeface="Calibri"/>
                          <a:cs typeface="Arial"/>
                        </a:rPr>
                        <a:t>Ekonomik Faaliyetlere Göre İhracat (ABD Doları) </a:t>
                      </a:r>
                      <a:endParaRPr lang="tr-TR" sz="14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rPr>
                        <a:t>Bitlis</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rPr>
                        <a:t>TRB2</a:t>
                      </a:r>
                      <a:endParaRPr lang="tr-TR" sz="1100" dirty="0">
                        <a:effectLst/>
                        <a:latin typeface="Calibri"/>
                        <a:ea typeface="Calibri"/>
                        <a:cs typeface="Arial"/>
                      </a:endParaRPr>
                    </a:p>
                  </a:txBody>
                  <a:tcPr marL="68580" marR="68580" marT="0" marB="0"/>
                </a:tc>
              </a:tr>
              <a:tr h="314401">
                <a:tc>
                  <a:txBody>
                    <a:bodyPr/>
                    <a:lstStyle/>
                    <a:p>
                      <a:pPr>
                        <a:lnSpc>
                          <a:spcPct val="115000"/>
                        </a:lnSpc>
                        <a:spcAft>
                          <a:spcPts val="0"/>
                        </a:spcAft>
                      </a:pPr>
                      <a:r>
                        <a:rPr lang="tr-TR" sz="1100" dirty="0">
                          <a:effectLst/>
                        </a:rPr>
                        <a:t>Tarım ve Ormancılık</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192.495</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4.854.250</a:t>
                      </a:r>
                      <a:endParaRPr lang="tr-TR" sz="1100" dirty="0">
                        <a:effectLst/>
                        <a:latin typeface="Calibri"/>
                        <a:ea typeface="Calibri"/>
                        <a:cs typeface="Arial"/>
                      </a:endParaRPr>
                    </a:p>
                  </a:txBody>
                  <a:tcPr marL="68580" marR="68580" marT="0" marB="0"/>
                </a:tc>
              </a:tr>
              <a:tr h="345842">
                <a:tc>
                  <a:txBody>
                    <a:bodyPr/>
                    <a:lstStyle/>
                    <a:p>
                      <a:pPr>
                        <a:lnSpc>
                          <a:spcPct val="115000"/>
                        </a:lnSpc>
                        <a:spcAft>
                          <a:spcPts val="0"/>
                        </a:spcAft>
                      </a:pPr>
                      <a:r>
                        <a:rPr lang="tr-TR" sz="1100" dirty="0">
                          <a:effectLst/>
                        </a:rPr>
                        <a:t>Madencilik ve Taş Ocakçılığı</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397.410</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18.140.379</a:t>
                      </a:r>
                      <a:endParaRPr lang="tr-TR" sz="1100" dirty="0">
                        <a:effectLst/>
                        <a:latin typeface="Calibri"/>
                        <a:ea typeface="Calibri"/>
                        <a:cs typeface="Arial"/>
                      </a:endParaRPr>
                    </a:p>
                  </a:txBody>
                  <a:tcPr marL="68580" marR="68580" marT="0" marB="0"/>
                </a:tc>
              </a:tr>
              <a:tr h="314401">
                <a:tc>
                  <a:txBody>
                    <a:bodyPr/>
                    <a:lstStyle/>
                    <a:p>
                      <a:pPr>
                        <a:lnSpc>
                          <a:spcPct val="115000"/>
                        </a:lnSpc>
                        <a:spcAft>
                          <a:spcPts val="0"/>
                        </a:spcAft>
                      </a:pPr>
                      <a:r>
                        <a:rPr lang="tr-TR" sz="1100" dirty="0">
                          <a:effectLst/>
                        </a:rPr>
                        <a:t>İmalat Sanayi</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4.788.905</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94.387.770</a:t>
                      </a:r>
                      <a:endParaRPr lang="tr-TR" sz="1100" dirty="0">
                        <a:effectLst/>
                        <a:latin typeface="Calibri"/>
                        <a:ea typeface="Calibri"/>
                        <a:cs typeface="Arial"/>
                      </a:endParaRPr>
                    </a:p>
                  </a:txBody>
                  <a:tcPr marL="68580" marR="68580" marT="0" marB="0"/>
                </a:tc>
              </a:tr>
              <a:tr h="314401">
                <a:tc>
                  <a:txBody>
                    <a:bodyPr/>
                    <a:lstStyle/>
                    <a:p>
                      <a:pPr>
                        <a:lnSpc>
                          <a:spcPct val="115000"/>
                        </a:lnSpc>
                        <a:spcAft>
                          <a:spcPts val="0"/>
                        </a:spcAft>
                      </a:pPr>
                      <a:r>
                        <a:rPr lang="tr-TR" sz="1100">
                          <a:effectLst/>
                        </a:rPr>
                        <a:t>Diğer</a:t>
                      </a:r>
                      <a:endParaRPr lang="tr-TR" sz="110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rPr>
                        <a:t>0</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rPr>
                        <a:t>0</a:t>
                      </a:r>
                      <a:endParaRPr lang="tr-TR" sz="1100" dirty="0">
                        <a:effectLst/>
                        <a:latin typeface="Calibri"/>
                        <a:ea typeface="Calibri"/>
                        <a:cs typeface="Arial"/>
                      </a:endParaRPr>
                    </a:p>
                  </a:txBody>
                  <a:tcPr marL="68580" marR="68580" marT="0" marB="0"/>
                </a:tc>
              </a:tr>
              <a:tr h="314401">
                <a:tc>
                  <a:txBody>
                    <a:bodyPr/>
                    <a:lstStyle/>
                    <a:p>
                      <a:pPr>
                        <a:lnSpc>
                          <a:spcPct val="115000"/>
                        </a:lnSpc>
                        <a:spcAft>
                          <a:spcPts val="0"/>
                        </a:spcAft>
                      </a:pPr>
                      <a:r>
                        <a:rPr lang="tr-TR" sz="1100" dirty="0">
                          <a:effectLst/>
                        </a:rPr>
                        <a:t>Toplam</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5.378.810</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117.382.399</a:t>
                      </a:r>
                      <a:endParaRPr lang="tr-TR" sz="1100" dirty="0">
                        <a:effectLst/>
                        <a:latin typeface="Calibri"/>
                        <a:ea typeface="Calibri"/>
                        <a:cs typeface="Arial"/>
                      </a:endParaRPr>
                    </a:p>
                  </a:txBody>
                  <a:tcPr marL="68580" marR="68580" marT="0" marB="0"/>
                </a:tc>
              </a:tr>
            </a:tbl>
          </a:graphicData>
        </a:graphic>
      </p:graphicFrame>
      <p:graphicFrame>
        <p:nvGraphicFramePr>
          <p:cNvPr id="14" name="Tablo 13"/>
          <p:cNvGraphicFramePr>
            <a:graphicFrameLocks noGrp="1"/>
          </p:cNvGraphicFramePr>
          <p:nvPr>
            <p:extLst>
              <p:ext uri="{D42A27DB-BD31-4B8C-83A1-F6EECF244321}">
                <p14:modId xmlns:p14="http://schemas.microsoft.com/office/powerpoint/2010/main" val="3300723790"/>
              </p:ext>
            </p:extLst>
          </p:nvPr>
        </p:nvGraphicFramePr>
        <p:xfrm>
          <a:off x="1152399" y="3773285"/>
          <a:ext cx="7376619" cy="2098518"/>
        </p:xfrm>
        <a:graphic>
          <a:graphicData uri="http://schemas.openxmlformats.org/drawingml/2006/table">
            <a:tbl>
              <a:tblPr firstRow="1" firstCol="1" bandRow="1">
                <a:tableStyleId>{5C22544A-7EE6-4342-B048-85BDC9FD1C3A}</a:tableStyleId>
              </a:tblPr>
              <a:tblGrid>
                <a:gridCol w="3769897"/>
                <a:gridCol w="1724587"/>
                <a:gridCol w="1882135"/>
              </a:tblGrid>
              <a:tr h="432048">
                <a:tc>
                  <a:txBody>
                    <a:bodyPr/>
                    <a:lstStyle/>
                    <a:p>
                      <a:pPr>
                        <a:lnSpc>
                          <a:spcPct val="115000"/>
                        </a:lnSpc>
                        <a:spcAft>
                          <a:spcPts val="0"/>
                        </a:spcAft>
                      </a:pPr>
                      <a:r>
                        <a:rPr lang="tr-TR" sz="1200" dirty="0">
                          <a:effectLst/>
                        </a:rPr>
                        <a:t>Ekonomik Faaliyetlere Göre İthalat (ABD Doları)</a:t>
                      </a:r>
                      <a:endParaRPr lang="tr-TR" sz="12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a:effectLst/>
                        </a:rPr>
                        <a:t>Bitlis</a:t>
                      </a:r>
                      <a:endParaRPr lang="tr-TR" sz="110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rPr>
                        <a:t>TRB2</a:t>
                      </a:r>
                      <a:endParaRPr lang="tr-TR" sz="1100" dirty="0">
                        <a:effectLst/>
                        <a:latin typeface="Calibri"/>
                        <a:ea typeface="Calibri"/>
                        <a:cs typeface="Arial"/>
                      </a:endParaRPr>
                    </a:p>
                  </a:txBody>
                  <a:tcPr marL="68580" marR="68580" marT="0" marB="0"/>
                </a:tc>
              </a:tr>
              <a:tr h="277745">
                <a:tc>
                  <a:txBody>
                    <a:bodyPr/>
                    <a:lstStyle/>
                    <a:p>
                      <a:pPr>
                        <a:lnSpc>
                          <a:spcPct val="115000"/>
                        </a:lnSpc>
                        <a:spcAft>
                          <a:spcPts val="0"/>
                        </a:spcAft>
                      </a:pPr>
                      <a:r>
                        <a:rPr lang="tr-TR" sz="1100">
                          <a:effectLst/>
                        </a:rPr>
                        <a:t>Tarım ve Ormancılık</a:t>
                      </a:r>
                      <a:endParaRPr lang="tr-TR" sz="110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rPr>
                        <a:t>203.192</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16.802.807</a:t>
                      </a:r>
                      <a:endParaRPr lang="tr-TR" sz="1100" dirty="0">
                        <a:effectLst/>
                        <a:latin typeface="Calibri"/>
                        <a:ea typeface="Calibri"/>
                        <a:cs typeface="Arial"/>
                      </a:endParaRPr>
                    </a:p>
                  </a:txBody>
                  <a:tcPr marL="68580" marR="68580" marT="0" marB="0"/>
                </a:tc>
              </a:tr>
              <a:tr h="277745">
                <a:tc>
                  <a:txBody>
                    <a:bodyPr/>
                    <a:lstStyle/>
                    <a:p>
                      <a:pPr>
                        <a:lnSpc>
                          <a:spcPct val="115000"/>
                        </a:lnSpc>
                        <a:spcAft>
                          <a:spcPts val="0"/>
                        </a:spcAft>
                      </a:pPr>
                      <a:r>
                        <a:rPr lang="tr-TR" sz="1100" dirty="0">
                          <a:effectLst/>
                        </a:rPr>
                        <a:t>Balıkçılık</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latin typeface="+mn-lt"/>
                          <a:ea typeface="+mn-ea"/>
                          <a:cs typeface="+mn-cs"/>
                        </a:rPr>
                        <a:t>0</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17.177</a:t>
                      </a:r>
                      <a:endParaRPr lang="tr-TR" sz="1100" dirty="0">
                        <a:effectLst/>
                        <a:latin typeface="Calibri"/>
                        <a:ea typeface="Calibri"/>
                        <a:cs typeface="Arial"/>
                      </a:endParaRPr>
                    </a:p>
                  </a:txBody>
                  <a:tcPr marL="68580" marR="68580" marT="0" marB="0"/>
                </a:tc>
              </a:tr>
              <a:tr h="277745">
                <a:tc>
                  <a:txBody>
                    <a:bodyPr/>
                    <a:lstStyle/>
                    <a:p>
                      <a:pPr>
                        <a:lnSpc>
                          <a:spcPct val="115000"/>
                        </a:lnSpc>
                        <a:spcAft>
                          <a:spcPts val="0"/>
                        </a:spcAft>
                      </a:pPr>
                      <a:r>
                        <a:rPr lang="tr-TR" sz="1100" dirty="0">
                          <a:effectLst/>
                        </a:rPr>
                        <a:t>Madencilik ve Taş Ocakçılığı</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Calibri"/>
                          <a:ea typeface="Calibri"/>
                          <a:cs typeface="Arial"/>
                        </a:rPr>
                        <a:t>0</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345.663</a:t>
                      </a:r>
                      <a:endParaRPr lang="tr-TR" sz="1100" dirty="0">
                        <a:effectLst/>
                        <a:latin typeface="Calibri"/>
                        <a:ea typeface="Calibri"/>
                        <a:cs typeface="Arial"/>
                      </a:endParaRPr>
                    </a:p>
                  </a:txBody>
                  <a:tcPr marL="68580" marR="68580" marT="0" marB="0"/>
                </a:tc>
              </a:tr>
              <a:tr h="277745">
                <a:tc>
                  <a:txBody>
                    <a:bodyPr/>
                    <a:lstStyle/>
                    <a:p>
                      <a:pPr>
                        <a:lnSpc>
                          <a:spcPct val="115000"/>
                        </a:lnSpc>
                        <a:spcAft>
                          <a:spcPts val="0"/>
                        </a:spcAft>
                      </a:pPr>
                      <a:r>
                        <a:rPr lang="tr-TR" sz="1100">
                          <a:effectLst/>
                        </a:rPr>
                        <a:t>İmalat Sanayi</a:t>
                      </a:r>
                      <a:endParaRPr lang="tr-TR" sz="1100">
                        <a:effectLst/>
                        <a:latin typeface="Calibri"/>
                        <a:ea typeface="Calibri"/>
                        <a:cs typeface="Arial"/>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1100" dirty="0" smtClean="0">
                          <a:effectLst/>
                          <a:latin typeface="+mn-lt"/>
                          <a:ea typeface="+mn-ea"/>
                          <a:cs typeface="+mn-cs"/>
                        </a:rPr>
                        <a:t>1.532.362</a:t>
                      </a:r>
                      <a:endParaRPr lang="tr-TR" sz="1100" dirty="0" smtClean="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155.518..357</a:t>
                      </a:r>
                      <a:endParaRPr lang="tr-TR" sz="1100" dirty="0">
                        <a:effectLst/>
                        <a:latin typeface="Calibri"/>
                        <a:ea typeface="Calibri"/>
                        <a:cs typeface="Arial"/>
                      </a:endParaRPr>
                    </a:p>
                  </a:txBody>
                  <a:tcPr marL="68580" marR="68580" marT="0" marB="0"/>
                </a:tc>
              </a:tr>
              <a:tr h="277745">
                <a:tc>
                  <a:txBody>
                    <a:bodyPr/>
                    <a:lstStyle/>
                    <a:p>
                      <a:pPr>
                        <a:lnSpc>
                          <a:spcPct val="115000"/>
                        </a:lnSpc>
                        <a:spcAft>
                          <a:spcPts val="0"/>
                        </a:spcAft>
                      </a:pPr>
                      <a:r>
                        <a:rPr lang="tr-TR" sz="1100" dirty="0">
                          <a:effectLst/>
                        </a:rPr>
                        <a:t>Diğer</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rPr>
                        <a:t>0</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a:effectLst/>
                        </a:rPr>
                        <a:t>0</a:t>
                      </a:r>
                      <a:endParaRPr lang="tr-TR" sz="1100" dirty="0">
                        <a:effectLst/>
                        <a:latin typeface="Calibri"/>
                        <a:ea typeface="Calibri"/>
                        <a:cs typeface="Arial"/>
                      </a:endParaRPr>
                    </a:p>
                  </a:txBody>
                  <a:tcPr marL="68580" marR="68580" marT="0" marB="0"/>
                </a:tc>
              </a:tr>
              <a:tr h="277745">
                <a:tc>
                  <a:txBody>
                    <a:bodyPr/>
                    <a:lstStyle/>
                    <a:p>
                      <a:pPr>
                        <a:lnSpc>
                          <a:spcPct val="115000"/>
                        </a:lnSpc>
                        <a:spcAft>
                          <a:spcPts val="0"/>
                        </a:spcAft>
                      </a:pPr>
                      <a:r>
                        <a:rPr lang="tr-TR" sz="1100">
                          <a:effectLst/>
                        </a:rPr>
                        <a:t>Toplam</a:t>
                      </a:r>
                      <a:endParaRPr lang="tr-TR" sz="110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1.735.554</a:t>
                      </a:r>
                      <a:endParaRPr lang="tr-TR" sz="1100" dirty="0">
                        <a:effectLst/>
                        <a:latin typeface="Calibri"/>
                        <a:ea typeface="Calibri"/>
                        <a:cs typeface="Arial"/>
                      </a:endParaRPr>
                    </a:p>
                  </a:txBody>
                  <a:tcPr marL="68580" marR="68580" marT="0" marB="0"/>
                </a:tc>
                <a:tc>
                  <a:txBody>
                    <a:bodyPr/>
                    <a:lstStyle/>
                    <a:p>
                      <a:pPr algn="ctr">
                        <a:lnSpc>
                          <a:spcPct val="115000"/>
                        </a:lnSpc>
                        <a:spcAft>
                          <a:spcPts val="0"/>
                        </a:spcAft>
                      </a:pPr>
                      <a:r>
                        <a:rPr lang="tr-TR" sz="1100" dirty="0" smtClean="0">
                          <a:effectLst/>
                          <a:latin typeface="+mn-lt"/>
                          <a:ea typeface="+mn-ea"/>
                          <a:cs typeface="+mn-cs"/>
                        </a:rPr>
                        <a:t>172.684.004</a:t>
                      </a:r>
                      <a:endParaRPr lang="tr-TR"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2168895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yagram 5"/>
          <p:cNvGraphicFramePr/>
          <p:nvPr>
            <p:extLst>
              <p:ext uri="{D42A27DB-BD31-4B8C-83A1-F6EECF244321}">
                <p14:modId xmlns:p14="http://schemas.microsoft.com/office/powerpoint/2010/main" val="821826440"/>
              </p:ext>
            </p:extLst>
          </p:nvPr>
        </p:nvGraphicFramePr>
        <p:xfrm>
          <a:off x="1187624" y="260648"/>
          <a:ext cx="7498080" cy="850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1443210" y="2045293"/>
            <a:ext cx="7498080" cy="1673721"/>
          </a:xfrm>
        </p:spPr>
        <p:txBody>
          <a:bodyPr>
            <a:normAutofit/>
          </a:bodyPr>
          <a:lstStyle/>
          <a:p>
            <a:endParaRPr lang="tr-TR" sz="2800" dirty="0" smtClean="0">
              <a:solidFill>
                <a:schemeClr val="accent4">
                  <a:lumMod val="75000"/>
                </a:schemeClr>
              </a:solidFill>
            </a:endParaRPr>
          </a:p>
          <a:p>
            <a:pPr marL="82296" indent="0">
              <a:buNone/>
            </a:pPr>
            <a:endParaRPr lang="tr-TR" dirty="0"/>
          </a:p>
        </p:txBody>
      </p:sp>
      <p:pic>
        <p:nvPicPr>
          <p:cNvPr id="4" name="Picture 1" descr="png_sunum_logo"/>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970" y="5871803"/>
            <a:ext cx="607260" cy="792088"/>
          </a:xfrm>
          <a:prstGeom prst="rect">
            <a:avLst/>
          </a:prstGeom>
          <a:noFill/>
        </p:spPr>
      </p:pic>
      <p:grpSp>
        <p:nvGrpSpPr>
          <p:cNvPr id="9" name="Grup 8"/>
          <p:cNvGrpSpPr/>
          <p:nvPr/>
        </p:nvGrpSpPr>
        <p:grpSpPr>
          <a:xfrm>
            <a:off x="1079942" y="188640"/>
            <a:ext cx="7498080" cy="1003860"/>
            <a:chOff x="0" y="69569"/>
            <a:chExt cx="7498080" cy="1003860"/>
          </a:xfrm>
        </p:grpSpPr>
        <p:sp>
          <p:nvSpPr>
            <p:cNvPr id="10" name="Yuvarlatılmış Dikdörtgen 9"/>
            <p:cNvSpPr/>
            <p:nvPr/>
          </p:nvSpPr>
          <p:spPr>
            <a:xfrm>
              <a:off x="0" y="69569"/>
              <a:ext cx="7498080" cy="1003860"/>
            </a:xfrm>
            <a:prstGeom prst="roundRect">
              <a:avLst/>
            </a:pr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49004" y="118573"/>
              <a:ext cx="7400072" cy="905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tr-TR" sz="2600" b="1" dirty="0"/>
                <a:t>e</a:t>
              </a:r>
              <a:r>
                <a:rPr lang="tr-TR" sz="2600" b="1" kern="1200" dirty="0" smtClean="0"/>
                <a:t>- Sanayi Alanları ve Altyapısı-1</a:t>
              </a:r>
              <a:endParaRPr lang="tr-TR" sz="2600" kern="1200" dirty="0"/>
            </a:p>
          </p:txBody>
        </p:sp>
      </p:grpSp>
      <p:graphicFrame>
        <p:nvGraphicFramePr>
          <p:cNvPr id="14" name="Diyagram 13"/>
          <p:cNvGraphicFramePr/>
          <p:nvPr>
            <p:extLst>
              <p:ext uri="{D42A27DB-BD31-4B8C-83A1-F6EECF244321}">
                <p14:modId xmlns:p14="http://schemas.microsoft.com/office/powerpoint/2010/main" val="4141454243"/>
              </p:ext>
            </p:extLst>
          </p:nvPr>
        </p:nvGraphicFramePr>
        <p:xfrm>
          <a:off x="1142762" y="4450679"/>
          <a:ext cx="7635129" cy="18307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1"/>
          <p:cNvSpPr>
            <a:spLocks noChangeArrowheads="1"/>
          </p:cNvSpPr>
          <p:nvPr/>
        </p:nvSpPr>
        <p:spPr bwMode="auto">
          <a:xfrm>
            <a:off x="2314575" y="3114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r>
            <a:br>
              <a:rPr kumimoji="0" lang="tr-TR" sz="1800" b="0" i="0" u="none" strike="noStrike" cap="none" normalizeH="0" baseline="0" smtClean="0">
                <a:ln>
                  <a:noFill/>
                </a:ln>
                <a:solidFill>
                  <a:schemeClr val="tx1"/>
                </a:solidFill>
                <a:effectLst/>
                <a:latin typeface="Arial" pitchFamily="34" charset="0"/>
                <a:cs typeface="Arial" pitchFamily="34" charset="0"/>
              </a:rPr>
            </a:b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Metin kutusu 18"/>
          <p:cNvSpPr txBox="1"/>
          <p:nvPr/>
        </p:nvSpPr>
        <p:spPr>
          <a:xfrm>
            <a:off x="259970" y="620688"/>
            <a:ext cx="607260" cy="2554545"/>
          </a:xfrm>
          <a:prstGeom prst="rect">
            <a:avLst/>
          </a:prstGeom>
          <a:noFill/>
        </p:spPr>
        <p:txBody>
          <a:bodyPr wrap="square" rtlCol="0">
            <a:spAutoFit/>
          </a:bodyPr>
          <a:lstStyle/>
          <a:p>
            <a:r>
              <a:rPr lang="tr-TR" sz="4000" dirty="0" smtClean="0">
                <a:solidFill>
                  <a:prstClr val="black"/>
                </a:solidFill>
              </a:rPr>
              <a:t>DAKA</a:t>
            </a:r>
            <a:endParaRPr lang="tr-TR" sz="4000" dirty="0">
              <a:solidFill>
                <a:prstClr val="black"/>
              </a:solidFill>
            </a:endParaRPr>
          </a:p>
        </p:txBody>
      </p:sp>
      <p:graphicFrame>
        <p:nvGraphicFramePr>
          <p:cNvPr id="5" name="Tablo 4"/>
          <p:cNvGraphicFramePr>
            <a:graphicFrameLocks noGrp="1"/>
          </p:cNvGraphicFramePr>
          <p:nvPr>
            <p:extLst>
              <p:ext uri="{D42A27DB-BD31-4B8C-83A1-F6EECF244321}">
                <p14:modId xmlns:p14="http://schemas.microsoft.com/office/powerpoint/2010/main" val="1701221911"/>
              </p:ext>
            </p:extLst>
          </p:nvPr>
        </p:nvGraphicFramePr>
        <p:xfrm>
          <a:off x="1128946" y="1894016"/>
          <a:ext cx="7547509" cy="2218958"/>
        </p:xfrm>
        <a:graphic>
          <a:graphicData uri="http://schemas.openxmlformats.org/drawingml/2006/table">
            <a:tbl>
              <a:tblPr firstRow="1" firstCol="1" bandRow="1"/>
              <a:tblGrid>
                <a:gridCol w="2620413"/>
                <a:gridCol w="1756225"/>
                <a:gridCol w="1791448"/>
                <a:gridCol w="1379423"/>
              </a:tblGrid>
              <a:tr h="542926">
                <a:tc>
                  <a:txBody>
                    <a:bodyPr/>
                    <a:lstStyle/>
                    <a:p>
                      <a:pPr algn="ctr">
                        <a:lnSpc>
                          <a:spcPct val="115000"/>
                        </a:lnSpc>
                        <a:spcAft>
                          <a:spcPts val="1000"/>
                        </a:spcAft>
                      </a:pPr>
                      <a:r>
                        <a:rPr lang="tr-TR" sz="1400" b="1" dirty="0">
                          <a:effectLst/>
                          <a:latin typeface="Calibri"/>
                          <a:ea typeface="Calibri"/>
                          <a:cs typeface="Arial"/>
                        </a:rPr>
                        <a:t>Parsel Büyüklüğü</a:t>
                      </a:r>
                      <a:endParaRPr lang="tr-TR" sz="1400" dirty="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400" b="1">
                          <a:effectLst/>
                          <a:latin typeface="Calibri"/>
                          <a:ea typeface="Calibri"/>
                          <a:cs typeface="Arial"/>
                        </a:rPr>
                        <a:t>Parsel Sayısı</a:t>
                      </a:r>
                      <a:endParaRPr lang="tr-TR" sz="140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400" b="1">
                          <a:effectLst/>
                          <a:latin typeface="Calibri"/>
                          <a:ea typeface="Calibri"/>
                          <a:cs typeface="Arial"/>
                        </a:rPr>
                        <a:t>Toplam Alan (ha)</a:t>
                      </a:r>
                      <a:endParaRPr lang="tr-TR" sz="140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31849B"/>
                    </a:solidFill>
                  </a:tcPr>
                </a:tc>
                <a:tc>
                  <a:txBody>
                    <a:bodyPr/>
                    <a:lstStyle/>
                    <a:p>
                      <a:pPr algn="ctr">
                        <a:lnSpc>
                          <a:spcPct val="115000"/>
                        </a:lnSpc>
                        <a:spcAft>
                          <a:spcPts val="1000"/>
                        </a:spcAft>
                      </a:pPr>
                      <a:r>
                        <a:rPr lang="tr-TR" sz="1400" b="1">
                          <a:effectLst/>
                          <a:latin typeface="Calibri"/>
                          <a:ea typeface="Calibri"/>
                          <a:cs typeface="Arial"/>
                        </a:rPr>
                        <a:t>Oran(%)</a:t>
                      </a:r>
                      <a:endParaRPr lang="tr-TR" sz="140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31849B"/>
                    </a:solidFill>
                  </a:tcPr>
                </a:tc>
              </a:tr>
              <a:tr h="429134">
                <a:tc>
                  <a:txBody>
                    <a:bodyPr/>
                    <a:lstStyle/>
                    <a:p>
                      <a:pPr algn="ctr">
                        <a:lnSpc>
                          <a:spcPct val="115000"/>
                        </a:lnSpc>
                        <a:spcAft>
                          <a:spcPts val="1000"/>
                        </a:spcAft>
                      </a:pPr>
                      <a:r>
                        <a:rPr lang="tr-TR" sz="1400">
                          <a:effectLst/>
                          <a:latin typeface="Calibri"/>
                          <a:ea typeface="Calibri"/>
                          <a:cs typeface="Arial"/>
                        </a:rPr>
                        <a:t>A (2000-4000 m²)</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ctr">
                        <a:lnSpc>
                          <a:spcPct val="115000"/>
                        </a:lnSpc>
                        <a:spcAft>
                          <a:spcPts val="1000"/>
                        </a:spcAft>
                      </a:pPr>
                      <a:r>
                        <a:rPr lang="tr-TR" sz="1400">
                          <a:effectLst/>
                          <a:latin typeface="Calibri"/>
                          <a:ea typeface="Calibri"/>
                          <a:cs typeface="Arial"/>
                        </a:rPr>
                        <a:t>10</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dirty="0">
                          <a:effectLst/>
                          <a:latin typeface="Calibri"/>
                          <a:ea typeface="Calibri"/>
                          <a:cs typeface="Arial"/>
                        </a:rPr>
                        <a:t>3.69</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dirty="0">
                          <a:effectLst/>
                          <a:latin typeface="Calibri"/>
                          <a:ea typeface="Calibri"/>
                          <a:cs typeface="Arial"/>
                        </a:rPr>
                        <a:t>11.30</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408882">
                <a:tc>
                  <a:txBody>
                    <a:bodyPr/>
                    <a:lstStyle/>
                    <a:p>
                      <a:pPr algn="ctr">
                        <a:lnSpc>
                          <a:spcPct val="115000"/>
                        </a:lnSpc>
                        <a:spcAft>
                          <a:spcPts val="1000"/>
                        </a:spcAft>
                      </a:pPr>
                      <a:r>
                        <a:rPr lang="tr-TR" sz="1400" dirty="0">
                          <a:effectLst/>
                          <a:latin typeface="Calibri"/>
                          <a:ea typeface="Calibri"/>
                          <a:cs typeface="Arial"/>
                        </a:rPr>
                        <a:t>B (4001-7000 m²)</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ctr">
                        <a:lnSpc>
                          <a:spcPct val="115000"/>
                        </a:lnSpc>
                        <a:spcAft>
                          <a:spcPts val="1000"/>
                        </a:spcAft>
                      </a:pPr>
                      <a:r>
                        <a:rPr lang="tr-TR" sz="1400" dirty="0" smtClean="0">
                          <a:effectLst/>
                          <a:latin typeface="Calibri"/>
                          <a:ea typeface="Calibri"/>
                          <a:cs typeface="Arial"/>
                        </a:rPr>
                        <a:t>40</a:t>
                      </a:r>
                      <a:endParaRPr lang="tr-TR" sz="1400" dirty="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a:effectLst/>
                          <a:latin typeface="Calibri"/>
                          <a:ea typeface="Calibri"/>
                          <a:cs typeface="Arial"/>
                        </a:rPr>
                        <a:t>21.60</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a:effectLst/>
                          <a:latin typeface="Calibri"/>
                          <a:ea typeface="Calibri"/>
                          <a:cs typeface="Arial"/>
                        </a:rPr>
                        <a:t>66.20</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408882">
                <a:tc>
                  <a:txBody>
                    <a:bodyPr/>
                    <a:lstStyle/>
                    <a:p>
                      <a:pPr algn="ctr">
                        <a:lnSpc>
                          <a:spcPct val="115000"/>
                        </a:lnSpc>
                        <a:spcAft>
                          <a:spcPts val="1000"/>
                        </a:spcAft>
                      </a:pPr>
                      <a:r>
                        <a:rPr lang="tr-TR" sz="1400" dirty="0">
                          <a:effectLst/>
                          <a:latin typeface="Calibri"/>
                          <a:ea typeface="Calibri"/>
                          <a:cs typeface="Arial"/>
                        </a:rPr>
                        <a:t>D (</a:t>
                      </a:r>
                      <a:r>
                        <a:rPr lang="tr-TR" sz="1400" dirty="0" smtClean="0">
                          <a:effectLst/>
                          <a:latin typeface="Calibri"/>
                          <a:ea typeface="Calibri"/>
                          <a:cs typeface="Arial"/>
                        </a:rPr>
                        <a:t>10001-20000m²</a:t>
                      </a:r>
                      <a:r>
                        <a:rPr lang="tr-TR" sz="1400" dirty="0">
                          <a:effectLst/>
                          <a:latin typeface="Calibri"/>
                          <a:ea typeface="Calibri"/>
                          <a:cs typeface="Arial"/>
                        </a:rPr>
                        <a:t>)</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ctr">
                        <a:lnSpc>
                          <a:spcPct val="115000"/>
                        </a:lnSpc>
                        <a:spcAft>
                          <a:spcPts val="1000"/>
                        </a:spcAft>
                      </a:pPr>
                      <a:r>
                        <a:rPr lang="tr-TR" sz="1400">
                          <a:effectLst/>
                          <a:latin typeface="Calibri"/>
                          <a:ea typeface="Calibri"/>
                          <a:cs typeface="Arial"/>
                        </a:rPr>
                        <a:t>4</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a:effectLst/>
                          <a:latin typeface="Calibri"/>
                          <a:ea typeface="Calibri"/>
                          <a:cs typeface="Arial"/>
                        </a:rPr>
                        <a:t>7.34</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a:effectLst/>
                          <a:latin typeface="Calibri"/>
                          <a:ea typeface="Calibri"/>
                          <a:cs typeface="Arial"/>
                        </a:rPr>
                        <a:t>22.50</a:t>
                      </a: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r h="429134">
                <a:tc>
                  <a:txBody>
                    <a:bodyPr/>
                    <a:lstStyle/>
                    <a:p>
                      <a:pPr algn="ctr">
                        <a:lnSpc>
                          <a:spcPct val="115000"/>
                        </a:lnSpc>
                        <a:spcAft>
                          <a:spcPts val="1000"/>
                        </a:spcAft>
                      </a:pPr>
                      <a:r>
                        <a:rPr lang="tr-TR" sz="1400" b="1">
                          <a:effectLst/>
                          <a:latin typeface="Calibri"/>
                          <a:ea typeface="Calibri"/>
                          <a:cs typeface="Arial"/>
                        </a:rPr>
                        <a:t>Toplam</a:t>
                      </a:r>
                      <a:endParaRPr lang="tr-TR" sz="140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B6DDE8"/>
                    </a:solidFill>
                  </a:tcPr>
                </a:tc>
                <a:tc>
                  <a:txBody>
                    <a:bodyPr/>
                    <a:lstStyle/>
                    <a:p>
                      <a:pPr algn="ctr">
                        <a:lnSpc>
                          <a:spcPct val="115000"/>
                        </a:lnSpc>
                        <a:spcAft>
                          <a:spcPts val="1000"/>
                        </a:spcAft>
                      </a:pPr>
                      <a:r>
                        <a:rPr lang="tr-TR" sz="1400" b="1" dirty="0" smtClean="0">
                          <a:effectLst/>
                          <a:latin typeface="Calibri"/>
                          <a:ea typeface="Calibri"/>
                          <a:cs typeface="Arial"/>
                        </a:rPr>
                        <a:t>54</a:t>
                      </a:r>
                      <a:endParaRPr lang="tr-TR" sz="1400" dirty="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b="1">
                          <a:effectLst/>
                          <a:latin typeface="Calibri"/>
                          <a:ea typeface="Calibri"/>
                          <a:cs typeface="Arial"/>
                        </a:rPr>
                        <a:t>32.63</a:t>
                      </a:r>
                      <a:endParaRPr lang="tr-TR" sz="140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c>
                  <a:txBody>
                    <a:bodyPr/>
                    <a:lstStyle/>
                    <a:p>
                      <a:pPr algn="ctr">
                        <a:lnSpc>
                          <a:spcPct val="115000"/>
                        </a:lnSpc>
                        <a:spcAft>
                          <a:spcPts val="1000"/>
                        </a:spcAft>
                      </a:pPr>
                      <a:r>
                        <a:rPr lang="tr-TR" sz="1400" b="1" dirty="0">
                          <a:effectLst/>
                          <a:latin typeface="Calibri"/>
                          <a:ea typeface="Calibri"/>
                          <a:cs typeface="Arial"/>
                        </a:rPr>
                        <a:t>100.00</a:t>
                      </a:r>
                      <a:endParaRPr lang="tr-TR" sz="1400" dirty="0">
                        <a:effectLst/>
                        <a:latin typeface="Calibri"/>
                        <a:ea typeface="Calibri"/>
                        <a:cs typeface="Arial"/>
                      </a:endParaRPr>
                    </a:p>
                  </a:txBody>
                  <a:tcPr marL="68580" marR="68580" marT="0" marB="0">
                    <a:lnL w="12700" cap="flat" cmpd="sng" algn="ctr">
                      <a:solidFill>
                        <a:srgbClr val="A6A6A6"/>
                      </a:solidFill>
                      <a:prstDash val="solid"/>
                      <a:round/>
                      <a:headEnd type="none" w="med" len="med"/>
                      <a:tailEnd type="none" w="med" len="med"/>
                    </a:lnL>
                    <a:lnR w="12700" cap="flat" cmpd="sng" algn="ctr">
                      <a:solidFill>
                        <a:srgbClr val="A6A6A6"/>
                      </a:solidFill>
                      <a:prstDash val="solid"/>
                      <a:round/>
                      <a:headEnd type="none" w="med" len="med"/>
                      <a:tailEnd type="none" w="med" len="med"/>
                    </a:lnR>
                    <a:lnT w="12700" cap="flat" cmpd="sng" algn="ctr">
                      <a:solidFill>
                        <a:srgbClr val="A6A6A6"/>
                      </a:solidFill>
                      <a:prstDash val="solid"/>
                      <a:round/>
                      <a:headEnd type="none" w="med" len="med"/>
                      <a:tailEnd type="none" w="med" len="med"/>
                    </a:lnT>
                    <a:lnB w="12700" cap="flat" cmpd="sng" algn="ctr">
                      <a:solidFill>
                        <a:srgbClr val="A6A6A6"/>
                      </a:solidFill>
                      <a:prstDash val="solid"/>
                      <a:round/>
                      <a:headEnd type="none" w="med" len="med"/>
                      <a:tailEnd type="none" w="med" len="med"/>
                    </a:lnB>
                    <a:solidFill>
                      <a:srgbClr val="F2F2F2"/>
                    </a:solidFill>
                  </a:tcPr>
                </a:tc>
              </a:tr>
            </a:tbl>
          </a:graphicData>
        </a:graphic>
      </p:graphicFrame>
      <p:sp>
        <p:nvSpPr>
          <p:cNvPr id="15" name="Dikdörtgen 14"/>
          <p:cNvSpPr/>
          <p:nvPr/>
        </p:nvSpPr>
        <p:spPr>
          <a:xfrm>
            <a:off x="1079942" y="1396286"/>
            <a:ext cx="6243018" cy="400110"/>
          </a:xfrm>
          <a:prstGeom prst="rect">
            <a:avLst/>
          </a:prstGeom>
        </p:spPr>
        <p:txBody>
          <a:bodyPr wrap="square">
            <a:spAutoFit/>
          </a:bodyPr>
          <a:lstStyle/>
          <a:p>
            <a:pPr>
              <a:spcAft>
                <a:spcPts val="1000"/>
              </a:spcAft>
            </a:pPr>
            <a:r>
              <a:rPr lang="tr-TR" sz="2000" b="1" dirty="0" smtClean="0">
                <a:solidFill>
                  <a:srgbClr val="4F81BD"/>
                </a:solidFill>
                <a:latin typeface="Calibri"/>
                <a:ea typeface="Calibri"/>
                <a:cs typeface="Arial"/>
              </a:rPr>
              <a:t>Bitlis </a:t>
            </a:r>
            <a:r>
              <a:rPr lang="tr-TR" sz="2000" b="1" dirty="0">
                <a:solidFill>
                  <a:srgbClr val="4F81BD"/>
                </a:solidFill>
                <a:latin typeface="Calibri"/>
                <a:ea typeface="Calibri"/>
                <a:cs typeface="Arial"/>
              </a:rPr>
              <a:t>OSB </a:t>
            </a:r>
            <a:r>
              <a:rPr lang="tr-TR" sz="2000" b="1" dirty="0" smtClean="0">
                <a:solidFill>
                  <a:srgbClr val="4F81BD"/>
                </a:solidFill>
                <a:latin typeface="Calibri"/>
                <a:ea typeface="Calibri"/>
                <a:cs typeface="Arial"/>
              </a:rPr>
              <a:t>Bilgileri (Bitlis </a:t>
            </a:r>
            <a:r>
              <a:rPr lang="tr-TR" sz="2000" b="1" dirty="0">
                <a:solidFill>
                  <a:srgbClr val="4F81BD"/>
                </a:solidFill>
                <a:latin typeface="Calibri"/>
                <a:ea typeface="Calibri"/>
                <a:cs typeface="Arial"/>
              </a:rPr>
              <a:t>OSB </a:t>
            </a:r>
            <a:r>
              <a:rPr lang="tr-TR" sz="2000" b="1" dirty="0" smtClean="0">
                <a:solidFill>
                  <a:srgbClr val="4F81BD"/>
                </a:solidFill>
                <a:latin typeface="Calibri"/>
                <a:ea typeface="Calibri"/>
                <a:cs typeface="Arial"/>
              </a:rPr>
              <a:t>Müdürlüğü,2019)</a:t>
            </a:r>
            <a:endParaRPr lang="tr-TR" sz="2000" b="1" dirty="0">
              <a:solidFill>
                <a:srgbClr val="4F81BD"/>
              </a:solidFill>
              <a:effectLst/>
              <a:latin typeface="Calibri"/>
              <a:ea typeface="Calibri"/>
              <a:cs typeface="Arial"/>
            </a:endParaRPr>
          </a:p>
        </p:txBody>
      </p:sp>
    </p:spTree>
    <p:extLst>
      <p:ext uri="{BB962C8B-B14F-4D97-AF65-F5344CB8AC3E}">
        <p14:creationId xmlns:p14="http://schemas.microsoft.com/office/powerpoint/2010/main" val="2526467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8624</TotalTime>
  <Words>1691</Words>
  <Application>Microsoft Office PowerPoint</Application>
  <PresentationFormat>Ekran Gösterisi (4:3)</PresentationFormat>
  <Paragraphs>561</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Gündönümü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Hazırlık Süreci</dc:title>
  <dc:creator>kerem.akin</dc:creator>
  <cp:lastModifiedBy>kerem.akin</cp:lastModifiedBy>
  <cp:revision>639</cp:revision>
  <dcterms:created xsi:type="dcterms:W3CDTF">2013-05-05T11:25:29Z</dcterms:created>
  <dcterms:modified xsi:type="dcterms:W3CDTF">2020-05-08T02:35:36Z</dcterms:modified>
</cp:coreProperties>
</file>